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 id="2147483709" r:id="rId5"/>
    <p:sldMasterId id="2147483733" r:id="rId6"/>
  </p:sldMasterIdLst>
  <p:notesMasterIdLst>
    <p:notesMasterId r:id="rId29"/>
  </p:notesMasterIdLst>
  <p:sldIdLst>
    <p:sldId id="306" r:id="rId7"/>
    <p:sldId id="308" r:id="rId8"/>
    <p:sldId id="315" r:id="rId9"/>
    <p:sldId id="259" r:id="rId10"/>
    <p:sldId id="327" r:id="rId11"/>
    <p:sldId id="317" r:id="rId12"/>
    <p:sldId id="318" r:id="rId13"/>
    <p:sldId id="319" r:id="rId14"/>
    <p:sldId id="313" r:id="rId15"/>
    <p:sldId id="293" r:id="rId16"/>
    <p:sldId id="295" r:id="rId17"/>
    <p:sldId id="314" r:id="rId18"/>
    <p:sldId id="296" r:id="rId19"/>
    <p:sldId id="297" r:id="rId20"/>
    <p:sldId id="310" r:id="rId21"/>
    <p:sldId id="301" r:id="rId22"/>
    <p:sldId id="302" r:id="rId23"/>
    <p:sldId id="321" r:id="rId24"/>
    <p:sldId id="320" r:id="rId25"/>
    <p:sldId id="326" r:id="rId26"/>
    <p:sldId id="305" r:id="rId27"/>
    <p:sldId id="307" r:id="rId28"/>
  </p:sldIdLst>
  <p:sldSz cx="9144000" cy="6858000" type="screen4x3"/>
  <p:notesSz cx="6858000" cy="9144000"/>
  <p:defaultTextStyle>
    <a:defPPr>
      <a:defRPr lang="en-US"/>
    </a:defPPr>
    <a:lvl1pPr algn="ctr" rtl="0" fontAlgn="base">
      <a:spcBef>
        <a:spcPct val="0"/>
      </a:spcBef>
      <a:spcAft>
        <a:spcPct val="0"/>
      </a:spcAft>
      <a:defRPr sz="2800" b="1" i="1" kern="1200">
        <a:solidFill>
          <a:srgbClr val="FF0000"/>
        </a:solidFill>
        <a:latin typeface="Times New Roman" pitchFamily="18" charset="0"/>
        <a:ea typeface="+mn-ea"/>
        <a:cs typeface="+mn-cs"/>
      </a:defRPr>
    </a:lvl1pPr>
    <a:lvl2pPr marL="457200" algn="ctr" rtl="0" fontAlgn="base">
      <a:spcBef>
        <a:spcPct val="0"/>
      </a:spcBef>
      <a:spcAft>
        <a:spcPct val="0"/>
      </a:spcAft>
      <a:defRPr sz="2800" b="1" i="1" kern="1200">
        <a:solidFill>
          <a:srgbClr val="FF0000"/>
        </a:solidFill>
        <a:latin typeface="Times New Roman" pitchFamily="18" charset="0"/>
        <a:ea typeface="+mn-ea"/>
        <a:cs typeface="+mn-cs"/>
      </a:defRPr>
    </a:lvl2pPr>
    <a:lvl3pPr marL="914400" algn="ctr" rtl="0" fontAlgn="base">
      <a:spcBef>
        <a:spcPct val="0"/>
      </a:spcBef>
      <a:spcAft>
        <a:spcPct val="0"/>
      </a:spcAft>
      <a:defRPr sz="2800" b="1" i="1" kern="1200">
        <a:solidFill>
          <a:srgbClr val="FF0000"/>
        </a:solidFill>
        <a:latin typeface="Times New Roman" pitchFamily="18" charset="0"/>
        <a:ea typeface="+mn-ea"/>
        <a:cs typeface="+mn-cs"/>
      </a:defRPr>
    </a:lvl3pPr>
    <a:lvl4pPr marL="1371600" algn="ctr" rtl="0" fontAlgn="base">
      <a:spcBef>
        <a:spcPct val="0"/>
      </a:spcBef>
      <a:spcAft>
        <a:spcPct val="0"/>
      </a:spcAft>
      <a:defRPr sz="2800" b="1" i="1" kern="1200">
        <a:solidFill>
          <a:srgbClr val="FF0000"/>
        </a:solidFill>
        <a:latin typeface="Times New Roman" pitchFamily="18" charset="0"/>
        <a:ea typeface="+mn-ea"/>
        <a:cs typeface="+mn-cs"/>
      </a:defRPr>
    </a:lvl4pPr>
    <a:lvl5pPr marL="1828800" algn="ctr" rtl="0" fontAlgn="base">
      <a:spcBef>
        <a:spcPct val="0"/>
      </a:spcBef>
      <a:spcAft>
        <a:spcPct val="0"/>
      </a:spcAft>
      <a:defRPr sz="2800" b="1" i="1" kern="1200">
        <a:solidFill>
          <a:srgbClr val="FF0000"/>
        </a:solidFill>
        <a:latin typeface="Times New Roman" pitchFamily="18" charset="0"/>
        <a:ea typeface="+mn-ea"/>
        <a:cs typeface="+mn-cs"/>
      </a:defRPr>
    </a:lvl5pPr>
    <a:lvl6pPr marL="2286000" algn="l" defTabSz="914400" rtl="0" eaLnBrk="1" latinLnBrk="0" hangingPunct="1">
      <a:defRPr sz="2800" b="1" i="1" kern="1200">
        <a:solidFill>
          <a:srgbClr val="FF0000"/>
        </a:solidFill>
        <a:latin typeface="Times New Roman" pitchFamily="18" charset="0"/>
        <a:ea typeface="+mn-ea"/>
        <a:cs typeface="+mn-cs"/>
      </a:defRPr>
    </a:lvl6pPr>
    <a:lvl7pPr marL="2743200" algn="l" defTabSz="914400" rtl="0" eaLnBrk="1" latinLnBrk="0" hangingPunct="1">
      <a:defRPr sz="2800" b="1" i="1" kern="1200">
        <a:solidFill>
          <a:srgbClr val="FF0000"/>
        </a:solidFill>
        <a:latin typeface="Times New Roman" pitchFamily="18" charset="0"/>
        <a:ea typeface="+mn-ea"/>
        <a:cs typeface="+mn-cs"/>
      </a:defRPr>
    </a:lvl7pPr>
    <a:lvl8pPr marL="3200400" algn="l" defTabSz="914400" rtl="0" eaLnBrk="1" latinLnBrk="0" hangingPunct="1">
      <a:defRPr sz="2800" b="1" i="1" kern="1200">
        <a:solidFill>
          <a:srgbClr val="FF0000"/>
        </a:solidFill>
        <a:latin typeface="Times New Roman" pitchFamily="18" charset="0"/>
        <a:ea typeface="+mn-ea"/>
        <a:cs typeface="+mn-cs"/>
      </a:defRPr>
    </a:lvl8pPr>
    <a:lvl9pPr marL="3657600" algn="l" defTabSz="914400" rtl="0" eaLnBrk="1" latinLnBrk="0" hangingPunct="1">
      <a:defRPr sz="2800" b="1" i="1" kern="1200">
        <a:solidFill>
          <a:srgbClr val="FF00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FF00"/>
    <a:srgbClr val="660033"/>
    <a:srgbClr val="3333FF"/>
    <a:srgbClr val="1103C9"/>
    <a:srgbClr val="00CC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44"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41CEC-F73B-416B-AEB6-F761EBB2A0C0}" type="datetimeFigureOut">
              <a:rPr lang="en-US" smtClean="0"/>
              <a:t>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2F93-5EB1-407D-9D8B-0F57219A1A13}" type="slidenum">
              <a:rPr lang="en-US" smtClean="0"/>
              <a:t>‹#›</a:t>
            </a:fld>
            <a:endParaRPr lang="en-US"/>
          </a:p>
        </p:txBody>
      </p:sp>
    </p:spTree>
    <p:extLst>
      <p:ext uri="{BB962C8B-B14F-4D97-AF65-F5344CB8AC3E}">
        <p14:creationId xmlns:p14="http://schemas.microsoft.com/office/powerpoint/2010/main" val="379645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CC845B2-25F9-40D4-8088-C1A0FA11174E}" type="slidenum">
              <a:rPr lang="en-US" altLang="en-US" smtClean="0">
                <a:solidFill>
                  <a:srgbClr val="000000"/>
                </a:solidFill>
              </a:rPr>
              <a:pPr eaLnBrk="1" hangingPunct="1">
                <a:defRPr/>
              </a:pPr>
              <a:t>1</a:t>
            </a:fld>
            <a:endParaRPr lang="en-US" altLang="en-US">
              <a:solidFill>
                <a:srgbClr val="000000"/>
              </a:solidFill>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1E90B-2DCF-48C9-A24D-88E169773E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0570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42F93-5EB1-407D-9D8B-0F57219A1A13}" type="slidenum">
              <a:rPr lang="en-US" smtClean="0"/>
              <a:t>9</a:t>
            </a:fld>
            <a:endParaRPr lang="en-US"/>
          </a:p>
        </p:txBody>
      </p:sp>
    </p:spTree>
    <p:extLst>
      <p:ext uri="{BB962C8B-B14F-4D97-AF65-F5344CB8AC3E}">
        <p14:creationId xmlns:p14="http://schemas.microsoft.com/office/powerpoint/2010/main" val="427099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42F93-5EB1-407D-9D8B-0F57219A1A13}" type="slidenum">
              <a:rPr lang="en-US" smtClean="0"/>
              <a:t>14</a:t>
            </a:fld>
            <a:endParaRPr lang="en-US"/>
          </a:p>
        </p:txBody>
      </p:sp>
    </p:spTree>
    <p:extLst>
      <p:ext uri="{BB962C8B-B14F-4D97-AF65-F5344CB8AC3E}">
        <p14:creationId xmlns:p14="http://schemas.microsoft.com/office/powerpoint/2010/main" val="222543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BF6D0B-8BC9-4DA3-9DF0-99DDE0563F1A}" type="slidenum">
              <a:rPr lang="en-US"/>
              <a:pPr>
                <a:defRPr/>
              </a:pPr>
              <a:t>‹#›</a:t>
            </a:fld>
            <a:endParaRPr lang="en-US"/>
          </a:p>
        </p:txBody>
      </p:sp>
    </p:spTree>
  </p:cSld>
  <p:clrMapOvr>
    <a:masterClrMapping/>
  </p:clrMapOvr>
  <p:transition spd="slow" advTm="5000">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73172-8230-42E1-9FB3-9B1D6BBBA94D}" type="slidenum">
              <a:rPr lang="en-US"/>
              <a:pPr>
                <a:defRPr/>
              </a:pPr>
              <a:t>‹#›</a:t>
            </a:fld>
            <a:endParaRPr lang="en-US"/>
          </a:p>
        </p:txBody>
      </p:sp>
    </p:spTree>
  </p:cSld>
  <p:clrMapOvr>
    <a:masterClrMapping/>
  </p:clrMapOvr>
  <p:transition spd="slow" advTm="5000">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63E607-76E6-42F6-9796-8905D29FF4B8}" type="slidenum">
              <a:rPr lang="en-US"/>
              <a:pPr>
                <a:defRPr/>
              </a:pPr>
              <a:t>‹#›</a:t>
            </a:fld>
            <a:endParaRPr lang="en-US"/>
          </a:p>
        </p:txBody>
      </p:sp>
    </p:spTree>
  </p:cSld>
  <p:clrMapOvr>
    <a:masterClrMapping/>
  </p:clrMapOvr>
  <p:transition spd="slow" advTm="5000">
    <p:spli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E465A3-4A17-4442-AD75-C659DE1AEA98}" type="slidenum">
              <a:rPr lang="en-US"/>
              <a:pPr>
                <a:defRPr/>
              </a:pPr>
              <a:t>‹#›</a:t>
            </a:fld>
            <a:endParaRPr lang="en-US"/>
          </a:p>
        </p:txBody>
      </p:sp>
    </p:spTree>
  </p:cSld>
  <p:clrMapOvr>
    <a:masterClrMapping/>
  </p:clrMapOvr>
  <p:transition spd="slow" advTm="5000">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550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70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98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14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44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11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37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55E3B3-C561-44CE-A8A0-39B9B1862643}" type="slidenum">
              <a:rPr lang="en-US"/>
              <a:pPr>
                <a:defRPr/>
              </a:pPr>
              <a:t>‹#›</a:t>
            </a:fld>
            <a:endParaRPr lang="en-US"/>
          </a:p>
        </p:txBody>
      </p:sp>
    </p:spTree>
  </p:cSld>
  <p:clrMapOvr>
    <a:masterClrMapping/>
  </p:clrMapOvr>
  <p:transition spd="slow" advTm="5000">
    <p:split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044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546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765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674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8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654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27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50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23839D-275E-4238-9564-C522ED52A14C}" type="slidenum">
              <a:rPr lang="en-US"/>
              <a:pPr>
                <a:defRPr/>
              </a:pPr>
              <a:t>‹#›</a:t>
            </a:fld>
            <a:endParaRPr lang="en-US"/>
          </a:p>
        </p:txBody>
      </p:sp>
    </p:spTree>
  </p:cSld>
  <p:clrMapOvr>
    <a:masterClrMapping/>
  </p:clrMapOvr>
  <p:transition spd="slow" advTm="5000">
    <p:split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6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24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415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92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1F797-4685-4C6F-8907-BC1894F1FC7F}"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367F9-1E94-4A88-92C7-F17F36282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257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55064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975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0629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338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65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3FDBB6-B0E9-4BA2-BA01-CBD15600C190}" type="slidenum">
              <a:rPr lang="en-US"/>
              <a:pPr>
                <a:defRPr/>
              </a:pPr>
              <a:t>‹#›</a:t>
            </a:fld>
            <a:endParaRPr lang="en-US"/>
          </a:p>
        </p:txBody>
      </p:sp>
    </p:spTree>
  </p:cSld>
  <p:clrMapOvr>
    <a:masterClrMapping/>
  </p:clrMapOvr>
  <p:transition spd="slow" advTm="5000">
    <p:split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54925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679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4995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491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274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909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43830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3143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2547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382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C7FEB0-C3D3-4002-8B12-8435426BA374}" type="slidenum">
              <a:rPr lang="en-US"/>
              <a:pPr>
                <a:defRPr/>
              </a:pPr>
              <a:t>‹#›</a:t>
            </a:fld>
            <a:endParaRPr lang="en-US"/>
          </a:p>
        </p:txBody>
      </p:sp>
    </p:spTree>
  </p:cSld>
  <p:clrMapOvr>
    <a:masterClrMapping/>
  </p:clrMapOvr>
  <p:transition spd="slow" advTm="5000">
    <p:split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348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2117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033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5499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4792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245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641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92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5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35E4F6-6F21-49CC-A6F7-61DD1EA5C6DE}" type="slidenum">
              <a:rPr lang="en-US"/>
              <a:pPr>
                <a:defRPr/>
              </a:pPr>
              <a:t>‹#›</a:t>
            </a:fld>
            <a:endParaRPr lang="en-US"/>
          </a:p>
        </p:txBody>
      </p:sp>
    </p:spTree>
  </p:cSld>
  <p:clrMapOvr>
    <a:masterClrMapping/>
  </p:clrMapOvr>
  <p:transition spd="slow" advTm="5000">
    <p:split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488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624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529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3493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675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59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4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4A7B1D-001B-4025-82FD-293C7CDA3601}" type="slidenum">
              <a:rPr lang="en-US"/>
              <a:pPr>
                <a:defRPr/>
              </a:pPr>
              <a:t>‹#›</a:t>
            </a:fld>
            <a:endParaRPr lang="en-US"/>
          </a:p>
        </p:txBody>
      </p:sp>
    </p:spTree>
  </p:cSld>
  <p:clrMapOvr>
    <a:masterClrMapping/>
  </p:clrMapOvr>
  <p:transition spd="slow" advTm="5000">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6DE28B-9875-47EC-BCE5-660B7719F0C1}" type="slidenum">
              <a:rPr lang="en-US"/>
              <a:pPr>
                <a:defRPr/>
              </a:pPr>
              <a:t>‹#›</a:t>
            </a:fld>
            <a:endParaRPr lang="en-US"/>
          </a:p>
        </p:txBody>
      </p:sp>
    </p:spTree>
  </p:cSld>
  <p:clrMapOvr>
    <a:masterClrMapping/>
  </p:clrMapOvr>
  <p:transition spd="slow" advTm="5000">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1DE30-8127-459F-A887-93FBB7C670F8}" type="slidenum">
              <a:rPr lang="en-US"/>
              <a:pPr>
                <a:defRPr/>
              </a:pPr>
              <a:t>‹#›</a:t>
            </a:fld>
            <a:endParaRPr lang="en-US"/>
          </a:p>
        </p:txBody>
      </p:sp>
    </p:spTree>
  </p:cSld>
  <p:clrMapOvr>
    <a:masterClrMapping/>
  </p:clrMapOvr>
  <p:transition spd="slow" advTm="5000">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mn-lt"/>
              </a:defRPr>
            </a:lvl1pPr>
          </a:lstStyle>
          <a:p>
            <a:pPr>
              <a:defRPr/>
            </a:pPr>
            <a:fld id="{22B23093-FE6F-43C9-8FF0-0D85C641F5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5000">
    <p:split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851F797-4685-4C6F-8907-BC1894F1FC7F}" type="datetimeFigureOut">
              <a:rPr lang="en-US" b="0" i="0" smtClean="0">
                <a:solidFill>
                  <a:prstClr val="black">
                    <a:tint val="75000"/>
                  </a:prstClr>
                </a:solidFill>
                <a:latin typeface="Calibri"/>
              </a:rPr>
              <a:pPr fontAlgn="auto">
                <a:spcBef>
                  <a:spcPts val="0"/>
                </a:spcBef>
                <a:spcAft>
                  <a:spcPts val="0"/>
                </a:spcAft>
              </a:pPr>
              <a:t>1/29/2022</a:t>
            </a:fld>
            <a:endParaRPr lang="en-US" b="0" i="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i="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57367F9-1E94-4A88-92C7-F17F36282CA0}" type="slidenum">
              <a:rPr lang="en-US" b="0" i="0" smtClean="0">
                <a:solidFill>
                  <a:prstClr val="black">
                    <a:tint val="75000"/>
                  </a:prstClr>
                </a:solidFill>
                <a:latin typeface="Calibri"/>
              </a:rPr>
              <a:pPr fontAlgn="auto">
                <a:spcBef>
                  <a:spcPts val="0"/>
                </a:spcBef>
                <a:spcAft>
                  <a:spcPts val="0"/>
                </a:spcAft>
              </a:pPr>
              <a:t>‹#›</a:t>
            </a:fld>
            <a:endParaRPr lang="en-US" b="0" i="0">
              <a:solidFill>
                <a:prstClr val="black">
                  <a:tint val="75000"/>
                </a:prstClr>
              </a:solidFill>
              <a:latin typeface="Calibri"/>
            </a:endParaRPr>
          </a:p>
        </p:txBody>
      </p:sp>
    </p:spTree>
    <p:extLst>
      <p:ext uri="{BB962C8B-B14F-4D97-AF65-F5344CB8AC3E}">
        <p14:creationId xmlns:p14="http://schemas.microsoft.com/office/powerpoint/2010/main" val="31691802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851F797-4685-4C6F-8907-BC1894F1FC7F}" type="datetimeFigureOut">
              <a:rPr lang="en-US" b="0" i="0" smtClean="0">
                <a:solidFill>
                  <a:prstClr val="black">
                    <a:tint val="75000"/>
                  </a:prstClr>
                </a:solidFill>
                <a:latin typeface="Calibri"/>
              </a:rPr>
              <a:pPr fontAlgn="auto">
                <a:spcBef>
                  <a:spcPts val="0"/>
                </a:spcBef>
                <a:spcAft>
                  <a:spcPts val="0"/>
                </a:spcAft>
              </a:pPr>
              <a:t>1/29/2022</a:t>
            </a:fld>
            <a:endParaRPr lang="en-US" b="0" i="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i="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57367F9-1E94-4A88-92C7-F17F36282CA0}" type="slidenum">
              <a:rPr lang="en-US" b="0" i="0" smtClean="0">
                <a:solidFill>
                  <a:prstClr val="black">
                    <a:tint val="75000"/>
                  </a:prstClr>
                </a:solidFill>
                <a:latin typeface="Calibri"/>
              </a:rPr>
              <a:pPr fontAlgn="auto">
                <a:spcBef>
                  <a:spcPts val="0"/>
                </a:spcBef>
                <a:spcAft>
                  <a:spcPts val="0"/>
                </a:spcAft>
              </a:pPr>
              <a:t>‹#›</a:t>
            </a:fld>
            <a:endParaRPr lang="en-US" b="0" i="0">
              <a:solidFill>
                <a:prstClr val="black">
                  <a:tint val="75000"/>
                </a:prstClr>
              </a:solidFill>
              <a:latin typeface="Calibri"/>
            </a:endParaRPr>
          </a:p>
        </p:txBody>
      </p:sp>
    </p:spTree>
    <p:extLst>
      <p:ext uri="{BB962C8B-B14F-4D97-AF65-F5344CB8AC3E}">
        <p14:creationId xmlns:p14="http://schemas.microsoft.com/office/powerpoint/2010/main" val="16349682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pic>
        <p:nvPicPr>
          <p:cNvPr id="37895" name="Picture 7" descr="Bia-anh-qua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766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pic>
        <p:nvPicPr>
          <p:cNvPr id="37895" name="Picture 7" descr="Bia-anh-qua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557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b="0" i="0" smtClean="0">
                <a:solidFill>
                  <a:prstClr val="black">
                    <a:tint val="75000"/>
                  </a:prstClr>
                </a:solidFill>
                <a:latin typeface="Calibri"/>
              </a:rPr>
              <a:pPr fontAlgn="auto">
                <a:spcBef>
                  <a:spcPts val="0"/>
                </a:spcBef>
                <a:spcAft>
                  <a:spcPts val="0"/>
                </a:spcAft>
              </a:pPr>
              <a:t>1/29/2022</a:t>
            </a:fld>
            <a:endParaRPr lang="en-US" b="0" i="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i="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b="0" i="0" smtClean="0">
                <a:solidFill>
                  <a:prstClr val="black">
                    <a:tint val="75000"/>
                  </a:prstClr>
                </a:solidFill>
                <a:latin typeface="Calibri"/>
              </a:rPr>
              <a:pPr fontAlgn="auto">
                <a:spcBef>
                  <a:spcPts val="0"/>
                </a:spcBef>
                <a:spcAft>
                  <a:spcPts val="0"/>
                </a:spcAft>
              </a:pPr>
              <a:t>‹#›</a:t>
            </a:fld>
            <a:endParaRPr lang="en-US" b="0" i="0">
              <a:solidFill>
                <a:prstClr val="black">
                  <a:tint val="75000"/>
                </a:prstClr>
              </a:solidFill>
              <a:latin typeface="Calibri"/>
            </a:endParaRPr>
          </a:p>
        </p:txBody>
      </p:sp>
    </p:spTree>
    <p:extLst>
      <p:ext uri="{BB962C8B-B14F-4D97-AF65-F5344CB8AC3E}">
        <p14:creationId xmlns:p14="http://schemas.microsoft.com/office/powerpoint/2010/main" val="22214510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hyperlink" Target="file:///C:\Users\Administrator\Downloads\Stepping%20On%20The%20Rainy%20Street%20-%20Various%20Artists.mp3" TargetMode="External"/><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60"/>
          <p:cNvSpPr>
            <a:spLocks noChangeArrowheads="1" noChangeShapeType="1" noTextEdit="1"/>
          </p:cNvSpPr>
          <p:nvPr/>
        </p:nvSpPr>
        <p:spPr bwMode="auto">
          <a:xfrm>
            <a:off x="533400" y="1676400"/>
            <a:ext cx="8000999" cy="2057400"/>
          </a:xfrm>
          <a:prstGeom prst="rect">
            <a:avLst/>
          </a:prstGeom>
        </p:spPr>
        <p:txBody>
          <a:bodyPr wrap="none" fromWordArt="1">
            <a:prstTxWarp prst="textPlain">
              <a:avLst>
                <a:gd name="adj" fmla="val 49278"/>
              </a:avLst>
            </a:prstTxWarp>
          </a:bodyPr>
          <a:lstStyle/>
          <a:p>
            <a:pPr algn="ctr" eaLnBrk="0" hangingPunct="0">
              <a:defRPr/>
            </a:pP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Chào</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mừng</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các</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con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học</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sinh</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đến</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với</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tiết</a:t>
            </a:r>
            <a:r>
              <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 </a:t>
            </a:r>
            <a:r>
              <a:rPr lang="en-US" sz="8000" kern="10" dirty="0" err="1">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học</a:t>
            </a:r>
            <a:endParaRPr lang="en-US" sz="8000"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endParaRPr>
          </a:p>
          <a:p>
            <a:pPr algn="ctr" eaLnBrk="0" hangingPunct="0">
              <a:defRPr/>
            </a:pPr>
            <a:r>
              <a:rPr lang="en-US" sz="11500" b="1" kern="10" dirty="0">
                <a:ln w="9525">
                  <a:solidFill>
                    <a:srgbClr val="FF0000"/>
                  </a:solidFill>
                  <a:round/>
                  <a:headEnd/>
                  <a:tailEnd/>
                </a:ln>
                <a:effectLst>
                  <a:outerShdw dist="35921" dir="2700000" algn="ctr" rotWithShape="0">
                    <a:srgbClr val="C0C0C0">
                      <a:alpha val="79999"/>
                    </a:srgbClr>
                  </a:outerShdw>
                </a:effectLst>
                <a:latin typeface="Times New Roman" pitchFamily="18" charset="0"/>
                <a:cs typeface="Times New Roman" pitchFamily="18" charset="0"/>
              </a:rPr>
              <a:t>TOÁN 5</a:t>
            </a:r>
          </a:p>
        </p:txBody>
      </p:sp>
      <p:sp>
        <p:nvSpPr>
          <p:cNvPr id="2" name="Rectangle 1"/>
          <p:cNvSpPr/>
          <p:nvPr/>
        </p:nvSpPr>
        <p:spPr>
          <a:xfrm>
            <a:off x="1371601" y="649070"/>
            <a:ext cx="6115052" cy="523220"/>
          </a:xfrm>
          <a:prstGeom prst="rect">
            <a:avLst/>
          </a:prstGeom>
          <a:noFill/>
        </p:spPr>
        <p:txBody>
          <a:bodyPr>
            <a:spAutoFit/>
          </a:bodyPr>
          <a:lstStyle/>
          <a:p>
            <a:pPr algn="ctr">
              <a:defRPr/>
            </a:pPr>
            <a:r>
              <a:rPr lang="en-US" sz="28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TRƯỜNG TIỂU HỌC VIỆT HƯNG</a:t>
            </a:r>
          </a:p>
        </p:txBody>
      </p:sp>
      <p:sp>
        <p:nvSpPr>
          <p:cNvPr id="27655" name="TextBox 3"/>
          <p:cNvSpPr txBox="1">
            <a:spLocks noChangeArrowheads="1"/>
          </p:cNvSpPr>
          <p:nvPr/>
        </p:nvSpPr>
        <p:spPr bwMode="auto">
          <a:xfrm>
            <a:off x="2649646" y="4191000"/>
            <a:ext cx="45496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b="1" i="1" err="1">
                <a:solidFill>
                  <a:srgbClr val="002060"/>
                </a:solidFill>
                <a:latin typeface="Times New Roman" pitchFamily="18" charset="0"/>
                <a:cs typeface="Times New Roman" pitchFamily="18" charset="0"/>
              </a:rPr>
              <a:t>Ngày</a:t>
            </a:r>
            <a:r>
              <a:rPr lang="en-US" altLang="en-US" sz="3200" b="1" i="1">
                <a:solidFill>
                  <a:srgbClr val="002060"/>
                </a:solidFill>
                <a:latin typeface="Times New Roman" pitchFamily="18" charset="0"/>
                <a:cs typeface="Times New Roman" pitchFamily="18" charset="0"/>
              </a:rPr>
              <a:t> </a:t>
            </a:r>
            <a:r>
              <a:rPr lang="en-US" altLang="en-US" sz="3200">
                <a:solidFill>
                  <a:srgbClr val="002060"/>
                </a:solidFill>
                <a:latin typeface="Times New Roman" pitchFamily="18" charset="0"/>
                <a:cs typeface="Times New Roman" pitchFamily="18" charset="0"/>
              </a:rPr>
              <a:t>9</a:t>
            </a:r>
            <a:r>
              <a:rPr lang="en-US" altLang="en-US" sz="3200" b="1" i="1">
                <a:solidFill>
                  <a:srgbClr val="002060"/>
                </a:solidFill>
                <a:latin typeface="Times New Roman" pitchFamily="18" charset="0"/>
                <a:cs typeface="Times New Roman" pitchFamily="18" charset="0"/>
              </a:rPr>
              <a:t> </a:t>
            </a:r>
            <a:r>
              <a:rPr lang="en-US" altLang="en-US" sz="3200" b="1" i="1" err="1">
                <a:solidFill>
                  <a:srgbClr val="002060"/>
                </a:solidFill>
                <a:latin typeface="Times New Roman" pitchFamily="18" charset="0"/>
                <a:cs typeface="Times New Roman" pitchFamily="18" charset="0"/>
              </a:rPr>
              <a:t>tháng</a:t>
            </a:r>
            <a:r>
              <a:rPr lang="en-US" altLang="en-US" sz="3200" b="1" i="1">
                <a:solidFill>
                  <a:srgbClr val="002060"/>
                </a:solidFill>
                <a:latin typeface="Times New Roman" pitchFamily="18" charset="0"/>
                <a:cs typeface="Times New Roman" pitchFamily="18" charset="0"/>
              </a:rPr>
              <a:t> 2 </a:t>
            </a:r>
            <a:r>
              <a:rPr lang="en-US" altLang="en-US" sz="3200" b="1" i="1" err="1">
                <a:solidFill>
                  <a:srgbClr val="002060"/>
                </a:solidFill>
                <a:latin typeface="Times New Roman" pitchFamily="18" charset="0"/>
                <a:cs typeface="Times New Roman" pitchFamily="18" charset="0"/>
              </a:rPr>
              <a:t>năm</a:t>
            </a:r>
            <a:r>
              <a:rPr lang="en-US" altLang="en-US" sz="3200" b="1" i="1">
                <a:solidFill>
                  <a:srgbClr val="002060"/>
                </a:solidFill>
                <a:latin typeface="Times New Roman" pitchFamily="18" charset="0"/>
                <a:cs typeface="Times New Roman" pitchFamily="18" charset="0"/>
              </a:rPr>
              <a:t> 2022</a:t>
            </a:r>
            <a:endParaRPr lang="en-US" altLang="en-US" sz="32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88533443"/>
      </p:ext>
    </p:extLst>
  </p:cSld>
  <p:clrMapOvr>
    <a:masterClrMapping/>
  </p:clrMapOvr>
  <p:transition spd="slow">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457200" y="609600"/>
            <a:ext cx="8153400" cy="4525962"/>
          </a:xfrm>
        </p:spPr>
        <p:txBody>
          <a:bodyPr/>
          <a:lstStyle/>
          <a:p>
            <a:pPr marL="63500" indent="0" eaLnBrk="1" hangingPunct="1">
              <a:buFont typeface="Wingdings" pitchFamily="2" charset="2"/>
              <a:buNone/>
            </a:pPr>
            <a:r>
              <a:rPr lang="en-US" sz="2800" b="1" dirty="0" err="1">
                <a:solidFill>
                  <a:schemeClr val="bg2"/>
                </a:solidFill>
                <a:latin typeface="Times New Roman" pitchFamily="18" charset="0"/>
                <a:cs typeface="Times New Roman" pitchFamily="18" charset="0"/>
              </a:rPr>
              <a:t>Em</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hãy</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nêu</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tên</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các</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đồ</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vật</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trong</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thực</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tế</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có</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dạng</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hình</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hộp</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chữ</a:t>
            </a:r>
            <a:r>
              <a:rPr lang="en-US" sz="2800" b="1" dirty="0">
                <a:solidFill>
                  <a:schemeClr val="bg2"/>
                </a:solidFill>
                <a:latin typeface="Times New Roman" pitchFamily="18" charset="0"/>
                <a:cs typeface="Times New Roman" pitchFamily="18" charset="0"/>
              </a:rPr>
              <a:t> </a:t>
            </a:r>
            <a:r>
              <a:rPr lang="en-US" sz="2800" b="1" dirty="0" err="1">
                <a:solidFill>
                  <a:schemeClr val="bg2"/>
                </a:solidFill>
                <a:latin typeface="Times New Roman" pitchFamily="18" charset="0"/>
                <a:cs typeface="Times New Roman" pitchFamily="18" charset="0"/>
              </a:rPr>
              <a:t>nhật</a:t>
            </a:r>
            <a:r>
              <a:rPr lang="en-US" sz="2800" b="1" dirty="0">
                <a:solidFill>
                  <a:schemeClr val="bg2"/>
                </a:solidFill>
                <a:latin typeface="Times New Roman" pitchFamily="18" charset="0"/>
                <a:cs typeface="Times New Roman" pitchFamily="18" charset="0"/>
              </a:rPr>
              <a:t>?</a:t>
            </a:r>
          </a:p>
          <a:p>
            <a:pPr marL="63500" indent="0" eaLnBrk="1" hangingPunct="1">
              <a:buFont typeface="Wingdings" pitchFamily="2" charset="2"/>
              <a:buNone/>
            </a:pPr>
            <a:endParaRPr lang="en-US" sz="2800" b="1" i="1" dirty="0">
              <a:solidFill>
                <a:srgbClr val="99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199"/>
            <a:ext cx="18192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458" y="1673224"/>
            <a:ext cx="3171825"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466" y="2370817"/>
            <a:ext cx="320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Effect transition="in" filter="wheel(4)">
                                      <p:cBhvr>
                                        <p:cTn id="7" dur="1000"/>
                                        <p:tgtEl>
                                          <p:spTgt spid="173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circle(in)">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20542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68325"/>
            <a:ext cx="23590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06662"/>
            <a:ext cx="27193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2" y="3048000"/>
            <a:ext cx="21526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33800" y="3728263"/>
            <a:ext cx="3297698" cy="553998"/>
          </a:xfrm>
          <a:prstGeom prst="rect">
            <a:avLst/>
          </a:prstGeom>
        </p:spPr>
        <p:txBody>
          <a:bodyPr wrap="none">
            <a:spAutoFit/>
          </a:bodyPr>
          <a:lstStyle/>
          <a:p>
            <a:pPr marL="342900" lvl="0" indent="-342900" algn="l" eaLnBrk="0" hangingPunct="0">
              <a:spcBef>
                <a:spcPct val="50000"/>
              </a:spcBef>
              <a:buFontTx/>
              <a:buChar char="•"/>
            </a:pPr>
            <a:r>
              <a:rPr lang="en-US" sz="3000" kern="0" dirty="0" err="1">
                <a:solidFill>
                  <a:srgbClr val="0000FF"/>
                </a:solidFill>
                <a:cs typeface="Times New Roman" pitchFamily="18" charset="0"/>
              </a:rPr>
              <a:t>Hình</a:t>
            </a:r>
            <a:r>
              <a:rPr lang="en-US" sz="3000" kern="0" dirty="0">
                <a:solidFill>
                  <a:srgbClr val="0000FF"/>
                </a:solidFill>
                <a:cs typeface="Times New Roman" pitchFamily="18" charset="0"/>
              </a:rPr>
              <a:t> </a:t>
            </a:r>
            <a:r>
              <a:rPr lang="en-US" sz="3000" kern="0" dirty="0" err="1">
                <a:solidFill>
                  <a:srgbClr val="0000FF"/>
                </a:solidFill>
                <a:cs typeface="Times New Roman" pitchFamily="18" charset="0"/>
              </a:rPr>
              <a:t>lập</a:t>
            </a:r>
            <a:r>
              <a:rPr lang="en-US" sz="3000" kern="0" dirty="0">
                <a:solidFill>
                  <a:srgbClr val="0000FF"/>
                </a:solidFill>
                <a:cs typeface="Times New Roman" pitchFamily="18" charset="0"/>
              </a:rPr>
              <a:t> </a:t>
            </a:r>
            <a:r>
              <a:rPr lang="en-US" sz="3000" kern="0" dirty="0" err="1">
                <a:solidFill>
                  <a:srgbClr val="0000FF"/>
                </a:solidFill>
                <a:cs typeface="Times New Roman" pitchFamily="18" charset="0"/>
              </a:rPr>
              <a:t>phương</a:t>
            </a:r>
            <a:endParaRPr lang="en-US" sz="3000" kern="0" dirty="0">
              <a:solidFill>
                <a:srgbClr val="0000FF"/>
              </a:solidFill>
              <a:cs typeface="Times New Roman" pitchFamily="18" charset="0"/>
            </a:endParaRPr>
          </a:p>
        </p:txBody>
      </p:sp>
      <p:sp>
        <p:nvSpPr>
          <p:cNvPr id="10" name="Text Box 19"/>
          <p:cNvSpPr txBox="1">
            <a:spLocks noChangeArrowheads="1"/>
          </p:cNvSpPr>
          <p:nvPr/>
        </p:nvSpPr>
        <p:spPr bwMode="auto">
          <a:xfrm>
            <a:off x="-1809750" y="95249"/>
            <a:ext cx="6686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i="0" u="none" strike="noStrike" kern="0" cap="none" spc="0" normalizeH="0" baseline="0" noProof="0" dirty="0">
                <a:ln>
                  <a:noFill/>
                </a:ln>
                <a:solidFill>
                  <a:srgbClr val="FF0000"/>
                </a:solidFill>
                <a:effectLst/>
                <a:uLnTx/>
                <a:uFillTx/>
              </a:rPr>
              <a:t>2. </a:t>
            </a:r>
            <a:r>
              <a:rPr lang="en-US" i="0" kern="0" dirty="0" err="1"/>
              <a:t>Hình</a:t>
            </a:r>
            <a:r>
              <a:rPr lang="en-US" i="0" kern="0" dirty="0"/>
              <a:t> </a:t>
            </a:r>
            <a:r>
              <a:rPr lang="en-US" i="0" kern="0" dirty="0" err="1"/>
              <a:t>lập</a:t>
            </a:r>
            <a:r>
              <a:rPr lang="en-US" i="0" kern="0" dirty="0"/>
              <a:t> </a:t>
            </a:r>
            <a:r>
              <a:rPr lang="en-US" i="0" kern="0" dirty="0" err="1"/>
              <a:t>phương</a:t>
            </a:r>
            <a:endParaRPr kumimoji="0" lang="en-US" sz="2800" i="0" u="none" strike="noStrike" kern="0" cap="none" spc="0" normalizeH="0" baseline="0" noProof="0" dirty="0">
              <a:ln>
                <a:noFill/>
              </a:ln>
              <a:solidFill>
                <a:srgbClr val="FF0000"/>
              </a:solidFill>
              <a:effectLst/>
              <a:uLnTx/>
              <a:uFillTx/>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685800"/>
            <a:ext cx="25241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7"/>
          <p:cNvSpPr>
            <a:spLocks noGrp="1" noChangeArrowheads="1"/>
          </p:cNvSpPr>
          <p:nvPr>
            <p:ph idx="1"/>
          </p:nvPr>
        </p:nvSpPr>
        <p:spPr bwMode="auto">
          <a:xfrm>
            <a:off x="3962400" y="381000"/>
            <a:ext cx="4767262" cy="1997075"/>
          </a:xfrm>
          <a:prstGeom prst="cloudCallout">
            <a:avLst>
              <a:gd name="adj1" fmla="val -51787"/>
              <a:gd name="adj2" fmla="val 143968"/>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r>
              <a:rPr lang="en-US" sz="3000" i="0" dirty="0" err="1">
                <a:solidFill>
                  <a:schemeClr val="bg1"/>
                </a:solidFill>
                <a:latin typeface="Times New Roman" pitchFamily="18" charset="0"/>
                <a:cs typeface="Times New Roman" pitchFamily="18" charset="0"/>
              </a:rPr>
              <a:t>Hình</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lập</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phương</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có</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mấy</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mặt</a:t>
            </a:r>
            <a:r>
              <a:rPr lang="en-US" sz="3000" i="0" dirty="0">
                <a:solidFill>
                  <a:schemeClr val="bg1"/>
                </a:solidFill>
                <a:latin typeface="Times New Roman" pitchFamily="18" charset="0"/>
                <a:cs typeface="Times New Roman" pitchFamily="18" charset="0"/>
              </a:rPr>
              <a:t>?</a:t>
            </a:r>
          </a:p>
        </p:txBody>
      </p:sp>
      <p:grpSp>
        <p:nvGrpSpPr>
          <p:cNvPr id="7" name="Group 35"/>
          <p:cNvGrpSpPr>
            <a:grpSpLocks/>
          </p:cNvGrpSpPr>
          <p:nvPr/>
        </p:nvGrpSpPr>
        <p:grpSpPr bwMode="auto">
          <a:xfrm>
            <a:off x="533400" y="3352800"/>
            <a:ext cx="3429000" cy="2438400"/>
            <a:chOff x="2640" y="768"/>
            <a:chExt cx="2304" cy="1728"/>
          </a:xfrm>
        </p:grpSpPr>
        <p:sp>
          <p:nvSpPr>
            <p:cNvPr id="8" name="Rectangle 29"/>
            <p:cNvSpPr>
              <a:spLocks noChangeArrowheads="1"/>
            </p:cNvSpPr>
            <p:nvPr/>
          </p:nvSpPr>
          <p:spPr bwMode="auto">
            <a:xfrm>
              <a:off x="2640" y="1344"/>
              <a:ext cx="576" cy="576"/>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30"/>
            <p:cNvSpPr>
              <a:spLocks noChangeArrowheads="1"/>
            </p:cNvSpPr>
            <p:nvPr/>
          </p:nvSpPr>
          <p:spPr bwMode="auto">
            <a:xfrm>
              <a:off x="3216" y="1344"/>
              <a:ext cx="576" cy="576"/>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31"/>
            <p:cNvSpPr>
              <a:spLocks noChangeArrowheads="1"/>
            </p:cNvSpPr>
            <p:nvPr/>
          </p:nvSpPr>
          <p:spPr bwMode="auto">
            <a:xfrm>
              <a:off x="3216" y="768"/>
              <a:ext cx="576" cy="576"/>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32"/>
            <p:cNvSpPr>
              <a:spLocks noChangeArrowheads="1"/>
            </p:cNvSpPr>
            <p:nvPr/>
          </p:nvSpPr>
          <p:spPr bwMode="auto">
            <a:xfrm>
              <a:off x="3216" y="1920"/>
              <a:ext cx="576" cy="576"/>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33"/>
            <p:cNvSpPr>
              <a:spLocks noChangeArrowheads="1"/>
            </p:cNvSpPr>
            <p:nvPr/>
          </p:nvSpPr>
          <p:spPr bwMode="auto">
            <a:xfrm>
              <a:off x="4368" y="1344"/>
              <a:ext cx="576" cy="576"/>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34"/>
            <p:cNvSpPr>
              <a:spLocks noChangeArrowheads="1"/>
            </p:cNvSpPr>
            <p:nvPr/>
          </p:nvSpPr>
          <p:spPr bwMode="auto">
            <a:xfrm>
              <a:off x="3792" y="1344"/>
              <a:ext cx="576" cy="576"/>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aphicFrame>
        <p:nvGraphicFramePr>
          <p:cNvPr id="4" name="Table 3"/>
          <p:cNvGraphicFramePr>
            <a:graphicFrameLocks noGrp="1"/>
          </p:cNvGraphicFramePr>
          <p:nvPr>
            <p:extLst>
              <p:ext uri="{D42A27DB-BD31-4B8C-83A1-F6EECF244321}">
                <p14:modId xmlns:p14="http://schemas.microsoft.com/office/powerpoint/2010/main" val="2719283820"/>
              </p:ext>
            </p:extLst>
          </p:nvPr>
        </p:nvGraphicFramePr>
        <p:xfrm>
          <a:off x="2514600" y="3376612"/>
          <a:ext cx="6629400" cy="51816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20000"/>
                    </a:ext>
                  </a:extLst>
                </a:gridCol>
              </a:tblGrid>
              <a:tr h="370840">
                <a:tc>
                  <a:txBody>
                    <a:bodyPr/>
                    <a:lstStyle/>
                    <a:p>
                      <a:r>
                        <a:rPr lang="en-US" sz="2800" dirty="0" err="1">
                          <a:solidFill>
                            <a:schemeClr val="bg1"/>
                          </a:solidFill>
                          <a:latin typeface="Times New Roman" pitchFamily="18" charset="0"/>
                          <a:cs typeface="Times New Roman" pitchFamily="18" charset="0"/>
                        </a:rPr>
                        <a:t>Nêu</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đặc</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điểm</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các</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mặt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hình</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lập</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phương</a:t>
                      </a:r>
                      <a:r>
                        <a:rPr lang="en-US" sz="2800" baseline="0"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46237"/>
            <a:ext cx="20240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693701135"/>
              </p:ext>
            </p:extLst>
          </p:nvPr>
        </p:nvGraphicFramePr>
        <p:xfrm>
          <a:off x="4191000" y="4229735"/>
          <a:ext cx="4953000" cy="94488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tblGrid>
              <a:tr h="370840">
                <a:tc>
                  <a:txBody>
                    <a:bodyPr/>
                    <a:lstStyle/>
                    <a:p>
                      <a:r>
                        <a:rPr lang="en-US" sz="2800" b="0" dirty="0">
                          <a:solidFill>
                            <a:schemeClr val="bg1"/>
                          </a:solidFill>
                          <a:latin typeface="Times New Roman" pitchFamily="18" charset="0"/>
                          <a:cs typeface="Times New Roman" pitchFamily="18" charset="0"/>
                        </a:rPr>
                        <a:t>6 </a:t>
                      </a:r>
                      <a:r>
                        <a:rPr lang="en-US" sz="2800" b="0" dirty="0" err="1">
                          <a:solidFill>
                            <a:schemeClr val="bg1"/>
                          </a:solidFill>
                          <a:latin typeface="Times New Roman" pitchFamily="18" charset="0"/>
                          <a:cs typeface="Times New Roman" pitchFamily="18" charset="0"/>
                        </a:rPr>
                        <a:t>mặt</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đều</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là</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hình</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vuông</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có</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kích</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thước</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bằng</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nhau</a:t>
                      </a:r>
                      <a:r>
                        <a:rPr lang="en-US" sz="2800" b="0" baseline="0" dirty="0">
                          <a:solidFill>
                            <a:schemeClr val="bg1"/>
                          </a:solidFill>
                          <a:latin typeface="Times New Roman" pitchFamily="18" charset="0"/>
                          <a:cs typeface="Times New Roman" pitchFamily="18" charset="0"/>
                        </a:rPr>
                        <a:t>.</a:t>
                      </a:r>
                      <a:endParaRPr lang="en-US" sz="2800" b="0"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509326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barn(inVertical)">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 y="609600"/>
            <a:ext cx="300743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7"/>
          <p:cNvSpPr>
            <a:spLocks noGrp="1" noChangeArrowheads="1"/>
          </p:cNvSpPr>
          <p:nvPr>
            <p:ph idx="1"/>
          </p:nvPr>
        </p:nvSpPr>
        <p:spPr bwMode="auto">
          <a:xfrm>
            <a:off x="3962400" y="381000"/>
            <a:ext cx="4767262" cy="1997075"/>
          </a:xfrm>
          <a:prstGeom prst="cloudCallout">
            <a:avLst>
              <a:gd name="adj1" fmla="val -51787"/>
              <a:gd name="adj2" fmla="val 143968"/>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r>
              <a:rPr lang="en-US" sz="3000" i="0" dirty="0" err="1">
                <a:solidFill>
                  <a:schemeClr val="bg1"/>
                </a:solidFill>
                <a:latin typeface="Times New Roman" pitchFamily="18" charset="0"/>
                <a:cs typeface="Times New Roman" pitchFamily="18" charset="0"/>
              </a:rPr>
              <a:t>Hình</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lập</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phương</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có</a:t>
            </a:r>
            <a:r>
              <a:rPr lang="en-US" sz="3000" i="0" dirty="0">
                <a:solidFill>
                  <a:schemeClr val="bg1"/>
                </a:solidFill>
                <a:latin typeface="Times New Roman" pitchFamily="18" charset="0"/>
                <a:cs typeface="Times New Roman" pitchFamily="18" charset="0"/>
              </a:rPr>
              <a:t> </a:t>
            </a:r>
            <a:r>
              <a:rPr lang="en-US" sz="3000" i="0" dirty="0" err="1">
                <a:solidFill>
                  <a:schemeClr val="bg1"/>
                </a:solidFill>
                <a:latin typeface="Times New Roman" pitchFamily="18" charset="0"/>
                <a:cs typeface="Times New Roman" pitchFamily="18" charset="0"/>
              </a:rPr>
              <a:t>mấy</a:t>
            </a:r>
            <a:r>
              <a:rPr lang="en-US" sz="3000" dirty="0">
                <a:solidFill>
                  <a:schemeClr val="bg1"/>
                </a:solidFill>
                <a:latin typeface="Times New Roman" pitchFamily="18" charset="0"/>
                <a:cs typeface="Times New Roman" pitchFamily="18" charset="0"/>
              </a:rPr>
              <a:t> </a:t>
            </a:r>
            <a:r>
              <a:rPr lang="en-US" sz="3000" dirty="0" err="1">
                <a:solidFill>
                  <a:schemeClr val="bg1"/>
                </a:solidFill>
                <a:latin typeface="Times New Roman" pitchFamily="18" charset="0"/>
                <a:cs typeface="Times New Roman" pitchFamily="18" charset="0"/>
              </a:rPr>
              <a:t>đỉnh</a:t>
            </a:r>
            <a:r>
              <a:rPr lang="en-US" sz="3000" dirty="0">
                <a:solidFill>
                  <a:schemeClr val="bg1"/>
                </a:solidFill>
                <a:latin typeface="Times New Roman" pitchFamily="18" charset="0"/>
                <a:cs typeface="Times New Roman" pitchFamily="18" charset="0"/>
              </a:rPr>
              <a:t>?</a:t>
            </a:r>
            <a:endParaRPr lang="en-US" sz="3000" i="0" dirty="0">
              <a:solidFill>
                <a:schemeClr val="bg1"/>
              </a:solidFill>
              <a:latin typeface="Times New Roman" pitchFamily="18" charset="0"/>
              <a:cs typeface="Times New Roman" pitchFamily="18" charset="0"/>
            </a:endParaRPr>
          </a:p>
        </p:txBody>
      </p:sp>
      <p:sp>
        <p:nvSpPr>
          <p:cNvPr id="7" name="Right Arrow 6"/>
          <p:cNvSpPr/>
          <p:nvPr/>
        </p:nvSpPr>
        <p:spPr>
          <a:xfrm>
            <a:off x="3457575" y="2655094"/>
            <a:ext cx="838200" cy="481012"/>
          </a:xfrm>
          <a:prstGeom prst="rightArrow">
            <a:avLst/>
          </a:prstGeom>
          <a:solidFill>
            <a:srgbClr val="FFFF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Cloud 7"/>
          <p:cNvSpPr/>
          <p:nvPr/>
        </p:nvSpPr>
        <p:spPr>
          <a:xfrm>
            <a:off x="4800600" y="2247900"/>
            <a:ext cx="1981199" cy="1295400"/>
          </a:xfrm>
          <a:prstGeom prst="cloud">
            <a:avLst/>
          </a:prstGeom>
          <a:solidFill>
            <a:srgbClr val="EEECE1">
              <a:lumMod val="90000"/>
            </a:srgbClr>
          </a:solid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8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đỉnh</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Text Box 28"/>
          <p:cNvSpPr txBox="1">
            <a:spLocks noChangeArrowheads="1"/>
          </p:cNvSpPr>
          <p:nvPr/>
        </p:nvSpPr>
        <p:spPr bwMode="auto">
          <a:xfrm>
            <a:off x="323849" y="3552825"/>
            <a:ext cx="8610600" cy="55399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3000" b="0" i="0" u="none" strike="noStrike" kern="0" cap="none" spc="0" normalizeH="0" baseline="0" noProof="0" dirty="0" err="1">
                <a:ln>
                  <a:noFill/>
                </a:ln>
                <a:solidFill>
                  <a:prstClr val="white"/>
                </a:solidFill>
                <a:effectLst/>
                <a:uLnTx/>
                <a:uFillTx/>
                <a:cs typeface="Times New Roman" pitchFamily="18" charset="0"/>
              </a:rPr>
              <a:t>Hình</a:t>
            </a:r>
            <a:r>
              <a:rPr kumimoji="0" lang="en-US" sz="3000" b="0" i="0" u="none" strike="noStrike" kern="0" cap="none" spc="0" normalizeH="0" baseline="0" noProof="0" dirty="0">
                <a:ln>
                  <a:noFill/>
                </a:ln>
                <a:solidFill>
                  <a:prstClr val="white"/>
                </a:solidFill>
                <a:effectLst/>
                <a:uLnTx/>
                <a:uFillTx/>
                <a:cs typeface="Times New Roman" pitchFamily="18" charset="0"/>
              </a:rPr>
              <a:t> </a:t>
            </a:r>
            <a:r>
              <a:rPr kumimoji="0" lang="en-US" sz="3000" b="0" i="0" u="none" strike="noStrike" kern="0" cap="none" spc="0" normalizeH="0" baseline="0" noProof="0" dirty="0" err="1">
                <a:ln>
                  <a:noFill/>
                </a:ln>
                <a:solidFill>
                  <a:prstClr val="white"/>
                </a:solidFill>
                <a:effectLst/>
                <a:uLnTx/>
                <a:uFillTx/>
                <a:cs typeface="Times New Roman" pitchFamily="18" charset="0"/>
              </a:rPr>
              <a:t>lập</a:t>
            </a:r>
            <a:r>
              <a:rPr kumimoji="0" lang="en-US" sz="3000" b="0" i="0" u="none" strike="noStrike" kern="0" cap="none" spc="0" normalizeH="0" noProof="0" dirty="0">
                <a:ln>
                  <a:noFill/>
                </a:ln>
                <a:solidFill>
                  <a:prstClr val="white"/>
                </a:solidFill>
                <a:effectLst/>
                <a:uLnTx/>
                <a:uFillTx/>
                <a:cs typeface="Times New Roman" pitchFamily="18" charset="0"/>
              </a:rPr>
              <a:t> </a:t>
            </a:r>
            <a:r>
              <a:rPr kumimoji="0" lang="en-US" sz="3000" b="0" i="0" u="none" strike="noStrike" kern="0" cap="none" spc="0" normalizeH="0" noProof="0" dirty="0" err="1">
                <a:ln>
                  <a:noFill/>
                </a:ln>
                <a:solidFill>
                  <a:prstClr val="white"/>
                </a:solidFill>
                <a:effectLst/>
                <a:uLnTx/>
                <a:uFillTx/>
                <a:cs typeface="Times New Roman" pitchFamily="18" charset="0"/>
              </a:rPr>
              <a:t>phương</a:t>
            </a:r>
            <a:r>
              <a:rPr kumimoji="0" lang="en-US" sz="3000" b="0" i="0" u="none" strike="noStrike" kern="0" cap="none" spc="0" normalizeH="0" noProof="0" dirty="0">
                <a:ln>
                  <a:noFill/>
                </a:ln>
                <a:solidFill>
                  <a:prstClr val="white"/>
                </a:solidFill>
                <a:effectLst/>
                <a:uLnTx/>
                <a:uFillTx/>
                <a:cs typeface="Times New Roman" pitchFamily="18" charset="0"/>
              </a:rPr>
              <a:t> </a:t>
            </a:r>
            <a:r>
              <a:rPr kumimoji="0" lang="en-US" sz="3000" b="0" i="0" u="none" strike="noStrike" kern="0" cap="none" spc="0" normalizeH="0" baseline="0" noProof="0" dirty="0" err="1">
                <a:ln>
                  <a:noFill/>
                </a:ln>
                <a:solidFill>
                  <a:prstClr val="white"/>
                </a:solidFill>
                <a:effectLst/>
                <a:uLnTx/>
                <a:uFillTx/>
                <a:cs typeface="Times New Roman" pitchFamily="18" charset="0"/>
              </a:rPr>
              <a:t>có</a:t>
            </a:r>
            <a:r>
              <a:rPr kumimoji="0" lang="en-US" sz="3000" b="0" i="0" u="none" strike="noStrike" kern="0" cap="none" spc="0" normalizeH="0" baseline="0" noProof="0" dirty="0">
                <a:ln>
                  <a:noFill/>
                </a:ln>
                <a:solidFill>
                  <a:prstClr val="white"/>
                </a:solidFill>
                <a:effectLst/>
                <a:uLnTx/>
                <a:uFillTx/>
                <a:cs typeface="Times New Roman" pitchFamily="18" charset="0"/>
              </a:rPr>
              <a:t> 8 </a:t>
            </a:r>
            <a:r>
              <a:rPr kumimoji="0" lang="en-US" sz="3000" b="0" i="0" u="none" strike="noStrike" kern="0" cap="none" spc="0" normalizeH="0" baseline="0" noProof="0" dirty="0" err="1">
                <a:ln>
                  <a:noFill/>
                </a:ln>
                <a:solidFill>
                  <a:prstClr val="white"/>
                </a:solidFill>
                <a:effectLst/>
                <a:uLnTx/>
                <a:uFillTx/>
                <a:cs typeface="Times New Roman" pitchFamily="18" charset="0"/>
              </a:rPr>
              <a:t>đỉnh</a:t>
            </a:r>
            <a:r>
              <a:rPr kumimoji="0" lang="en-US" sz="3000" b="0" i="0" u="none" strike="noStrike" kern="0" cap="none" spc="0" normalizeH="0" baseline="0" noProof="0" dirty="0">
                <a:ln>
                  <a:noFill/>
                </a:ln>
                <a:solidFill>
                  <a:prstClr val="white"/>
                </a:solidFill>
                <a:effectLst/>
                <a:uLnTx/>
                <a:uFillTx/>
                <a:cs typeface="Times New Roman" pitchFamily="18" charset="0"/>
              </a:rPr>
              <a:t>: A, B, C, D, M, N, P, Q</a:t>
            </a:r>
          </a:p>
        </p:txBody>
      </p:sp>
      <p:sp>
        <p:nvSpPr>
          <p:cNvPr id="10" name="AutoShape 27"/>
          <p:cNvSpPr>
            <a:spLocks noChangeArrowheads="1"/>
          </p:cNvSpPr>
          <p:nvPr/>
        </p:nvSpPr>
        <p:spPr bwMode="auto">
          <a:xfrm>
            <a:off x="319087" y="4419600"/>
            <a:ext cx="3638550" cy="2209800"/>
          </a:xfrm>
          <a:prstGeom prst="cloudCallout">
            <a:avLst>
              <a:gd name="adj1" fmla="val -329"/>
              <a:gd name="adj2" fmla="val 45754"/>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lập</a:t>
            </a:r>
            <a:r>
              <a:rPr lang="en-US" sz="3000" i="0" dirty="0">
                <a:cs typeface="Times New Roman" pitchFamily="18" charset="0"/>
              </a:rPr>
              <a:t> </a:t>
            </a:r>
            <a:r>
              <a:rPr lang="en-US" sz="3000" i="0" dirty="0" err="1">
                <a:cs typeface="Times New Roman" pitchFamily="18" charset="0"/>
              </a:rPr>
              <a:t>phương</a:t>
            </a:r>
            <a:r>
              <a:rPr lang="en-US" sz="3000" i="0" dirty="0">
                <a:cs typeface="Times New Roman" pitchFamily="18" charset="0"/>
              </a:rPr>
              <a:t> </a:t>
            </a:r>
            <a:r>
              <a:rPr lang="en-US" sz="3000" i="0" dirty="0" err="1">
                <a:cs typeface="Times New Roman" pitchFamily="18" charset="0"/>
              </a:rPr>
              <a:t>có</a:t>
            </a:r>
            <a:r>
              <a:rPr lang="en-US" sz="3000" i="0" dirty="0">
                <a:cs typeface="Times New Roman" pitchFamily="18" charset="0"/>
              </a:rPr>
              <a:t> </a:t>
            </a:r>
            <a:r>
              <a:rPr lang="en-US" sz="3000" i="0" dirty="0" err="1">
                <a:cs typeface="Times New Roman" pitchFamily="18" charset="0"/>
              </a:rPr>
              <a:t>mấy</a:t>
            </a:r>
            <a:r>
              <a:rPr lang="en-US" sz="3000" i="0" dirty="0">
                <a:cs typeface="Times New Roman" pitchFamily="18" charset="0"/>
              </a:rPr>
              <a:t> </a:t>
            </a:r>
            <a:r>
              <a:rPr lang="en-US" sz="3000" i="0" dirty="0" err="1">
                <a:cs typeface="Times New Roman" pitchFamily="18" charset="0"/>
              </a:rPr>
              <a:t>cạnh</a:t>
            </a:r>
            <a:r>
              <a:rPr lang="en-US" sz="3000" i="0" dirty="0">
                <a:cs typeface="Times New Roman" pitchFamily="18" charset="0"/>
              </a:rPr>
              <a:t>?</a:t>
            </a:r>
          </a:p>
        </p:txBody>
      </p:sp>
      <p:sp>
        <p:nvSpPr>
          <p:cNvPr id="11" name="Text Box 51"/>
          <p:cNvSpPr txBox="1">
            <a:spLocks noChangeArrowheads="1"/>
          </p:cNvSpPr>
          <p:nvPr/>
        </p:nvSpPr>
        <p:spPr bwMode="auto">
          <a:xfrm>
            <a:off x="4071937" y="4648200"/>
            <a:ext cx="466963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err="1">
                <a:ln>
                  <a:noFill/>
                </a:ln>
                <a:solidFill>
                  <a:sysClr val="windowText" lastClr="000000"/>
                </a:solidFill>
                <a:effectLst/>
                <a:uLnTx/>
                <a:uFillTx/>
                <a:cs typeface="Times New Roman" pitchFamily="18" charset="0"/>
              </a:rPr>
              <a:t>Hình</a:t>
            </a:r>
            <a:r>
              <a:rPr kumimoji="0" lang="en-US" b="0" i="0" u="none" strike="noStrike" kern="0" cap="none" spc="0" normalizeH="0" baseline="0" noProof="0" dirty="0">
                <a:ln>
                  <a:noFill/>
                </a:ln>
                <a:solidFill>
                  <a:sysClr val="windowText" lastClr="000000"/>
                </a:solidFill>
                <a:effectLst/>
                <a:uLnTx/>
                <a:uFillTx/>
                <a:cs typeface="Times New Roman" pitchFamily="18" charset="0"/>
              </a:rPr>
              <a:t> </a:t>
            </a:r>
            <a:r>
              <a:rPr kumimoji="0" lang="en-US" b="0" i="0" u="none" strike="noStrike" kern="0" cap="none" spc="0" normalizeH="0" baseline="0" noProof="0" dirty="0" err="1">
                <a:ln>
                  <a:noFill/>
                </a:ln>
                <a:solidFill>
                  <a:sysClr val="windowText" lastClr="000000"/>
                </a:solidFill>
                <a:effectLst/>
                <a:uLnTx/>
                <a:uFillTx/>
                <a:cs typeface="Times New Roman" pitchFamily="18" charset="0"/>
              </a:rPr>
              <a:t>lập</a:t>
            </a:r>
            <a:r>
              <a:rPr kumimoji="0" lang="en-US" b="0" i="0" u="none" strike="noStrike" kern="0" cap="none" spc="0" normalizeH="0" noProof="0" dirty="0">
                <a:ln>
                  <a:noFill/>
                </a:ln>
                <a:solidFill>
                  <a:sysClr val="windowText" lastClr="000000"/>
                </a:solidFill>
                <a:effectLst/>
                <a:uLnTx/>
                <a:uFillTx/>
                <a:cs typeface="Times New Roman" pitchFamily="18" charset="0"/>
              </a:rPr>
              <a:t> </a:t>
            </a:r>
            <a:r>
              <a:rPr kumimoji="0" lang="en-US" b="0" i="0" u="none" strike="noStrike" kern="0" cap="none" spc="0" normalizeH="0" noProof="0" dirty="0" err="1">
                <a:ln>
                  <a:noFill/>
                </a:ln>
                <a:solidFill>
                  <a:sysClr val="windowText" lastClr="000000"/>
                </a:solidFill>
                <a:effectLst/>
                <a:uLnTx/>
                <a:uFillTx/>
                <a:cs typeface="Times New Roman" pitchFamily="18" charset="0"/>
              </a:rPr>
              <a:t>phương</a:t>
            </a:r>
            <a:r>
              <a:rPr kumimoji="0" lang="en-US" b="0" i="0" u="none" strike="noStrike" kern="0" cap="none" spc="0" normalizeH="0" noProof="0" dirty="0">
                <a:ln>
                  <a:noFill/>
                </a:ln>
                <a:solidFill>
                  <a:sysClr val="windowText" lastClr="000000"/>
                </a:solidFill>
                <a:effectLst/>
                <a:uLnTx/>
                <a:uFillTx/>
                <a:cs typeface="Times New Roman" pitchFamily="18" charset="0"/>
              </a:rPr>
              <a:t> </a:t>
            </a:r>
            <a:r>
              <a:rPr kumimoji="0" lang="en-US" b="0" i="0" u="none" strike="noStrike" kern="0" cap="none" spc="0" normalizeH="0" baseline="0" noProof="0" dirty="0" err="1">
                <a:ln>
                  <a:noFill/>
                </a:ln>
                <a:solidFill>
                  <a:sysClr val="windowText" lastClr="000000"/>
                </a:solidFill>
                <a:effectLst/>
                <a:uLnTx/>
                <a:uFillTx/>
                <a:cs typeface="Times New Roman" pitchFamily="18" charset="0"/>
              </a:rPr>
              <a:t>có</a:t>
            </a:r>
            <a:r>
              <a:rPr kumimoji="0" lang="en-US" b="0" i="0" u="none" strike="noStrike" kern="0" cap="none" spc="0" normalizeH="0" baseline="0" noProof="0" dirty="0">
                <a:ln>
                  <a:noFill/>
                </a:ln>
                <a:solidFill>
                  <a:sysClr val="windowText" lastClr="000000"/>
                </a:solidFill>
                <a:effectLst/>
                <a:uLnTx/>
                <a:uFillTx/>
                <a:cs typeface="Times New Roman" pitchFamily="18" charset="0"/>
              </a:rPr>
              <a:t> </a:t>
            </a:r>
            <a:r>
              <a:rPr kumimoji="0" lang="en-US" i="0" u="none" strike="noStrike" kern="0" cap="none" spc="0" normalizeH="0" baseline="0" noProof="0" dirty="0">
                <a:ln>
                  <a:noFill/>
                </a:ln>
                <a:solidFill>
                  <a:sysClr val="windowText" lastClr="000000"/>
                </a:solidFill>
                <a:effectLst/>
                <a:uLnTx/>
                <a:uFillTx/>
                <a:cs typeface="Times New Roman" pitchFamily="18" charset="0"/>
              </a:rPr>
              <a:t>12 </a:t>
            </a:r>
            <a:r>
              <a:rPr kumimoji="0" lang="en-US" i="0" u="none" strike="noStrike" kern="0" cap="none" spc="0" normalizeH="0" baseline="0" noProof="0" dirty="0" err="1">
                <a:ln>
                  <a:noFill/>
                </a:ln>
                <a:solidFill>
                  <a:sysClr val="windowText" lastClr="000000"/>
                </a:solidFill>
                <a:effectLst/>
                <a:uLnTx/>
                <a:uFillTx/>
                <a:cs typeface="Times New Roman" pitchFamily="18" charset="0"/>
              </a:rPr>
              <a:t>cạnh</a:t>
            </a:r>
            <a:r>
              <a:rPr kumimoji="0" lang="en-US" i="0" u="none" strike="noStrike" kern="0" cap="none" spc="0" normalizeH="0" baseline="0" noProof="0" dirty="0">
                <a:ln>
                  <a:noFill/>
                </a:ln>
                <a:solidFill>
                  <a:sysClr val="windowText" lastClr="000000"/>
                </a:solidFill>
                <a:effectLst/>
                <a:uLnTx/>
                <a:uFillTx/>
                <a:cs typeface="Times New Roman" pitchFamily="18" charset="0"/>
              </a:rPr>
              <a:t> </a:t>
            </a:r>
            <a:r>
              <a:rPr kumimoji="0" lang="en-US" b="0" i="0" u="none" strike="noStrike" kern="0" cap="none" spc="0" normalizeH="0" baseline="0" noProof="0" dirty="0" err="1">
                <a:ln>
                  <a:noFill/>
                </a:ln>
                <a:solidFill>
                  <a:sysClr val="windowText" lastClr="000000"/>
                </a:solidFill>
                <a:effectLst/>
                <a:uLnTx/>
                <a:uFillTx/>
                <a:cs typeface="Times New Roman" pitchFamily="18" charset="0"/>
              </a:rPr>
              <a:t>là</a:t>
            </a:r>
            <a:r>
              <a:rPr kumimoji="0" lang="en-US" b="0" i="0" u="none" strike="noStrike" kern="0" cap="none" spc="0" normalizeH="0" baseline="0" noProof="0" dirty="0">
                <a:ln>
                  <a:noFill/>
                </a:ln>
                <a:solidFill>
                  <a:sysClr val="windowText" lastClr="000000"/>
                </a:solidFill>
                <a:effectLst/>
                <a:uLnTx/>
                <a:uFillTx/>
                <a:cs typeface="Times New Roman" pitchFamily="18" charset="0"/>
              </a:rPr>
              <a:t>: </a:t>
            </a:r>
            <a:r>
              <a:rPr kumimoji="0" lang="en-US" b="0" i="0" u="none" strike="noStrike" kern="0" cap="none" spc="0" normalizeH="0" baseline="0" noProof="0" dirty="0">
                <a:ln>
                  <a:noFill/>
                </a:ln>
                <a:solidFill>
                  <a:sysClr val="windowText" lastClr="000000"/>
                </a:solidFill>
                <a:effectLst/>
                <a:uLnTx/>
                <a:uFillTx/>
                <a:latin typeface=".VnTime" pitchFamily="34" charset="0"/>
              </a:rPr>
              <a:t>AB, BC, CD, DA, MN, NP, PQ, QM, AQ, BM, CN, DP.</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30114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4419600" y="2045494"/>
            <a:ext cx="838200" cy="481012"/>
          </a:xfrm>
          <a:prstGeom prst="rightArrow">
            <a:avLst/>
          </a:prstGeom>
          <a:solidFill>
            <a:srgbClr val="FFFF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711534695"/>
              </p:ext>
            </p:extLst>
          </p:nvPr>
        </p:nvGraphicFramePr>
        <p:xfrm>
          <a:off x="457200" y="381000"/>
          <a:ext cx="6096000" cy="5181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sz="2800" b="1" dirty="0" err="1">
                          <a:solidFill>
                            <a:schemeClr val="bg1"/>
                          </a:solidFill>
                          <a:latin typeface="Times New Roman" pitchFamily="18" charset="0"/>
                          <a:cs typeface="Times New Roman" pitchFamily="18" charset="0"/>
                        </a:rPr>
                        <a:t>Đặc</a:t>
                      </a:r>
                      <a:r>
                        <a:rPr lang="en-US" sz="2800" b="1" baseline="0" dirty="0">
                          <a:solidFill>
                            <a:schemeClr val="bg1"/>
                          </a:solidFill>
                          <a:latin typeface="Times New Roman" pitchFamily="18" charset="0"/>
                          <a:cs typeface="Times New Roman" pitchFamily="18" charset="0"/>
                        </a:rPr>
                        <a:t> </a:t>
                      </a:r>
                      <a:r>
                        <a:rPr lang="en-US" sz="2800" b="1" baseline="0" dirty="0" err="1">
                          <a:solidFill>
                            <a:schemeClr val="bg1"/>
                          </a:solidFill>
                          <a:latin typeface="Times New Roman" pitchFamily="18" charset="0"/>
                          <a:cs typeface="Times New Roman" pitchFamily="18" charset="0"/>
                        </a:rPr>
                        <a:t>điểm</a:t>
                      </a:r>
                      <a:r>
                        <a:rPr lang="en-US" sz="2800" b="1" baseline="0" dirty="0">
                          <a:solidFill>
                            <a:schemeClr val="bg1"/>
                          </a:solidFill>
                          <a:latin typeface="Times New Roman" pitchFamily="18" charset="0"/>
                          <a:cs typeface="Times New Roman" pitchFamily="18" charset="0"/>
                        </a:rPr>
                        <a:t> </a:t>
                      </a:r>
                      <a:r>
                        <a:rPr lang="en-US" sz="2800" b="1" baseline="0" dirty="0" err="1">
                          <a:solidFill>
                            <a:schemeClr val="bg1"/>
                          </a:solidFill>
                          <a:latin typeface="Times New Roman" pitchFamily="18" charset="0"/>
                          <a:cs typeface="Times New Roman" pitchFamily="18" charset="0"/>
                        </a:rPr>
                        <a:t>của</a:t>
                      </a:r>
                      <a:r>
                        <a:rPr lang="en-US" sz="2800" b="1" baseline="0" dirty="0">
                          <a:solidFill>
                            <a:schemeClr val="bg1"/>
                          </a:solidFill>
                          <a:latin typeface="Times New Roman" pitchFamily="18" charset="0"/>
                          <a:cs typeface="Times New Roman" pitchFamily="18" charset="0"/>
                        </a:rPr>
                        <a:t> </a:t>
                      </a:r>
                      <a:r>
                        <a:rPr lang="en-US" sz="2800" b="1" baseline="0" dirty="0" err="1">
                          <a:solidFill>
                            <a:schemeClr val="bg1"/>
                          </a:solidFill>
                          <a:latin typeface="Times New Roman" pitchFamily="18" charset="0"/>
                          <a:cs typeface="Times New Roman" pitchFamily="18" charset="0"/>
                        </a:rPr>
                        <a:t>hình</a:t>
                      </a:r>
                      <a:r>
                        <a:rPr lang="en-US" sz="2800" b="1" baseline="0" dirty="0">
                          <a:solidFill>
                            <a:schemeClr val="bg1"/>
                          </a:solidFill>
                          <a:latin typeface="Times New Roman" pitchFamily="18" charset="0"/>
                          <a:cs typeface="Times New Roman" pitchFamily="18" charset="0"/>
                        </a:rPr>
                        <a:t> </a:t>
                      </a:r>
                      <a:r>
                        <a:rPr lang="en-US" sz="2800" b="1" baseline="0" dirty="0" err="1">
                          <a:solidFill>
                            <a:schemeClr val="bg1"/>
                          </a:solidFill>
                          <a:latin typeface="Times New Roman" pitchFamily="18" charset="0"/>
                          <a:cs typeface="Times New Roman" pitchFamily="18" charset="0"/>
                        </a:rPr>
                        <a:t>lập</a:t>
                      </a:r>
                      <a:r>
                        <a:rPr lang="en-US" sz="2800" b="1" baseline="0" dirty="0">
                          <a:solidFill>
                            <a:schemeClr val="bg1"/>
                          </a:solidFill>
                          <a:latin typeface="Times New Roman" pitchFamily="18" charset="0"/>
                          <a:cs typeface="Times New Roman" pitchFamily="18" charset="0"/>
                        </a:rPr>
                        <a:t> </a:t>
                      </a:r>
                      <a:r>
                        <a:rPr lang="en-US" sz="2800" b="1" baseline="0" dirty="0" err="1">
                          <a:solidFill>
                            <a:schemeClr val="bg1"/>
                          </a:solidFill>
                          <a:latin typeface="Times New Roman" pitchFamily="18" charset="0"/>
                          <a:cs typeface="Times New Roman" pitchFamily="18" charset="0"/>
                        </a:rPr>
                        <a:t>phương</a:t>
                      </a:r>
                      <a:r>
                        <a:rPr lang="en-US" sz="2800" b="1" baseline="0" dirty="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10" name="Left Brace 9"/>
          <p:cNvSpPr/>
          <p:nvPr/>
        </p:nvSpPr>
        <p:spPr>
          <a:xfrm>
            <a:off x="5486400" y="1723008"/>
            <a:ext cx="396552" cy="1125984"/>
          </a:xfrm>
          <a:prstGeom prst="leftBrace">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629885125"/>
              </p:ext>
            </p:extLst>
          </p:nvPr>
        </p:nvGraphicFramePr>
        <p:xfrm>
          <a:off x="6019800" y="1204848"/>
          <a:ext cx="1600200" cy="5181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370840">
                <a:tc>
                  <a:txBody>
                    <a:bodyPr/>
                    <a:lstStyle/>
                    <a:p>
                      <a:r>
                        <a:rPr lang="en-US" sz="2800" b="0" dirty="0">
                          <a:solidFill>
                            <a:schemeClr val="bg1"/>
                          </a:solidFill>
                          <a:latin typeface="Times New Roman" pitchFamily="18" charset="0"/>
                          <a:cs typeface="Times New Roman" pitchFamily="18" charset="0"/>
                        </a:rPr>
                        <a:t>6</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mặt</a:t>
                      </a:r>
                      <a:endParaRPr lang="en-US" sz="2800" b="0"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60050862"/>
              </p:ext>
            </p:extLst>
          </p:nvPr>
        </p:nvGraphicFramePr>
        <p:xfrm>
          <a:off x="6019800" y="1984533"/>
          <a:ext cx="1600200" cy="5181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370840">
                <a:tc>
                  <a:txBody>
                    <a:bodyPr/>
                    <a:lstStyle/>
                    <a:p>
                      <a:r>
                        <a:rPr lang="en-US" sz="2800" b="0" dirty="0">
                          <a:solidFill>
                            <a:schemeClr val="bg1"/>
                          </a:solidFill>
                          <a:latin typeface="Times New Roman" pitchFamily="18" charset="0"/>
                          <a:cs typeface="Times New Roman" pitchFamily="18" charset="0"/>
                        </a:rPr>
                        <a:t>8</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đỉnh</a:t>
                      </a:r>
                      <a:endParaRPr lang="en-US" sz="2800" b="0"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63150673"/>
              </p:ext>
            </p:extLst>
          </p:nvPr>
        </p:nvGraphicFramePr>
        <p:xfrm>
          <a:off x="6019800" y="2815654"/>
          <a:ext cx="1600200" cy="5181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370840">
                <a:tc>
                  <a:txBody>
                    <a:bodyPr/>
                    <a:lstStyle/>
                    <a:p>
                      <a:r>
                        <a:rPr lang="en-US" sz="2800" b="0" dirty="0">
                          <a:solidFill>
                            <a:schemeClr val="bg1"/>
                          </a:solidFill>
                          <a:latin typeface="Times New Roman" pitchFamily="18" charset="0"/>
                          <a:cs typeface="Times New Roman" pitchFamily="18" charset="0"/>
                        </a:rPr>
                        <a:t>12</a:t>
                      </a:r>
                      <a:r>
                        <a:rPr lang="en-US" sz="2800" b="0" baseline="0" dirty="0">
                          <a:solidFill>
                            <a:schemeClr val="bg1"/>
                          </a:solidFill>
                          <a:latin typeface="Times New Roman" pitchFamily="18" charset="0"/>
                          <a:cs typeface="Times New Roman" pitchFamily="18" charset="0"/>
                        </a:rPr>
                        <a:t> </a:t>
                      </a:r>
                      <a:r>
                        <a:rPr lang="en-US" sz="2800" b="0" baseline="0" dirty="0" err="1">
                          <a:solidFill>
                            <a:schemeClr val="bg1"/>
                          </a:solidFill>
                          <a:latin typeface="Times New Roman" pitchFamily="18" charset="0"/>
                          <a:cs typeface="Times New Roman" pitchFamily="18" charset="0"/>
                        </a:rPr>
                        <a:t>cạnh</a:t>
                      </a:r>
                      <a:endParaRPr lang="en-US" sz="2800" b="0"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1536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73087"/>
            <a:ext cx="22987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7"/>
          <p:cNvSpPr txBox="1">
            <a:spLocks noChangeArrowheads="1"/>
          </p:cNvSpPr>
          <p:nvPr/>
        </p:nvSpPr>
        <p:spPr bwMode="auto">
          <a:xfrm>
            <a:off x="273050" y="2133600"/>
            <a:ext cx="327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p>
        </p:txBody>
      </p:sp>
      <p:sp>
        <p:nvSpPr>
          <p:cNvPr id="6" name="Text Box 28"/>
          <p:cNvSpPr txBox="1">
            <a:spLocks noChangeArrowheads="1"/>
          </p:cNvSpPr>
          <p:nvPr/>
        </p:nvSpPr>
        <p:spPr bwMode="auto">
          <a:xfrm>
            <a:off x="4191000" y="2153305"/>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t>
            </a:r>
          </a:p>
        </p:txBody>
      </p:sp>
      <p:sp>
        <p:nvSpPr>
          <p:cNvPr id="7" name="Text Box 26"/>
          <p:cNvSpPr txBox="1">
            <a:spLocks noChangeArrowheads="1"/>
          </p:cNvSpPr>
          <p:nvPr/>
        </p:nvSpPr>
        <p:spPr bwMode="auto">
          <a:xfrm>
            <a:off x="306387" y="2921853"/>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err="1">
                <a:solidFill>
                  <a:schemeClr val="bg1"/>
                </a:solidFill>
                <a:latin typeface="Times New Roman" pitchFamily="18" charset="0"/>
                <a:cs typeface="Times New Roman" pitchFamily="18" charset="0"/>
              </a:rPr>
              <a:t>Hãy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nêu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sự</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giống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nhau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nhau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hình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hộp</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chữ</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nhật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hình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lập</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phương</a:t>
            </a:r>
            <a:r>
              <a:rPr lang="en-US" sz="2400" b="1" dirty="0">
                <a:solidFill>
                  <a:schemeClr val="bg1"/>
                </a:solidFill>
                <a:latin typeface="Times New Roman" pitchFamily="18" charset="0"/>
                <a:cs typeface="Times New Roman" pitchFamily="18" charset="0"/>
              </a:rPr>
              <a:t> ? </a:t>
            </a:r>
          </a:p>
        </p:txBody>
      </p:sp>
      <p:sp>
        <p:nvSpPr>
          <p:cNvPr id="10" name="Text Box 38"/>
          <p:cNvSpPr txBox="1">
            <a:spLocks noChangeArrowheads="1"/>
          </p:cNvSpPr>
          <p:nvPr/>
        </p:nvSpPr>
        <p:spPr bwMode="auto">
          <a:xfrm>
            <a:off x="-6350" y="4038600"/>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0000FF"/>
                </a:solidFill>
                <a:effectLst/>
                <a:uLnTx/>
                <a:uFillTx/>
                <a:latin typeface="Times New Roman" pitchFamily="18" charset="0"/>
                <a:cs typeface="Times New Roman" pitchFamily="18" charset="0"/>
              </a:rPr>
              <a:t>Giống</a:t>
            </a:r>
            <a:r>
              <a:rPr kumimoji="0" lang="en-US" sz="2800" b="1" i="0" u="sng"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1" i="0" u="sng" strike="noStrike" kern="0" cap="none" spc="0" normalizeH="0" baseline="0" noProof="0" dirty="0" err="1">
                <a:ln>
                  <a:noFill/>
                </a:ln>
                <a:solidFill>
                  <a:srgbClr val="0000FF"/>
                </a:solidFill>
                <a:effectLst/>
                <a:uLnTx/>
                <a:uFillTx/>
                <a:latin typeface="Times New Roman" pitchFamily="18" charset="0"/>
                <a:cs typeface="Times New Roman" pitchFamily="18" charset="0"/>
              </a:rPr>
              <a:t>nhau</a:t>
            </a:r>
            <a:r>
              <a:rPr kumimoji="0" lang="en-US" sz="28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Đều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6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mặt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8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đỉnh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12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cạnh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endParaRPr kumimoji="0" lang="en-US"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0000FF"/>
                </a:solidFill>
                <a:effectLst/>
                <a:uLnTx/>
                <a:uFillTx/>
                <a:latin typeface="Times New Roman" pitchFamily="18" charset="0"/>
                <a:cs typeface="Times New Roman" pitchFamily="18" charset="0"/>
              </a:rPr>
              <a:t>Khác</a:t>
            </a:r>
            <a:r>
              <a:rPr kumimoji="0" lang="en-US" sz="2800" b="1" i="0" u="sng"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1" i="0" u="sng" strike="noStrike" kern="0" cap="none" spc="0" normalizeH="0" baseline="0" noProof="0" dirty="0" err="1">
                <a:ln>
                  <a:noFill/>
                </a:ln>
                <a:solidFill>
                  <a:srgbClr val="0000FF"/>
                </a:solidFill>
                <a:effectLst/>
                <a:uLnTx/>
                <a:uFillTx/>
                <a:latin typeface="Times New Roman" pitchFamily="18" charset="0"/>
                <a:cs typeface="Times New Roman" pitchFamily="18" charset="0"/>
              </a:rPr>
              <a:t>nhau</a:t>
            </a:r>
            <a:r>
              <a:rPr kumimoji="0" lang="en-US"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hộp</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chữ</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6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mặt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đều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là</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chữ</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3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kích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thước</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chiều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dài</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chiều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rộng</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chiều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cao</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lập</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phương</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6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mặt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đều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là</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vuông</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bằng</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nhau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3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kích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thước</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bằng</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nhau</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2591771594"/>
      </p:ext>
    </p:extLst>
  </p:cSld>
  <p:clrMapOvr>
    <a:masterClrMapping/>
  </p:clrMapOvr>
  <p:transition spd="slow" advTm="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linds(horizontal)">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blinds(horizontal)">
                                      <p:cBhvr>
                                        <p:cTn id="3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15962"/>
          </a:xfrm>
        </p:spPr>
        <p:txBody>
          <a:bodyPr/>
          <a:lstStyle/>
          <a:p>
            <a:pPr lvl="0" algn="l" eaLnBrk="1" fontAlgn="auto" hangingPunct="1">
              <a:spcBef>
                <a:spcPct val="50000"/>
              </a:spcBef>
              <a:spcAft>
                <a:spcPts val="0"/>
              </a:spcAft>
            </a:pPr>
            <a:r>
              <a:rPr lang="en-US" sz="3200" b="1" u="sng" kern="1200" dirty="0">
                <a:solidFill>
                  <a:prstClr val="black"/>
                </a:solidFill>
                <a:latin typeface="Times New Roman" pitchFamily="18" charset="0"/>
                <a:ea typeface="+mn-ea"/>
                <a:cs typeface="Times New Roman" pitchFamily="18" charset="0"/>
              </a:rPr>
              <a:t>3. </a:t>
            </a:r>
            <a:r>
              <a:rPr lang="en-US" sz="3200" b="1" u="sng" kern="1200" dirty="0" err="1">
                <a:solidFill>
                  <a:prstClr val="black"/>
                </a:solidFill>
                <a:latin typeface="Times New Roman" pitchFamily="18" charset="0"/>
                <a:ea typeface="+mn-ea"/>
                <a:cs typeface="Times New Roman" pitchFamily="18" charset="0"/>
              </a:rPr>
              <a:t>Luyện</a:t>
            </a:r>
            <a:r>
              <a:rPr lang="en-US" sz="3200" b="1" u="sng" kern="1200" dirty="0">
                <a:solidFill>
                  <a:prstClr val="black"/>
                </a:solidFill>
                <a:latin typeface="Times New Roman" pitchFamily="18" charset="0"/>
                <a:ea typeface="+mn-ea"/>
                <a:cs typeface="Times New Roman" pitchFamily="18" charset="0"/>
              </a:rPr>
              <a:t> </a:t>
            </a:r>
            <a:r>
              <a:rPr lang="en-US" sz="3200" b="1" u="sng" kern="1200" dirty="0" err="1">
                <a:solidFill>
                  <a:prstClr val="black"/>
                </a:solidFill>
                <a:latin typeface="Times New Roman" pitchFamily="18" charset="0"/>
                <a:ea typeface="+mn-ea"/>
                <a:cs typeface="Times New Roman" pitchFamily="18" charset="0"/>
              </a:rPr>
              <a:t>tập</a:t>
            </a:r>
            <a:r>
              <a:rPr lang="en-US" sz="3200" b="1" u="sng" kern="1200" dirty="0">
                <a:solidFill>
                  <a:prstClr val="black"/>
                </a:solidFill>
                <a:latin typeface="Times New Roman" pitchFamily="18" charset="0"/>
                <a:ea typeface="+mn-ea"/>
                <a:cs typeface="Times New Roman" pitchFamily="18" charset="0"/>
              </a:rPr>
              <a:t> - </a:t>
            </a:r>
            <a:r>
              <a:rPr lang="en-US" sz="3200" b="1" u="sng" kern="1200" dirty="0" err="1">
                <a:solidFill>
                  <a:prstClr val="black"/>
                </a:solidFill>
                <a:latin typeface="Times New Roman" pitchFamily="18" charset="0"/>
                <a:ea typeface="+mn-ea"/>
                <a:cs typeface="Times New Roman" pitchFamily="18" charset="0"/>
              </a:rPr>
              <a:t>thực</a:t>
            </a:r>
            <a:r>
              <a:rPr lang="en-US" sz="3200" b="1" u="sng" kern="1200" dirty="0">
                <a:solidFill>
                  <a:prstClr val="black"/>
                </a:solidFill>
                <a:latin typeface="Times New Roman" pitchFamily="18" charset="0"/>
                <a:ea typeface="+mn-ea"/>
                <a:cs typeface="Times New Roman" pitchFamily="18" charset="0"/>
              </a:rPr>
              <a:t> </a:t>
            </a:r>
            <a:r>
              <a:rPr lang="en-US" sz="3200" b="1" u="sng" kern="1200" dirty="0" err="1">
                <a:solidFill>
                  <a:prstClr val="black"/>
                </a:solidFill>
                <a:latin typeface="Times New Roman" pitchFamily="18" charset="0"/>
                <a:ea typeface="+mn-ea"/>
                <a:cs typeface="Times New Roman" pitchFamily="18" charset="0"/>
              </a:rPr>
              <a:t>hành</a:t>
            </a:r>
            <a:br>
              <a:rPr lang="en-US" sz="3200" b="1" u="sng" kern="1200" dirty="0">
                <a:solidFill>
                  <a:prstClr val="black"/>
                </a:solidFill>
                <a:latin typeface="Times New Roman" pitchFamily="18" charset="0"/>
                <a:ea typeface="+mn-ea"/>
                <a:cs typeface="Times New Roman" pitchFamily="18" charset="0"/>
              </a:rPr>
            </a:br>
            <a:endParaRPr lang="vi-VN" dirty="0"/>
          </a:p>
        </p:txBody>
      </p:sp>
      <p:sp>
        <p:nvSpPr>
          <p:cNvPr id="2" name="Rectangle 1"/>
          <p:cNvSpPr/>
          <p:nvPr/>
        </p:nvSpPr>
        <p:spPr>
          <a:xfrm>
            <a:off x="533400" y="762000"/>
            <a:ext cx="7086600" cy="584775"/>
          </a:xfrm>
          <a:prstGeom prst="rect">
            <a:avLst/>
          </a:prstGeom>
        </p:spPr>
        <p:txBody>
          <a:bodyPr wrap="square">
            <a:spAutoFit/>
          </a:bodyPr>
          <a:lstStyle/>
          <a:p>
            <a:pPr lvl="0" algn="l" fontAlgn="auto">
              <a:spcBef>
                <a:spcPct val="50000"/>
              </a:spcBef>
              <a:spcAft>
                <a:spcPts val="0"/>
              </a:spcAft>
            </a:pPr>
            <a:r>
              <a:rPr lang="en-US" sz="3200" i="0" u="sng" dirty="0" err="1">
                <a:solidFill>
                  <a:prstClr val="black"/>
                </a:solidFill>
                <a:cs typeface="Times New Roman" pitchFamily="18" charset="0"/>
              </a:rPr>
              <a:t>Bài</a:t>
            </a:r>
            <a:r>
              <a:rPr lang="en-US" sz="3200" i="0" u="sng" dirty="0">
                <a:solidFill>
                  <a:prstClr val="black"/>
                </a:solidFill>
                <a:cs typeface="Times New Roman" pitchFamily="18" charset="0"/>
              </a:rPr>
              <a:t> 1</a:t>
            </a:r>
            <a:r>
              <a:rPr lang="en-US" sz="3200" i="0" dirty="0">
                <a:solidFill>
                  <a:prstClr val="black"/>
                </a:solidFill>
                <a:cs typeface="Times New Roman" pitchFamily="18" charset="0"/>
              </a:rPr>
              <a:t>:</a:t>
            </a:r>
            <a:r>
              <a:rPr lang="en-US" sz="3200" b="0" i="0" dirty="0">
                <a:solidFill>
                  <a:srgbClr val="000000"/>
                </a:solidFill>
                <a:cs typeface="Times New Roman" pitchFamily="18" charset="0"/>
              </a:rPr>
              <a:t> </a:t>
            </a:r>
            <a:r>
              <a:rPr lang="en-US" sz="3200" i="0" dirty="0" err="1">
                <a:solidFill>
                  <a:prstClr val="black"/>
                </a:solidFill>
                <a:cs typeface="Times New Roman" pitchFamily="18" charset="0"/>
              </a:rPr>
              <a:t>Viết</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số</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thích</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hợp</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vào</a:t>
            </a:r>
            <a:r>
              <a:rPr lang="en-US" sz="3200" i="0" dirty="0">
                <a:solidFill>
                  <a:prstClr val="black"/>
                </a:solidFill>
                <a:cs typeface="Times New Roman" pitchFamily="18" charset="0"/>
              </a:rPr>
              <a:t> ô </a:t>
            </a:r>
            <a:r>
              <a:rPr lang="en-US" sz="3200" i="0" dirty="0" err="1">
                <a:solidFill>
                  <a:prstClr val="black"/>
                </a:solidFill>
                <a:cs typeface="Times New Roman" pitchFamily="18" charset="0"/>
              </a:rPr>
              <a:t>trống</a:t>
            </a:r>
            <a:r>
              <a:rPr lang="en-US" sz="3200" i="0" dirty="0">
                <a:solidFill>
                  <a:prstClr val="black"/>
                </a:solidFill>
                <a:cs typeface="Times New Roman" pitchFamily="18" charset="0"/>
              </a:rPr>
              <a:t>:</a:t>
            </a:r>
            <a:endParaRPr lang="en-US" sz="3200" i="0" u="sng" dirty="0">
              <a:solidFill>
                <a:prstClr val="black"/>
              </a:solidFill>
              <a:cs typeface="Times New Roman" pitchFamily="18" charset="0"/>
            </a:endParaRPr>
          </a:p>
        </p:txBody>
      </p:sp>
      <p:grpSp>
        <p:nvGrpSpPr>
          <p:cNvPr id="6" name="Group 113"/>
          <p:cNvGrpSpPr>
            <a:grpSpLocks/>
          </p:cNvGrpSpPr>
          <p:nvPr/>
        </p:nvGrpSpPr>
        <p:grpSpPr bwMode="auto">
          <a:xfrm>
            <a:off x="304800" y="2022147"/>
            <a:ext cx="8534400" cy="4003675"/>
            <a:chOff x="528" y="1680"/>
            <a:chExt cx="5040" cy="2272"/>
          </a:xfrm>
        </p:grpSpPr>
        <p:grpSp>
          <p:nvGrpSpPr>
            <p:cNvPr id="7" name="Group 55"/>
            <p:cNvGrpSpPr>
              <a:grpSpLocks/>
            </p:cNvGrpSpPr>
            <p:nvPr/>
          </p:nvGrpSpPr>
          <p:grpSpPr bwMode="auto">
            <a:xfrm>
              <a:off x="528" y="1680"/>
              <a:ext cx="5040" cy="2272"/>
              <a:chOff x="336" y="1680"/>
              <a:chExt cx="5040" cy="2272"/>
            </a:xfrm>
          </p:grpSpPr>
          <p:sp>
            <p:nvSpPr>
              <p:cNvPr id="15" name="Rectangle 33"/>
              <p:cNvSpPr>
                <a:spLocks noChangeArrowheads="1"/>
              </p:cNvSpPr>
              <p:nvPr/>
            </p:nvSpPr>
            <p:spPr bwMode="auto">
              <a:xfrm>
                <a:off x="4368" y="3248"/>
                <a:ext cx="1008"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6" name="Rectangle 32"/>
              <p:cNvSpPr>
                <a:spLocks noChangeArrowheads="1"/>
              </p:cNvSpPr>
              <p:nvPr/>
            </p:nvSpPr>
            <p:spPr bwMode="auto">
              <a:xfrm>
                <a:off x="3312" y="3248"/>
                <a:ext cx="1056"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7" name="Rectangle 31"/>
              <p:cNvSpPr>
                <a:spLocks noChangeArrowheads="1"/>
              </p:cNvSpPr>
              <p:nvPr/>
            </p:nvSpPr>
            <p:spPr bwMode="auto">
              <a:xfrm>
                <a:off x="2160" y="3248"/>
                <a:ext cx="1152"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8" name="Rectangle 30"/>
              <p:cNvSpPr>
                <a:spLocks noChangeArrowheads="1"/>
              </p:cNvSpPr>
              <p:nvPr/>
            </p:nvSpPr>
            <p:spPr bwMode="auto">
              <a:xfrm>
                <a:off x="336" y="3248"/>
                <a:ext cx="1824"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9" name="Rectangle 29"/>
              <p:cNvSpPr>
                <a:spLocks noChangeArrowheads="1"/>
              </p:cNvSpPr>
              <p:nvPr/>
            </p:nvSpPr>
            <p:spPr bwMode="auto">
              <a:xfrm>
                <a:off x="4368" y="2544"/>
                <a:ext cx="1008"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0" name="Rectangle 28"/>
              <p:cNvSpPr>
                <a:spLocks noChangeArrowheads="1"/>
              </p:cNvSpPr>
              <p:nvPr/>
            </p:nvSpPr>
            <p:spPr bwMode="auto">
              <a:xfrm>
                <a:off x="3312" y="2544"/>
                <a:ext cx="1056"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1" name="Rectangle 27"/>
              <p:cNvSpPr>
                <a:spLocks noChangeArrowheads="1"/>
              </p:cNvSpPr>
              <p:nvPr/>
            </p:nvSpPr>
            <p:spPr bwMode="auto">
              <a:xfrm>
                <a:off x="2160" y="2544"/>
                <a:ext cx="1152"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2" name="Rectangle 26"/>
              <p:cNvSpPr>
                <a:spLocks noChangeArrowheads="1"/>
              </p:cNvSpPr>
              <p:nvPr/>
            </p:nvSpPr>
            <p:spPr bwMode="auto">
              <a:xfrm>
                <a:off x="336" y="2544"/>
                <a:ext cx="1824"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3" name="Rectangle 25"/>
              <p:cNvSpPr>
                <a:spLocks noChangeArrowheads="1"/>
              </p:cNvSpPr>
              <p:nvPr/>
            </p:nvSpPr>
            <p:spPr bwMode="auto">
              <a:xfrm>
                <a:off x="4368" y="1680"/>
                <a:ext cx="1008"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4" name="Rectangle 24"/>
              <p:cNvSpPr>
                <a:spLocks noChangeArrowheads="1"/>
              </p:cNvSpPr>
              <p:nvPr/>
            </p:nvSpPr>
            <p:spPr bwMode="auto">
              <a:xfrm>
                <a:off x="3312" y="1680"/>
                <a:ext cx="1056"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5" name="Rectangle 23"/>
              <p:cNvSpPr>
                <a:spLocks noChangeArrowheads="1"/>
              </p:cNvSpPr>
              <p:nvPr/>
            </p:nvSpPr>
            <p:spPr bwMode="auto">
              <a:xfrm>
                <a:off x="2160" y="1680"/>
                <a:ext cx="1152"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6" name="Rectangle 22"/>
              <p:cNvSpPr>
                <a:spLocks noChangeArrowheads="1"/>
              </p:cNvSpPr>
              <p:nvPr/>
            </p:nvSpPr>
            <p:spPr bwMode="auto">
              <a:xfrm>
                <a:off x="336" y="1680"/>
                <a:ext cx="1824"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7" name="Line 34"/>
              <p:cNvSpPr>
                <a:spLocks noChangeShapeType="1"/>
              </p:cNvSpPr>
              <p:nvPr/>
            </p:nvSpPr>
            <p:spPr bwMode="auto">
              <a:xfrm>
                <a:off x="336" y="1680"/>
                <a:ext cx="5040" cy="0"/>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Line 35"/>
              <p:cNvSpPr>
                <a:spLocks noChangeShapeType="1"/>
              </p:cNvSpPr>
              <p:nvPr/>
            </p:nvSpPr>
            <p:spPr bwMode="auto">
              <a:xfrm>
                <a:off x="336" y="2544"/>
                <a:ext cx="504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Line 36"/>
              <p:cNvSpPr>
                <a:spLocks noChangeShapeType="1"/>
              </p:cNvSpPr>
              <p:nvPr/>
            </p:nvSpPr>
            <p:spPr bwMode="auto">
              <a:xfrm>
                <a:off x="336" y="3248"/>
                <a:ext cx="504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Line 37"/>
              <p:cNvSpPr>
                <a:spLocks noChangeShapeType="1"/>
              </p:cNvSpPr>
              <p:nvPr/>
            </p:nvSpPr>
            <p:spPr bwMode="auto">
              <a:xfrm>
                <a:off x="336" y="3952"/>
                <a:ext cx="5040" cy="0"/>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Line 38"/>
              <p:cNvSpPr>
                <a:spLocks noChangeShapeType="1"/>
              </p:cNvSpPr>
              <p:nvPr/>
            </p:nvSpPr>
            <p:spPr bwMode="auto">
              <a:xfrm>
                <a:off x="336" y="1680"/>
                <a:ext cx="0" cy="2272"/>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Line 39"/>
              <p:cNvSpPr>
                <a:spLocks noChangeShapeType="1"/>
              </p:cNvSpPr>
              <p:nvPr/>
            </p:nvSpPr>
            <p:spPr bwMode="auto">
              <a:xfrm>
                <a:off x="2160" y="1680"/>
                <a:ext cx="0" cy="227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Line 40"/>
              <p:cNvSpPr>
                <a:spLocks noChangeShapeType="1"/>
              </p:cNvSpPr>
              <p:nvPr/>
            </p:nvSpPr>
            <p:spPr bwMode="auto">
              <a:xfrm>
                <a:off x="3312" y="1680"/>
                <a:ext cx="0" cy="227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Line 41"/>
              <p:cNvSpPr>
                <a:spLocks noChangeShapeType="1"/>
              </p:cNvSpPr>
              <p:nvPr/>
            </p:nvSpPr>
            <p:spPr bwMode="auto">
              <a:xfrm>
                <a:off x="4368" y="1680"/>
                <a:ext cx="0" cy="227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Line 42"/>
              <p:cNvSpPr>
                <a:spLocks noChangeShapeType="1"/>
              </p:cNvSpPr>
              <p:nvPr/>
            </p:nvSpPr>
            <p:spPr bwMode="auto">
              <a:xfrm>
                <a:off x="5376" y="1680"/>
                <a:ext cx="0" cy="2272"/>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Line 53"/>
              <p:cNvSpPr>
                <a:spLocks noChangeShapeType="1"/>
              </p:cNvSpPr>
              <p:nvPr/>
            </p:nvSpPr>
            <p:spPr bwMode="auto">
              <a:xfrm>
                <a:off x="336" y="1680"/>
                <a:ext cx="1824" cy="864"/>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 name="Text Box 56"/>
            <p:cNvSpPr txBox="1">
              <a:spLocks noChangeArrowheads="1"/>
            </p:cNvSpPr>
            <p:nvPr/>
          </p:nvSpPr>
          <p:spPr bwMode="auto">
            <a:xfrm>
              <a:off x="960" y="1680"/>
              <a:ext cx="1503"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mặt</a:t>
              </a:r>
              <a:r>
                <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cạnh</a:t>
              </a:r>
              <a:r>
                <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đỉnh</a:t>
              </a:r>
              <a:endPar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9" name="Text Box 57"/>
            <p:cNvSpPr txBox="1">
              <a:spLocks noChangeArrowheads="1"/>
            </p:cNvSpPr>
            <p:nvPr/>
          </p:nvSpPr>
          <p:spPr bwMode="auto">
            <a:xfrm>
              <a:off x="576" y="2256"/>
              <a:ext cx="139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Hình</a:t>
              </a:r>
              <a:endPar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10" name="Text Box 58"/>
            <p:cNvSpPr txBox="1">
              <a:spLocks noChangeArrowheads="1"/>
            </p:cNvSpPr>
            <p:nvPr/>
          </p:nvSpPr>
          <p:spPr bwMode="auto">
            <a:xfrm>
              <a:off x="576" y="2742"/>
              <a:ext cx="17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hộp</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chữ</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p>
          </p:txBody>
        </p:sp>
        <p:sp>
          <p:nvSpPr>
            <p:cNvPr id="11" name="Text Box 107"/>
            <p:cNvSpPr txBox="1">
              <a:spLocks noChangeArrowheads="1"/>
            </p:cNvSpPr>
            <p:nvPr/>
          </p:nvSpPr>
          <p:spPr bwMode="auto">
            <a:xfrm>
              <a:off x="528" y="3408"/>
              <a:ext cx="16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lập</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phương</a:t>
              </a: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2" name="Text Box 108"/>
            <p:cNvSpPr txBox="1">
              <a:spLocks noChangeArrowheads="1"/>
            </p:cNvSpPr>
            <p:nvPr/>
          </p:nvSpPr>
          <p:spPr bwMode="auto">
            <a:xfrm>
              <a:off x="2400" y="2016"/>
              <a:ext cx="1104"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mặt</a:t>
              </a:r>
              <a:endPar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13" name="Text Box 110"/>
            <p:cNvSpPr txBox="1">
              <a:spLocks noChangeArrowheads="1"/>
            </p:cNvSpPr>
            <p:nvPr/>
          </p:nvSpPr>
          <p:spPr bwMode="auto">
            <a:xfrm>
              <a:off x="4668" y="2013"/>
              <a:ext cx="76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đỉnh</a:t>
              </a:r>
              <a:endPar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14" name="Text Box 112"/>
            <p:cNvSpPr txBox="1">
              <a:spLocks noChangeArrowheads="1"/>
            </p:cNvSpPr>
            <p:nvPr/>
          </p:nvSpPr>
          <p:spPr bwMode="auto">
            <a:xfrm>
              <a:off x="3600" y="2016"/>
              <a:ext cx="1023"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cạnh</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p>
          </p:txBody>
        </p:sp>
      </p:grpSp>
    </p:spTree>
  </p:cSld>
  <p:clrMapOvr>
    <a:masterClrMapping/>
  </p:clrMapOvr>
  <p:transition spd="slow" advTm="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781800" cy="584775"/>
          </a:xfrm>
          <a:prstGeom prst="rect">
            <a:avLst/>
          </a:prstGeom>
        </p:spPr>
        <p:txBody>
          <a:bodyPr wrap="square">
            <a:spAutoFit/>
          </a:bodyPr>
          <a:lstStyle/>
          <a:p>
            <a:pPr lvl="0" algn="l" fontAlgn="auto">
              <a:spcBef>
                <a:spcPct val="50000"/>
              </a:spcBef>
              <a:spcAft>
                <a:spcPts val="0"/>
              </a:spcAft>
            </a:pPr>
            <a:r>
              <a:rPr lang="en-US" sz="3200" i="0" u="sng" dirty="0" err="1">
                <a:solidFill>
                  <a:prstClr val="black"/>
                </a:solidFill>
                <a:cs typeface="Times New Roman" pitchFamily="18" charset="0"/>
              </a:rPr>
              <a:t>Bài</a:t>
            </a:r>
            <a:r>
              <a:rPr lang="en-US" sz="3200" i="0" u="sng" dirty="0">
                <a:solidFill>
                  <a:prstClr val="black"/>
                </a:solidFill>
                <a:cs typeface="Times New Roman" pitchFamily="18" charset="0"/>
              </a:rPr>
              <a:t> 1</a:t>
            </a:r>
            <a:r>
              <a:rPr lang="en-US" sz="3200" i="0" dirty="0">
                <a:solidFill>
                  <a:prstClr val="black"/>
                </a:solidFill>
                <a:cs typeface="Times New Roman" pitchFamily="18" charset="0"/>
              </a:rPr>
              <a:t>:</a:t>
            </a:r>
            <a:r>
              <a:rPr lang="en-US" sz="3200" b="0" i="0" dirty="0">
                <a:solidFill>
                  <a:srgbClr val="000000"/>
                </a:solidFill>
                <a:cs typeface="Times New Roman" pitchFamily="18" charset="0"/>
              </a:rPr>
              <a:t> </a:t>
            </a:r>
            <a:r>
              <a:rPr lang="en-US" sz="3200" i="0" dirty="0" err="1">
                <a:solidFill>
                  <a:prstClr val="black"/>
                </a:solidFill>
                <a:cs typeface="Times New Roman" pitchFamily="18" charset="0"/>
              </a:rPr>
              <a:t>Viết</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số</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thích</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hợp</a:t>
            </a:r>
            <a:r>
              <a:rPr lang="en-US" sz="3200" i="0" dirty="0">
                <a:solidFill>
                  <a:prstClr val="black"/>
                </a:solidFill>
                <a:cs typeface="Times New Roman" pitchFamily="18" charset="0"/>
              </a:rPr>
              <a:t> </a:t>
            </a:r>
            <a:r>
              <a:rPr lang="en-US" sz="3200" i="0" dirty="0" err="1">
                <a:solidFill>
                  <a:prstClr val="black"/>
                </a:solidFill>
                <a:cs typeface="Times New Roman" pitchFamily="18" charset="0"/>
              </a:rPr>
              <a:t>vào</a:t>
            </a:r>
            <a:r>
              <a:rPr lang="en-US" sz="3200" i="0" dirty="0">
                <a:solidFill>
                  <a:prstClr val="black"/>
                </a:solidFill>
                <a:cs typeface="Times New Roman" pitchFamily="18" charset="0"/>
              </a:rPr>
              <a:t> ô </a:t>
            </a:r>
            <a:r>
              <a:rPr lang="en-US" sz="3200" i="0" dirty="0" err="1">
                <a:solidFill>
                  <a:prstClr val="black"/>
                </a:solidFill>
                <a:cs typeface="Times New Roman" pitchFamily="18" charset="0"/>
              </a:rPr>
              <a:t>trống</a:t>
            </a:r>
            <a:r>
              <a:rPr lang="en-US" sz="3200" i="0" dirty="0">
                <a:solidFill>
                  <a:prstClr val="black"/>
                </a:solidFill>
                <a:cs typeface="Times New Roman" pitchFamily="18" charset="0"/>
              </a:rPr>
              <a:t>:</a:t>
            </a:r>
            <a:endParaRPr lang="en-US" sz="3200" i="0" u="sng" dirty="0">
              <a:solidFill>
                <a:prstClr val="black"/>
              </a:solidFill>
              <a:cs typeface="Times New Roman" pitchFamily="18" charset="0"/>
            </a:endParaRPr>
          </a:p>
        </p:txBody>
      </p:sp>
      <p:grpSp>
        <p:nvGrpSpPr>
          <p:cNvPr id="6" name="Group 113"/>
          <p:cNvGrpSpPr>
            <a:grpSpLocks/>
          </p:cNvGrpSpPr>
          <p:nvPr/>
        </p:nvGrpSpPr>
        <p:grpSpPr bwMode="auto">
          <a:xfrm>
            <a:off x="142240" y="1791302"/>
            <a:ext cx="8534400" cy="4003675"/>
            <a:chOff x="528" y="1680"/>
            <a:chExt cx="5040" cy="2272"/>
          </a:xfrm>
        </p:grpSpPr>
        <p:grpSp>
          <p:nvGrpSpPr>
            <p:cNvPr id="7" name="Group 55"/>
            <p:cNvGrpSpPr>
              <a:grpSpLocks/>
            </p:cNvGrpSpPr>
            <p:nvPr/>
          </p:nvGrpSpPr>
          <p:grpSpPr bwMode="auto">
            <a:xfrm>
              <a:off x="528" y="1680"/>
              <a:ext cx="5040" cy="2272"/>
              <a:chOff x="336" y="1680"/>
              <a:chExt cx="5040" cy="2272"/>
            </a:xfrm>
          </p:grpSpPr>
          <p:sp>
            <p:nvSpPr>
              <p:cNvPr id="15" name="Rectangle 33"/>
              <p:cNvSpPr>
                <a:spLocks noChangeArrowheads="1"/>
              </p:cNvSpPr>
              <p:nvPr/>
            </p:nvSpPr>
            <p:spPr bwMode="auto">
              <a:xfrm>
                <a:off x="4368" y="3248"/>
                <a:ext cx="1008"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6" name="Rectangle 32"/>
              <p:cNvSpPr>
                <a:spLocks noChangeArrowheads="1"/>
              </p:cNvSpPr>
              <p:nvPr/>
            </p:nvSpPr>
            <p:spPr bwMode="auto">
              <a:xfrm>
                <a:off x="3312" y="3248"/>
                <a:ext cx="1056"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7" name="Rectangle 31"/>
              <p:cNvSpPr>
                <a:spLocks noChangeArrowheads="1"/>
              </p:cNvSpPr>
              <p:nvPr/>
            </p:nvSpPr>
            <p:spPr bwMode="auto">
              <a:xfrm>
                <a:off x="2160" y="3248"/>
                <a:ext cx="1152"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8" name="Rectangle 30"/>
              <p:cNvSpPr>
                <a:spLocks noChangeArrowheads="1"/>
              </p:cNvSpPr>
              <p:nvPr/>
            </p:nvSpPr>
            <p:spPr bwMode="auto">
              <a:xfrm>
                <a:off x="336" y="3248"/>
                <a:ext cx="1824"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19" name="Rectangle 29"/>
              <p:cNvSpPr>
                <a:spLocks noChangeArrowheads="1"/>
              </p:cNvSpPr>
              <p:nvPr/>
            </p:nvSpPr>
            <p:spPr bwMode="auto">
              <a:xfrm>
                <a:off x="4368" y="2544"/>
                <a:ext cx="1008"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0" name="Rectangle 28"/>
              <p:cNvSpPr>
                <a:spLocks noChangeArrowheads="1"/>
              </p:cNvSpPr>
              <p:nvPr/>
            </p:nvSpPr>
            <p:spPr bwMode="auto">
              <a:xfrm>
                <a:off x="3312" y="2544"/>
                <a:ext cx="1056"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1" name="Rectangle 27"/>
              <p:cNvSpPr>
                <a:spLocks noChangeArrowheads="1"/>
              </p:cNvSpPr>
              <p:nvPr/>
            </p:nvSpPr>
            <p:spPr bwMode="auto">
              <a:xfrm>
                <a:off x="2160" y="2544"/>
                <a:ext cx="1152"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2" name="Rectangle 26"/>
              <p:cNvSpPr>
                <a:spLocks noChangeArrowheads="1"/>
              </p:cNvSpPr>
              <p:nvPr/>
            </p:nvSpPr>
            <p:spPr bwMode="auto">
              <a:xfrm>
                <a:off x="336" y="2544"/>
                <a:ext cx="1824" cy="7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3" name="Rectangle 25"/>
              <p:cNvSpPr>
                <a:spLocks noChangeArrowheads="1"/>
              </p:cNvSpPr>
              <p:nvPr/>
            </p:nvSpPr>
            <p:spPr bwMode="auto">
              <a:xfrm>
                <a:off x="4368" y="1680"/>
                <a:ext cx="1008"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4" name="Rectangle 24"/>
              <p:cNvSpPr>
                <a:spLocks noChangeArrowheads="1"/>
              </p:cNvSpPr>
              <p:nvPr/>
            </p:nvSpPr>
            <p:spPr bwMode="auto">
              <a:xfrm>
                <a:off x="3312" y="1680"/>
                <a:ext cx="1056"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5" name="Rectangle 23"/>
              <p:cNvSpPr>
                <a:spLocks noChangeArrowheads="1"/>
              </p:cNvSpPr>
              <p:nvPr/>
            </p:nvSpPr>
            <p:spPr bwMode="auto">
              <a:xfrm>
                <a:off x="2160" y="1680"/>
                <a:ext cx="1152"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6" name="Rectangle 22"/>
              <p:cNvSpPr>
                <a:spLocks noChangeArrowheads="1"/>
              </p:cNvSpPr>
              <p:nvPr/>
            </p:nvSpPr>
            <p:spPr bwMode="auto">
              <a:xfrm>
                <a:off x="336" y="1680"/>
                <a:ext cx="1824" cy="8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00FF"/>
                  </a:buClr>
                  <a:buSzPct val="80000"/>
                  <a:buFont typeface="Wingdings" pitchFamily="2" charset="2"/>
                  <a:buNone/>
                  <a:tabLst/>
                  <a:defRPr/>
                </a:pPr>
                <a:endParaRPr kumimoji="0" lang="en-US" sz="2800" b="0" i="0" u="none" strike="noStrike" kern="0" cap="none" spc="0" normalizeH="0" baseline="0" noProof="0">
                  <a:ln>
                    <a:noFill/>
                  </a:ln>
                  <a:solidFill>
                    <a:srgbClr val="0000FF"/>
                  </a:solidFill>
                  <a:effectLst>
                    <a:outerShdw blurRad="38100" dist="38100" dir="2700000" algn="tl">
                      <a:srgbClr val="000000"/>
                    </a:outerShdw>
                  </a:effectLst>
                  <a:uLnTx/>
                  <a:uFillTx/>
                </a:endParaRPr>
              </a:p>
            </p:txBody>
          </p:sp>
          <p:sp>
            <p:nvSpPr>
              <p:cNvPr id="27" name="Line 34"/>
              <p:cNvSpPr>
                <a:spLocks noChangeShapeType="1"/>
              </p:cNvSpPr>
              <p:nvPr/>
            </p:nvSpPr>
            <p:spPr bwMode="auto">
              <a:xfrm>
                <a:off x="336" y="1680"/>
                <a:ext cx="5040" cy="0"/>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Line 35"/>
              <p:cNvSpPr>
                <a:spLocks noChangeShapeType="1"/>
              </p:cNvSpPr>
              <p:nvPr/>
            </p:nvSpPr>
            <p:spPr bwMode="auto">
              <a:xfrm>
                <a:off x="336" y="2544"/>
                <a:ext cx="504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Line 36"/>
              <p:cNvSpPr>
                <a:spLocks noChangeShapeType="1"/>
              </p:cNvSpPr>
              <p:nvPr/>
            </p:nvSpPr>
            <p:spPr bwMode="auto">
              <a:xfrm>
                <a:off x="336" y="3248"/>
                <a:ext cx="504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Line 37"/>
              <p:cNvSpPr>
                <a:spLocks noChangeShapeType="1"/>
              </p:cNvSpPr>
              <p:nvPr/>
            </p:nvSpPr>
            <p:spPr bwMode="auto">
              <a:xfrm>
                <a:off x="336" y="3952"/>
                <a:ext cx="5040" cy="0"/>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Line 38"/>
              <p:cNvSpPr>
                <a:spLocks noChangeShapeType="1"/>
              </p:cNvSpPr>
              <p:nvPr/>
            </p:nvSpPr>
            <p:spPr bwMode="auto">
              <a:xfrm>
                <a:off x="336" y="1680"/>
                <a:ext cx="0" cy="2272"/>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Line 39"/>
              <p:cNvSpPr>
                <a:spLocks noChangeShapeType="1"/>
              </p:cNvSpPr>
              <p:nvPr/>
            </p:nvSpPr>
            <p:spPr bwMode="auto">
              <a:xfrm>
                <a:off x="2160" y="1680"/>
                <a:ext cx="0" cy="227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Line 40"/>
              <p:cNvSpPr>
                <a:spLocks noChangeShapeType="1"/>
              </p:cNvSpPr>
              <p:nvPr/>
            </p:nvSpPr>
            <p:spPr bwMode="auto">
              <a:xfrm>
                <a:off x="3312" y="1680"/>
                <a:ext cx="0" cy="227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Line 41"/>
              <p:cNvSpPr>
                <a:spLocks noChangeShapeType="1"/>
              </p:cNvSpPr>
              <p:nvPr/>
            </p:nvSpPr>
            <p:spPr bwMode="auto">
              <a:xfrm>
                <a:off x="4368" y="1680"/>
                <a:ext cx="0" cy="227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Line 42"/>
              <p:cNvSpPr>
                <a:spLocks noChangeShapeType="1"/>
              </p:cNvSpPr>
              <p:nvPr/>
            </p:nvSpPr>
            <p:spPr bwMode="auto">
              <a:xfrm>
                <a:off x="5376" y="1680"/>
                <a:ext cx="0" cy="2272"/>
              </a:xfrm>
              <a:prstGeom prst="line">
                <a:avLst/>
              </a:prstGeom>
              <a:noFill/>
              <a:ln w="28575" cap="sq">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Line 53"/>
              <p:cNvSpPr>
                <a:spLocks noChangeShapeType="1"/>
              </p:cNvSpPr>
              <p:nvPr/>
            </p:nvSpPr>
            <p:spPr bwMode="auto">
              <a:xfrm>
                <a:off x="336" y="1680"/>
                <a:ext cx="1824" cy="864"/>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 name="Text Box 56"/>
            <p:cNvSpPr txBox="1">
              <a:spLocks noChangeArrowheads="1"/>
            </p:cNvSpPr>
            <p:nvPr/>
          </p:nvSpPr>
          <p:spPr bwMode="auto">
            <a:xfrm>
              <a:off x="960" y="1680"/>
              <a:ext cx="1503"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mặt</a:t>
              </a:r>
              <a:r>
                <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cạnh</a:t>
              </a:r>
              <a:r>
                <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đỉnh</a:t>
              </a:r>
              <a:endPar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9" name="Text Box 57"/>
            <p:cNvSpPr txBox="1">
              <a:spLocks noChangeArrowheads="1"/>
            </p:cNvSpPr>
            <p:nvPr/>
          </p:nvSpPr>
          <p:spPr bwMode="auto">
            <a:xfrm>
              <a:off x="576" y="2256"/>
              <a:ext cx="139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Hình</a:t>
              </a:r>
              <a:endParaRPr kumimoji="0" lang="en-US" sz="24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10" name="Text Box 58"/>
            <p:cNvSpPr txBox="1">
              <a:spLocks noChangeArrowheads="1"/>
            </p:cNvSpPr>
            <p:nvPr/>
          </p:nvSpPr>
          <p:spPr bwMode="auto">
            <a:xfrm>
              <a:off x="576" y="2742"/>
              <a:ext cx="17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hộp</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chữ</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nhật</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p>
          </p:txBody>
        </p:sp>
        <p:sp>
          <p:nvSpPr>
            <p:cNvPr id="11" name="Text Box 107"/>
            <p:cNvSpPr txBox="1">
              <a:spLocks noChangeArrowheads="1"/>
            </p:cNvSpPr>
            <p:nvPr/>
          </p:nvSpPr>
          <p:spPr bwMode="auto">
            <a:xfrm>
              <a:off x="528" y="3408"/>
              <a:ext cx="16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lập</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phương</a:t>
              </a: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2" name="Text Box 108"/>
            <p:cNvSpPr txBox="1">
              <a:spLocks noChangeArrowheads="1"/>
            </p:cNvSpPr>
            <p:nvPr/>
          </p:nvSpPr>
          <p:spPr bwMode="auto">
            <a:xfrm>
              <a:off x="2400" y="2016"/>
              <a:ext cx="1104"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mặt</a:t>
              </a:r>
              <a:endPar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13" name="Text Box 110"/>
            <p:cNvSpPr txBox="1">
              <a:spLocks noChangeArrowheads="1"/>
            </p:cNvSpPr>
            <p:nvPr/>
          </p:nvSpPr>
          <p:spPr bwMode="auto">
            <a:xfrm>
              <a:off x="4668" y="2013"/>
              <a:ext cx="76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đỉnh</a:t>
              </a:r>
              <a:endPar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14" name="Text Box 112"/>
            <p:cNvSpPr txBox="1">
              <a:spLocks noChangeArrowheads="1"/>
            </p:cNvSpPr>
            <p:nvPr/>
          </p:nvSpPr>
          <p:spPr bwMode="auto">
            <a:xfrm>
              <a:off x="3600" y="2016"/>
              <a:ext cx="1023"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Số</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err="1">
                  <a:ln>
                    <a:noFill/>
                  </a:ln>
                  <a:solidFill>
                    <a:srgbClr val="0070C0"/>
                  </a:solidFill>
                  <a:effectLst/>
                  <a:uLnTx/>
                  <a:uFillTx/>
                  <a:latin typeface="Times New Roman" pitchFamily="18" charset="0"/>
                  <a:cs typeface="Times New Roman" pitchFamily="18" charset="0"/>
                </a:rPr>
                <a:t>cạnh</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p>
          </p:txBody>
        </p:sp>
      </p:grpSp>
      <p:sp>
        <p:nvSpPr>
          <p:cNvPr id="37" name="Text Box 114"/>
          <p:cNvSpPr txBox="1">
            <a:spLocks noChangeArrowheads="1"/>
          </p:cNvSpPr>
          <p:nvPr/>
        </p:nvSpPr>
        <p:spPr bwMode="auto">
          <a:xfrm>
            <a:off x="3752850" y="366482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latin typeface="Times New Roman" pitchFamily="18" charset="0"/>
                <a:cs typeface="Times New Roman" pitchFamily="18" charset="0"/>
              </a:rPr>
              <a:t>6</a:t>
            </a:r>
          </a:p>
        </p:txBody>
      </p:sp>
      <p:sp>
        <p:nvSpPr>
          <p:cNvPr id="38" name="Text Box 114"/>
          <p:cNvSpPr txBox="1">
            <a:spLocks noChangeArrowheads="1"/>
          </p:cNvSpPr>
          <p:nvPr/>
        </p:nvSpPr>
        <p:spPr bwMode="auto">
          <a:xfrm>
            <a:off x="3634740" y="488497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latin typeface="Times New Roman" pitchFamily="18" charset="0"/>
                <a:cs typeface="Times New Roman" pitchFamily="18" charset="0"/>
              </a:rPr>
              <a:t>6</a:t>
            </a:r>
          </a:p>
        </p:txBody>
      </p:sp>
      <p:sp>
        <p:nvSpPr>
          <p:cNvPr id="39" name="Text Box 114"/>
          <p:cNvSpPr txBox="1">
            <a:spLocks noChangeArrowheads="1"/>
          </p:cNvSpPr>
          <p:nvPr/>
        </p:nvSpPr>
        <p:spPr bwMode="auto">
          <a:xfrm>
            <a:off x="5572124" y="3701933"/>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latin typeface="Times New Roman" pitchFamily="18" charset="0"/>
                <a:cs typeface="Times New Roman" pitchFamily="18" charset="0"/>
              </a:rPr>
              <a:t>12</a:t>
            </a:r>
          </a:p>
        </p:txBody>
      </p:sp>
      <p:sp>
        <p:nvSpPr>
          <p:cNvPr id="40" name="Text Box 114"/>
          <p:cNvSpPr txBox="1">
            <a:spLocks noChangeArrowheads="1"/>
          </p:cNvSpPr>
          <p:nvPr/>
        </p:nvSpPr>
        <p:spPr bwMode="auto">
          <a:xfrm>
            <a:off x="5643562" y="488497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latin typeface="Times New Roman" pitchFamily="18" charset="0"/>
                <a:cs typeface="Times New Roman" pitchFamily="18" charset="0"/>
              </a:rPr>
              <a:t>12</a:t>
            </a:r>
          </a:p>
        </p:txBody>
      </p:sp>
      <p:sp>
        <p:nvSpPr>
          <p:cNvPr id="41" name="Text Box 114"/>
          <p:cNvSpPr txBox="1">
            <a:spLocks noChangeArrowheads="1"/>
          </p:cNvSpPr>
          <p:nvPr/>
        </p:nvSpPr>
        <p:spPr bwMode="auto">
          <a:xfrm>
            <a:off x="7310120" y="3793139"/>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latin typeface="Times New Roman" pitchFamily="18" charset="0"/>
                <a:cs typeface="Times New Roman" pitchFamily="18" charset="0"/>
              </a:rPr>
              <a:t>8</a:t>
            </a:r>
          </a:p>
        </p:txBody>
      </p:sp>
      <p:sp>
        <p:nvSpPr>
          <p:cNvPr id="42" name="Text Box 114"/>
          <p:cNvSpPr txBox="1">
            <a:spLocks noChangeArrowheads="1"/>
          </p:cNvSpPr>
          <p:nvPr/>
        </p:nvSpPr>
        <p:spPr bwMode="auto">
          <a:xfrm>
            <a:off x="7353300" y="4891881"/>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latin typeface="Times New Roman" pitchFamily="18" charset="0"/>
                <a:cs typeface="Times New Roman" pitchFamily="18" charset="0"/>
              </a:rPr>
              <a:t>8</a:t>
            </a:r>
          </a:p>
        </p:txBody>
      </p:sp>
    </p:spTree>
  </p:cSld>
  <p:clrMapOvr>
    <a:masterClrMapping/>
  </p:clrMapOvr>
  <p:transition spd="slow" advTm="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heckerboard(across)">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heckerboard(across)">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checkerboard(across)">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checkerboard(across)">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305800" cy="1470025"/>
          </a:xfrm>
        </p:spPr>
        <p:txBody>
          <a:bodyPr anchor="t"/>
          <a:lstStyle/>
          <a:p>
            <a:pPr algn="l"/>
            <a:r>
              <a:rPr lang="en-US" sz="2800" b="1" dirty="0" err="1">
                <a:solidFill>
                  <a:schemeClr val="bg1"/>
                </a:solidFill>
                <a:latin typeface="Times New Roman" pitchFamily="18" charset="0"/>
                <a:cs typeface="Times New Roman" pitchFamily="18" charset="0"/>
              </a:rPr>
              <a:t>Bài</a:t>
            </a:r>
            <a:r>
              <a:rPr lang="en-US" sz="2800" b="1" dirty="0">
                <a:solidFill>
                  <a:schemeClr val="bg1"/>
                </a:solidFill>
                <a:latin typeface="Times New Roman" pitchFamily="18" charset="0"/>
                <a:cs typeface="Times New Roman" pitchFamily="18" charset="0"/>
              </a:rPr>
              <a:t> 2. </a:t>
            </a:r>
            <a:r>
              <a:rPr lang="en-US" sz="2800" dirty="0">
                <a:solidFill>
                  <a:schemeClr val="bg1"/>
                </a:solidFill>
                <a:latin typeface="Times New Roman" pitchFamily="18" charset="0"/>
                <a:cs typeface="Times New Roman" pitchFamily="18" charset="0"/>
              </a:rPr>
              <a:t>a) </a:t>
            </a:r>
            <a:r>
              <a:rPr lang="en-US" sz="2800" dirty="0" err="1">
                <a:solidFill>
                  <a:schemeClr val="bg1"/>
                </a:solidFill>
                <a:latin typeface="Times New Roman" pitchFamily="18" charset="0"/>
                <a:cs typeface="Times New Roman" pitchFamily="18" charset="0"/>
              </a:rPr>
              <a:t>Hãy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chỉ</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những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cạnh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bằng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nhau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chữ</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bên</a:t>
            </a:r>
            <a:r>
              <a:rPr lang="en-US" sz="2800" dirty="0">
                <a:solidFill>
                  <a:schemeClr val="bg1"/>
                </a:solidFill>
                <a:latin typeface="Times New Roman" pitchFamily="18" charset="0"/>
                <a:cs typeface="Times New Roman" pitchFamily="18" charset="0"/>
              </a:rPr>
              <a:t>).</a:t>
            </a:r>
            <a:br>
              <a:rPr lang="en-US" sz="2800" dirty="0">
                <a:solidFill>
                  <a:schemeClr val="bg1"/>
                </a:solidFill>
                <a:latin typeface="Times New Roman" pitchFamily="18" charset="0"/>
                <a:cs typeface="Times New Roman" pitchFamily="18" charset="0"/>
              </a:rPr>
            </a:br>
            <a:r>
              <a:rPr lang="en-US" sz="2800" dirty="0">
                <a:solidFill>
                  <a:schemeClr val="bg1"/>
                </a:solidFill>
                <a:latin typeface="Times New Roman" pitchFamily="18" charset="0"/>
                <a:cs typeface="Times New Roman" pitchFamily="18" charset="0"/>
              </a:rPr>
              <a:t>b) </a:t>
            </a:r>
            <a:r>
              <a:rPr lang="en-US" sz="2800" dirty="0" err="1">
                <a:solidFill>
                  <a:schemeClr val="bg1"/>
                </a:solidFill>
                <a:latin typeface="Times New Roman" pitchFamily="18" charset="0"/>
                <a:cs typeface="Times New Roman" pitchFamily="18" charset="0"/>
              </a:rPr>
              <a:t>Biết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chữ</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dài</a:t>
            </a:r>
            <a:r>
              <a:rPr lang="en-US" sz="2800" dirty="0">
                <a:solidFill>
                  <a:schemeClr val="bg1"/>
                </a:solidFill>
                <a:latin typeface="Times New Roman" pitchFamily="18" charset="0"/>
                <a:cs typeface="Times New Roman" pitchFamily="18" charset="0"/>
              </a:rPr>
              <a:t> 6cm, </a:t>
            </a:r>
            <a:r>
              <a:rPr lang="en-US" sz="2800" dirty="0" err="1">
                <a:solidFill>
                  <a:schemeClr val="bg1"/>
                </a:solidFill>
                <a:latin typeface="Times New Roman" pitchFamily="18" charset="0"/>
                <a:cs typeface="Times New Roman" pitchFamily="18" charset="0"/>
              </a:rPr>
              <a:t>chiều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rộng</a:t>
            </a:r>
            <a:r>
              <a:rPr lang="en-US" sz="2800" dirty="0">
                <a:solidFill>
                  <a:schemeClr val="bg1"/>
                </a:solidFill>
                <a:latin typeface="Times New Roman" pitchFamily="18" charset="0"/>
                <a:cs typeface="Times New Roman" pitchFamily="18" charset="0"/>
              </a:rPr>
              <a:t> 3cm, </a:t>
            </a:r>
            <a:r>
              <a:rPr lang="en-US" sz="2800" dirty="0" err="1">
                <a:solidFill>
                  <a:schemeClr val="bg1"/>
                </a:solidFill>
                <a:latin typeface="Times New Roman" pitchFamily="18" charset="0"/>
                <a:cs typeface="Times New Roman" pitchFamily="18" charset="0"/>
              </a:rPr>
              <a:t>chiều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cao</a:t>
            </a:r>
            <a:r>
              <a:rPr lang="en-US" sz="2800" dirty="0">
                <a:solidFill>
                  <a:schemeClr val="bg1"/>
                </a:solidFill>
                <a:latin typeface="Times New Roman" pitchFamily="18" charset="0"/>
                <a:cs typeface="Times New Roman" pitchFamily="18" charset="0"/>
              </a:rPr>
              <a:t> 4cm. </a:t>
            </a:r>
            <a:r>
              <a:rPr lang="en-US" sz="2800" dirty="0" err="1">
                <a:solidFill>
                  <a:schemeClr val="bg1"/>
                </a:solidFill>
                <a:latin typeface="Times New Roman" pitchFamily="18" charset="0"/>
                <a:cs typeface="Times New Roman" pitchFamily="18" charset="0"/>
              </a:rPr>
              <a:t>Tính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diện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tích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mặt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đáy</a:t>
            </a:r>
            <a:r>
              <a:rPr lang="en-US" sz="2800" dirty="0">
                <a:solidFill>
                  <a:schemeClr val="bg1"/>
                </a:solidFill>
                <a:latin typeface="Times New Roman" pitchFamily="18" charset="0"/>
                <a:cs typeface="Times New Roman" pitchFamily="18" charset="0"/>
              </a:rPr>
              <a:t> MNPQ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các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mặt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bên</a:t>
            </a:r>
            <a:r>
              <a:rPr lang="en-US" sz="2800" dirty="0">
                <a:solidFill>
                  <a:schemeClr val="bg1"/>
                </a:solidFill>
                <a:latin typeface="Times New Roman" pitchFamily="18" charset="0"/>
                <a:cs typeface="Times New Roman" pitchFamily="18" charset="0"/>
              </a:rPr>
              <a:t> ABNM, BCPN.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5340350"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701593"/>
      </p:ext>
    </p:extLst>
  </p:cSld>
  <p:clrMapOvr>
    <a:masterClrMapping/>
  </p:clrMapOvr>
  <p:transition spd="slow" advTm="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58" name="Group 26"/>
          <p:cNvGrpSpPr>
            <a:grpSpLocks/>
          </p:cNvGrpSpPr>
          <p:nvPr/>
        </p:nvGrpSpPr>
        <p:grpSpPr bwMode="auto">
          <a:xfrm>
            <a:off x="4267200" y="1600200"/>
            <a:ext cx="5105400" cy="3262313"/>
            <a:chOff x="2544" y="1344"/>
            <a:chExt cx="3216" cy="2055"/>
          </a:xfrm>
        </p:grpSpPr>
        <p:grpSp>
          <p:nvGrpSpPr>
            <p:cNvPr id="18459" name="Group 27"/>
            <p:cNvGrpSpPr>
              <a:grpSpLocks/>
            </p:cNvGrpSpPr>
            <p:nvPr/>
          </p:nvGrpSpPr>
          <p:grpSpPr bwMode="auto">
            <a:xfrm>
              <a:off x="2832" y="1728"/>
              <a:ext cx="2592" cy="1344"/>
              <a:chOff x="2064" y="1824"/>
              <a:chExt cx="2592" cy="1344"/>
            </a:xfrm>
          </p:grpSpPr>
          <p:sp>
            <p:nvSpPr>
              <p:cNvPr id="18460" name="Line 28"/>
              <p:cNvSpPr>
                <a:spLocks noChangeShapeType="1"/>
              </p:cNvSpPr>
              <p:nvPr/>
            </p:nvSpPr>
            <p:spPr bwMode="auto">
              <a:xfrm>
                <a:off x="2064" y="2160"/>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1" name="Line 29"/>
              <p:cNvSpPr>
                <a:spLocks noChangeShapeType="1"/>
              </p:cNvSpPr>
              <p:nvPr/>
            </p:nvSpPr>
            <p:spPr bwMode="auto">
              <a:xfrm>
                <a:off x="2064" y="2160"/>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2" name="Line 30"/>
              <p:cNvSpPr>
                <a:spLocks noChangeShapeType="1"/>
              </p:cNvSpPr>
              <p:nvPr/>
            </p:nvSpPr>
            <p:spPr bwMode="auto">
              <a:xfrm>
                <a:off x="2064" y="3168"/>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3" name="Line 31"/>
              <p:cNvSpPr>
                <a:spLocks noChangeShapeType="1"/>
              </p:cNvSpPr>
              <p:nvPr/>
            </p:nvSpPr>
            <p:spPr bwMode="auto">
              <a:xfrm>
                <a:off x="4176" y="2160"/>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4" name="Line 32"/>
              <p:cNvSpPr>
                <a:spLocks noChangeShapeType="1"/>
              </p:cNvSpPr>
              <p:nvPr/>
            </p:nvSpPr>
            <p:spPr bwMode="auto">
              <a:xfrm flipV="1">
                <a:off x="2064" y="1824"/>
                <a:ext cx="48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5" name="Line 33"/>
              <p:cNvSpPr>
                <a:spLocks noChangeShapeType="1"/>
              </p:cNvSpPr>
              <p:nvPr/>
            </p:nvSpPr>
            <p:spPr bwMode="auto">
              <a:xfrm flipV="1">
                <a:off x="4176" y="1824"/>
                <a:ext cx="48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6" name="Line 34"/>
              <p:cNvSpPr>
                <a:spLocks noChangeShapeType="1"/>
              </p:cNvSpPr>
              <p:nvPr/>
            </p:nvSpPr>
            <p:spPr bwMode="auto">
              <a:xfrm flipV="1">
                <a:off x="4176" y="2832"/>
                <a:ext cx="48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7" name="Line 35"/>
              <p:cNvSpPr>
                <a:spLocks noChangeShapeType="1"/>
              </p:cNvSpPr>
              <p:nvPr/>
            </p:nvSpPr>
            <p:spPr bwMode="auto">
              <a:xfrm flipV="1">
                <a:off x="2064" y="2832"/>
                <a:ext cx="480" cy="3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8" name="Line 36"/>
              <p:cNvSpPr>
                <a:spLocks noChangeShapeType="1"/>
              </p:cNvSpPr>
              <p:nvPr/>
            </p:nvSpPr>
            <p:spPr bwMode="auto">
              <a:xfrm>
                <a:off x="2544" y="1824"/>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69" name="Line 37"/>
              <p:cNvSpPr>
                <a:spLocks noChangeShapeType="1"/>
              </p:cNvSpPr>
              <p:nvPr/>
            </p:nvSpPr>
            <p:spPr bwMode="auto">
              <a:xfrm>
                <a:off x="2544" y="2832"/>
                <a:ext cx="21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70" name="Line 38"/>
              <p:cNvSpPr>
                <a:spLocks noChangeShapeType="1"/>
              </p:cNvSpPr>
              <p:nvPr/>
            </p:nvSpPr>
            <p:spPr bwMode="auto">
              <a:xfrm>
                <a:off x="4656" y="1824"/>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71" name="Line 39"/>
              <p:cNvSpPr>
                <a:spLocks noChangeShapeType="1"/>
              </p:cNvSpPr>
              <p:nvPr/>
            </p:nvSpPr>
            <p:spPr bwMode="auto">
              <a:xfrm>
                <a:off x="2544" y="1824"/>
                <a:ext cx="0" cy="100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grpSp>
        <p:sp>
          <p:nvSpPr>
            <p:cNvPr id="18472" name="Text Box 40"/>
            <p:cNvSpPr txBox="1">
              <a:spLocks noChangeArrowheads="1"/>
            </p:cNvSpPr>
            <p:nvPr/>
          </p:nvSpPr>
          <p:spPr bwMode="auto">
            <a:xfrm>
              <a:off x="3312" y="2448"/>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M</a:t>
              </a:r>
            </a:p>
          </p:txBody>
        </p:sp>
        <p:sp>
          <p:nvSpPr>
            <p:cNvPr id="18473" name="Text Box 41"/>
            <p:cNvSpPr txBox="1">
              <a:spLocks noChangeArrowheads="1"/>
            </p:cNvSpPr>
            <p:nvPr/>
          </p:nvSpPr>
          <p:spPr bwMode="auto">
            <a:xfrm>
              <a:off x="4848" y="3072"/>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P</a:t>
              </a:r>
            </a:p>
          </p:txBody>
        </p:sp>
        <p:sp>
          <p:nvSpPr>
            <p:cNvPr id="18474" name="Text Box 42"/>
            <p:cNvSpPr txBox="1">
              <a:spLocks noChangeArrowheads="1"/>
            </p:cNvSpPr>
            <p:nvPr/>
          </p:nvSpPr>
          <p:spPr bwMode="auto">
            <a:xfrm>
              <a:off x="2544" y="3024"/>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Q</a:t>
              </a:r>
            </a:p>
          </p:txBody>
        </p:sp>
        <p:sp>
          <p:nvSpPr>
            <p:cNvPr id="18475" name="Text Box 43"/>
            <p:cNvSpPr txBox="1">
              <a:spLocks noChangeArrowheads="1"/>
            </p:cNvSpPr>
            <p:nvPr/>
          </p:nvSpPr>
          <p:spPr bwMode="auto">
            <a:xfrm>
              <a:off x="3120" y="1392"/>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dirty="0">
                  <a:solidFill>
                    <a:srgbClr val="000000"/>
                  </a:solidFill>
                  <a:latin typeface=".VnTime" pitchFamily="34" charset="0"/>
                </a:rPr>
                <a:t>A</a:t>
              </a:r>
            </a:p>
          </p:txBody>
        </p:sp>
        <p:sp>
          <p:nvSpPr>
            <p:cNvPr id="18476" name="Text Box 44"/>
            <p:cNvSpPr txBox="1">
              <a:spLocks noChangeArrowheads="1"/>
            </p:cNvSpPr>
            <p:nvPr/>
          </p:nvSpPr>
          <p:spPr bwMode="auto">
            <a:xfrm>
              <a:off x="2544" y="177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D</a:t>
              </a:r>
            </a:p>
          </p:txBody>
        </p:sp>
        <p:sp>
          <p:nvSpPr>
            <p:cNvPr id="18477" name="Text Box 45"/>
            <p:cNvSpPr txBox="1">
              <a:spLocks noChangeArrowheads="1"/>
            </p:cNvSpPr>
            <p:nvPr/>
          </p:nvSpPr>
          <p:spPr bwMode="auto">
            <a:xfrm>
              <a:off x="4752" y="1728"/>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C</a:t>
              </a:r>
            </a:p>
          </p:txBody>
        </p:sp>
        <p:sp>
          <p:nvSpPr>
            <p:cNvPr id="18478" name="Text Box 46"/>
            <p:cNvSpPr txBox="1">
              <a:spLocks noChangeArrowheads="1"/>
            </p:cNvSpPr>
            <p:nvPr/>
          </p:nvSpPr>
          <p:spPr bwMode="auto">
            <a:xfrm>
              <a:off x="5328" y="1344"/>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B</a:t>
              </a:r>
            </a:p>
          </p:txBody>
        </p:sp>
        <p:sp>
          <p:nvSpPr>
            <p:cNvPr id="18479" name="Text Box 47"/>
            <p:cNvSpPr txBox="1">
              <a:spLocks noChangeArrowheads="1"/>
            </p:cNvSpPr>
            <p:nvPr/>
          </p:nvSpPr>
          <p:spPr bwMode="auto">
            <a:xfrm>
              <a:off x="5424" y="249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N</a:t>
              </a:r>
            </a:p>
          </p:txBody>
        </p:sp>
      </p:grpSp>
      <p:sp>
        <p:nvSpPr>
          <p:cNvPr id="18482" name="Line 50"/>
          <p:cNvSpPr>
            <a:spLocks noChangeShapeType="1"/>
          </p:cNvSpPr>
          <p:nvPr/>
        </p:nvSpPr>
        <p:spPr bwMode="auto">
          <a:xfrm>
            <a:off x="4724400" y="2743200"/>
            <a:ext cx="3352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83" name="Line 51"/>
          <p:cNvSpPr>
            <a:spLocks noChangeShapeType="1"/>
          </p:cNvSpPr>
          <p:nvPr/>
        </p:nvSpPr>
        <p:spPr bwMode="auto">
          <a:xfrm>
            <a:off x="4724400" y="2743200"/>
            <a:ext cx="0" cy="16002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84" name="Line 52"/>
          <p:cNvSpPr>
            <a:spLocks noChangeShapeType="1"/>
          </p:cNvSpPr>
          <p:nvPr/>
        </p:nvSpPr>
        <p:spPr bwMode="auto">
          <a:xfrm>
            <a:off x="4724400" y="4343400"/>
            <a:ext cx="3352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85" name="Line 53"/>
          <p:cNvSpPr>
            <a:spLocks noChangeShapeType="1"/>
          </p:cNvSpPr>
          <p:nvPr/>
        </p:nvSpPr>
        <p:spPr bwMode="auto">
          <a:xfrm>
            <a:off x="8077200" y="2743200"/>
            <a:ext cx="0" cy="16002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86" name="Line 54"/>
          <p:cNvSpPr>
            <a:spLocks noChangeShapeType="1"/>
          </p:cNvSpPr>
          <p:nvPr/>
        </p:nvSpPr>
        <p:spPr bwMode="auto">
          <a:xfrm flipV="1">
            <a:off x="4724400" y="2209800"/>
            <a:ext cx="762000" cy="533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87" name="Line 55"/>
          <p:cNvSpPr>
            <a:spLocks noChangeShapeType="1"/>
          </p:cNvSpPr>
          <p:nvPr/>
        </p:nvSpPr>
        <p:spPr bwMode="auto">
          <a:xfrm flipV="1">
            <a:off x="8077200" y="2209800"/>
            <a:ext cx="762000" cy="533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88" name="Line 56"/>
          <p:cNvSpPr>
            <a:spLocks noChangeShapeType="1"/>
          </p:cNvSpPr>
          <p:nvPr/>
        </p:nvSpPr>
        <p:spPr bwMode="auto">
          <a:xfrm flipV="1">
            <a:off x="8077200" y="3810000"/>
            <a:ext cx="762000" cy="533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89" name="Line 57"/>
          <p:cNvSpPr>
            <a:spLocks noChangeShapeType="1"/>
          </p:cNvSpPr>
          <p:nvPr/>
        </p:nvSpPr>
        <p:spPr bwMode="auto">
          <a:xfrm flipV="1">
            <a:off x="4724400" y="3810000"/>
            <a:ext cx="762000" cy="533400"/>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91" name="Line 59"/>
          <p:cNvSpPr>
            <a:spLocks noChangeShapeType="1"/>
          </p:cNvSpPr>
          <p:nvPr/>
        </p:nvSpPr>
        <p:spPr bwMode="auto">
          <a:xfrm>
            <a:off x="5486400" y="3810000"/>
            <a:ext cx="3352800"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92" name="Line 60"/>
          <p:cNvSpPr>
            <a:spLocks noChangeShapeType="1"/>
          </p:cNvSpPr>
          <p:nvPr/>
        </p:nvSpPr>
        <p:spPr bwMode="auto">
          <a:xfrm>
            <a:off x="8839200" y="2209800"/>
            <a:ext cx="0" cy="16002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493" name="Line 61"/>
          <p:cNvSpPr>
            <a:spLocks noChangeShapeType="1"/>
          </p:cNvSpPr>
          <p:nvPr/>
        </p:nvSpPr>
        <p:spPr bwMode="auto">
          <a:xfrm>
            <a:off x="5486400" y="2209800"/>
            <a:ext cx="0" cy="1600200"/>
          </a:xfrm>
          <a:prstGeom prst="line">
            <a:avLst/>
          </a:prstGeom>
          <a:noFill/>
          <a:ln w="9525">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502" name="Text Box 70"/>
          <p:cNvSpPr txBox="1">
            <a:spLocks noChangeArrowheads="1"/>
          </p:cNvSpPr>
          <p:nvPr/>
        </p:nvSpPr>
        <p:spPr bwMode="auto">
          <a:xfrm>
            <a:off x="0" y="6858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i="0" dirty="0" err="1">
                <a:solidFill>
                  <a:schemeClr val="tx1"/>
                </a:solidFill>
                <a:latin typeface=".VnTime" pitchFamily="34" charset="0"/>
              </a:rPr>
              <a:t>Bµi</a:t>
            </a:r>
            <a:r>
              <a:rPr lang="en-US" i="0" dirty="0">
                <a:solidFill>
                  <a:schemeClr val="tx1"/>
                </a:solidFill>
                <a:latin typeface=".VnTime" pitchFamily="34" charset="0"/>
              </a:rPr>
              <a:t> 2:</a:t>
            </a:r>
          </a:p>
        </p:txBody>
      </p:sp>
      <p:sp>
        <p:nvSpPr>
          <p:cNvPr id="18503" name="Text Box 71"/>
          <p:cNvSpPr txBox="1">
            <a:spLocks noChangeArrowheads="1"/>
          </p:cNvSpPr>
          <p:nvPr/>
        </p:nvSpPr>
        <p:spPr bwMode="auto">
          <a:xfrm>
            <a:off x="1295400" y="6858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dirty="0">
                <a:solidFill>
                  <a:schemeClr val="tx1"/>
                </a:solidFill>
                <a:latin typeface=".VnTime" pitchFamily="34" charset="0"/>
              </a:rPr>
              <a:t>a) </a:t>
            </a:r>
            <a:r>
              <a:rPr lang="en-US" b="0" i="0" dirty="0" err="1">
                <a:solidFill>
                  <a:schemeClr val="tx1"/>
                </a:solidFill>
                <a:latin typeface=".VnTime" pitchFamily="34" charset="0"/>
              </a:rPr>
              <a:t>Nh÷ng</a:t>
            </a:r>
            <a:r>
              <a:rPr lang="en-US" b="0" i="0" dirty="0">
                <a:solidFill>
                  <a:schemeClr val="tx1"/>
                </a:solidFill>
                <a:latin typeface=".VnTime" pitchFamily="34" charset="0"/>
              </a:rPr>
              <a:t> c¹nh </a:t>
            </a:r>
            <a:r>
              <a:rPr lang="en-US" b="0" i="0" dirty="0" err="1">
                <a:solidFill>
                  <a:schemeClr val="tx1"/>
                </a:solidFill>
                <a:latin typeface=".VnTime" pitchFamily="34" charset="0"/>
              </a:rPr>
              <a:t>b»ng</a:t>
            </a:r>
            <a:r>
              <a:rPr lang="en-US" b="0" i="0" dirty="0">
                <a:solidFill>
                  <a:schemeClr val="tx1"/>
                </a:solidFill>
                <a:latin typeface=".VnTime" pitchFamily="34" charset="0"/>
              </a:rPr>
              <a:t> </a:t>
            </a:r>
            <a:r>
              <a:rPr lang="en-US" b="0" i="0" dirty="0" err="1">
                <a:solidFill>
                  <a:schemeClr val="tx1"/>
                </a:solidFill>
                <a:latin typeface=".VnTime" pitchFamily="34" charset="0"/>
              </a:rPr>
              <a:t>nhau</a:t>
            </a:r>
            <a:r>
              <a:rPr lang="en-US" b="0" i="0" dirty="0">
                <a:solidFill>
                  <a:schemeClr val="tx1"/>
                </a:solidFill>
                <a:latin typeface=".VnTime" pitchFamily="34" charset="0"/>
              </a:rPr>
              <a:t> </a:t>
            </a:r>
            <a:r>
              <a:rPr lang="en-US" b="0" i="0" dirty="0" err="1">
                <a:solidFill>
                  <a:schemeClr val="tx1"/>
                </a:solidFill>
                <a:latin typeface=".VnTime" pitchFamily="34" charset="0"/>
              </a:rPr>
              <a:t>cña</a:t>
            </a:r>
            <a:r>
              <a:rPr lang="en-US" b="0" i="0" dirty="0">
                <a:solidFill>
                  <a:schemeClr val="tx1"/>
                </a:solidFill>
                <a:latin typeface=".VnTime" pitchFamily="34" charset="0"/>
              </a:rPr>
              <a:t> </a:t>
            </a:r>
            <a:r>
              <a:rPr lang="en-US" b="0" i="0" dirty="0" err="1">
                <a:solidFill>
                  <a:schemeClr val="tx1"/>
                </a:solidFill>
                <a:latin typeface=".VnTime" pitchFamily="34" charset="0"/>
              </a:rPr>
              <a:t>h×nh</a:t>
            </a:r>
            <a:r>
              <a:rPr lang="en-US" b="0" i="0" dirty="0">
                <a:solidFill>
                  <a:schemeClr val="tx1"/>
                </a:solidFill>
                <a:latin typeface=".VnTime" pitchFamily="34" charset="0"/>
              </a:rPr>
              <a:t> </a:t>
            </a:r>
            <a:r>
              <a:rPr lang="en-US" b="0" i="0" dirty="0" err="1">
                <a:solidFill>
                  <a:schemeClr val="tx1"/>
                </a:solidFill>
                <a:latin typeface=".VnTime" pitchFamily="34" charset="0"/>
              </a:rPr>
              <a:t>hép</a:t>
            </a:r>
            <a:r>
              <a:rPr lang="en-US" b="0" i="0" dirty="0">
                <a:solidFill>
                  <a:schemeClr val="tx1"/>
                </a:solidFill>
                <a:latin typeface=".VnTime" pitchFamily="34" charset="0"/>
              </a:rPr>
              <a:t> </a:t>
            </a:r>
            <a:r>
              <a:rPr lang="en-US" b="0" i="0" dirty="0" err="1">
                <a:solidFill>
                  <a:schemeClr val="tx1"/>
                </a:solidFill>
                <a:latin typeface=".VnTime" pitchFamily="34" charset="0"/>
              </a:rPr>
              <a:t>ch</a:t>
            </a:r>
            <a:r>
              <a:rPr lang="en-US" b="0" i="0" dirty="0">
                <a:solidFill>
                  <a:schemeClr val="tx1"/>
                </a:solidFill>
                <a:latin typeface=".VnTime" pitchFamily="34" charset="0"/>
              </a:rPr>
              <a:t>÷ </a:t>
            </a:r>
            <a:r>
              <a:rPr lang="en-US" b="0" i="0" dirty="0" err="1">
                <a:solidFill>
                  <a:schemeClr val="tx1"/>
                </a:solidFill>
                <a:latin typeface=".VnTime" pitchFamily="34" charset="0"/>
              </a:rPr>
              <a:t>nhËt</a:t>
            </a:r>
            <a:r>
              <a:rPr lang="en-US" b="0" i="0" dirty="0">
                <a:solidFill>
                  <a:schemeClr val="tx1"/>
                </a:solidFill>
                <a:latin typeface=".VnTime" pitchFamily="34" charset="0"/>
              </a:rPr>
              <a:t>:</a:t>
            </a:r>
          </a:p>
        </p:txBody>
      </p:sp>
      <p:sp>
        <p:nvSpPr>
          <p:cNvPr id="18504" name="Text Box 72"/>
          <p:cNvSpPr txBox="1">
            <a:spLocks noChangeArrowheads="1"/>
          </p:cNvSpPr>
          <p:nvPr/>
        </p:nvSpPr>
        <p:spPr bwMode="auto">
          <a:xfrm>
            <a:off x="1524000" y="12192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AB= DC= MN= QP</a:t>
            </a:r>
          </a:p>
        </p:txBody>
      </p:sp>
      <p:sp>
        <p:nvSpPr>
          <p:cNvPr id="18505" name="Text Box 73"/>
          <p:cNvSpPr txBox="1">
            <a:spLocks noChangeArrowheads="1"/>
          </p:cNvSpPr>
          <p:nvPr/>
        </p:nvSpPr>
        <p:spPr bwMode="auto">
          <a:xfrm>
            <a:off x="0" y="1219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0" i="0" dirty="0" err="1">
                <a:solidFill>
                  <a:schemeClr val="tx1"/>
                </a:solidFill>
                <a:latin typeface=".VnTime" pitchFamily="34" charset="0"/>
              </a:rPr>
              <a:t>ChiÒu</a:t>
            </a:r>
            <a:r>
              <a:rPr lang="en-US" sz="2400" b="0" i="0" dirty="0">
                <a:solidFill>
                  <a:schemeClr val="tx1"/>
                </a:solidFill>
                <a:latin typeface=".VnTime" pitchFamily="34" charset="0"/>
              </a:rPr>
              <a:t> </a:t>
            </a:r>
            <a:r>
              <a:rPr lang="en-US" sz="2400" b="0" i="0" dirty="0" err="1">
                <a:solidFill>
                  <a:schemeClr val="tx1"/>
                </a:solidFill>
                <a:latin typeface=".VnTime" pitchFamily="34" charset="0"/>
              </a:rPr>
              <a:t>dµi</a:t>
            </a:r>
            <a:r>
              <a:rPr lang="en-US" sz="2400" b="0" i="0" dirty="0">
                <a:solidFill>
                  <a:schemeClr val="tx1"/>
                </a:solidFill>
                <a:latin typeface=".VnTime" pitchFamily="34" charset="0"/>
              </a:rPr>
              <a:t>:</a:t>
            </a:r>
          </a:p>
        </p:txBody>
      </p:sp>
      <p:sp>
        <p:nvSpPr>
          <p:cNvPr id="18506" name="Text Box 74"/>
          <p:cNvSpPr txBox="1">
            <a:spLocks noChangeArrowheads="1"/>
          </p:cNvSpPr>
          <p:nvPr/>
        </p:nvSpPr>
        <p:spPr bwMode="auto">
          <a:xfrm>
            <a:off x="0" y="1828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0" i="0" dirty="0" err="1">
                <a:solidFill>
                  <a:schemeClr val="tx1"/>
                </a:solidFill>
                <a:latin typeface=".VnTime" pitchFamily="34" charset="0"/>
              </a:rPr>
              <a:t>ChiÒu</a:t>
            </a:r>
            <a:r>
              <a:rPr lang="en-US" sz="2400" b="0" i="0" dirty="0">
                <a:solidFill>
                  <a:schemeClr val="tx1"/>
                </a:solidFill>
                <a:latin typeface=".VnTime" pitchFamily="34" charset="0"/>
              </a:rPr>
              <a:t> </a:t>
            </a:r>
            <a:r>
              <a:rPr lang="en-US" sz="2400" b="0" i="0" dirty="0" err="1">
                <a:solidFill>
                  <a:schemeClr val="tx1"/>
                </a:solidFill>
                <a:latin typeface=".VnTime" pitchFamily="34" charset="0"/>
              </a:rPr>
              <a:t>réng</a:t>
            </a:r>
            <a:r>
              <a:rPr lang="en-US" sz="2400" b="0" i="0" dirty="0">
                <a:solidFill>
                  <a:schemeClr val="tx1"/>
                </a:solidFill>
                <a:latin typeface=".VnTime" pitchFamily="34" charset="0"/>
              </a:rPr>
              <a:t>:</a:t>
            </a:r>
          </a:p>
        </p:txBody>
      </p:sp>
      <p:sp>
        <p:nvSpPr>
          <p:cNvPr id="18507" name="Text Box 75"/>
          <p:cNvSpPr txBox="1">
            <a:spLocks noChangeArrowheads="1"/>
          </p:cNvSpPr>
          <p:nvPr/>
        </p:nvSpPr>
        <p:spPr bwMode="auto">
          <a:xfrm>
            <a:off x="1524000" y="18288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AD= BC= NP= MQ</a:t>
            </a:r>
          </a:p>
        </p:txBody>
      </p:sp>
      <p:sp>
        <p:nvSpPr>
          <p:cNvPr id="18508" name="Text Box 76"/>
          <p:cNvSpPr txBox="1">
            <a:spLocks noChangeArrowheads="1"/>
          </p:cNvSpPr>
          <p:nvPr/>
        </p:nvSpPr>
        <p:spPr bwMode="auto">
          <a:xfrm>
            <a:off x="0" y="2667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0" i="0" dirty="0" err="1">
                <a:solidFill>
                  <a:schemeClr val="tx1"/>
                </a:solidFill>
                <a:latin typeface=".VnTime" pitchFamily="34" charset="0"/>
              </a:rPr>
              <a:t>ChiÒu</a:t>
            </a:r>
            <a:r>
              <a:rPr lang="en-US" sz="2400" b="0" i="0" dirty="0">
                <a:solidFill>
                  <a:schemeClr val="tx1"/>
                </a:solidFill>
                <a:latin typeface=".VnTime" pitchFamily="34" charset="0"/>
              </a:rPr>
              <a:t> </a:t>
            </a:r>
            <a:r>
              <a:rPr lang="en-US" sz="2400" b="0" i="0" dirty="0" err="1">
                <a:solidFill>
                  <a:schemeClr val="tx1"/>
                </a:solidFill>
                <a:latin typeface=".VnTime" pitchFamily="34" charset="0"/>
              </a:rPr>
              <a:t>cao</a:t>
            </a:r>
            <a:r>
              <a:rPr lang="en-US" sz="2400" b="0" i="0" dirty="0">
                <a:solidFill>
                  <a:schemeClr val="tx1"/>
                </a:solidFill>
                <a:latin typeface=".VnTime" pitchFamily="34" charset="0"/>
              </a:rPr>
              <a:t>:</a:t>
            </a:r>
          </a:p>
        </p:txBody>
      </p:sp>
      <p:sp>
        <p:nvSpPr>
          <p:cNvPr id="18511" name="Text Box 79"/>
          <p:cNvSpPr txBox="1">
            <a:spLocks noChangeArrowheads="1"/>
          </p:cNvSpPr>
          <p:nvPr/>
        </p:nvSpPr>
        <p:spPr bwMode="auto">
          <a:xfrm>
            <a:off x="1447800" y="19050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b="0" i="0">
              <a:solidFill>
                <a:srgbClr val="000000"/>
              </a:solidFill>
              <a:latin typeface=".VnTime" pitchFamily="34" charset="0"/>
            </a:endParaRPr>
          </a:p>
        </p:txBody>
      </p:sp>
      <p:sp>
        <p:nvSpPr>
          <p:cNvPr id="18512" name="Text Box 80"/>
          <p:cNvSpPr txBox="1">
            <a:spLocks noChangeArrowheads="1"/>
          </p:cNvSpPr>
          <p:nvPr/>
        </p:nvSpPr>
        <p:spPr bwMode="auto">
          <a:xfrm>
            <a:off x="1447800" y="26670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AM= BN= CP= DQ</a:t>
            </a:r>
          </a:p>
        </p:txBody>
      </p:sp>
      <p:sp>
        <p:nvSpPr>
          <p:cNvPr id="18513" name="Line 81"/>
          <p:cNvSpPr>
            <a:spLocks noChangeShapeType="1"/>
          </p:cNvSpPr>
          <p:nvPr/>
        </p:nvSpPr>
        <p:spPr bwMode="auto">
          <a:xfrm>
            <a:off x="5486400" y="2209800"/>
            <a:ext cx="3352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18514" name="Text Box 82"/>
          <p:cNvSpPr txBox="1">
            <a:spLocks noChangeArrowheads="1"/>
          </p:cNvSpPr>
          <p:nvPr/>
        </p:nvSpPr>
        <p:spPr bwMode="auto">
          <a:xfrm>
            <a:off x="323850" y="3779043"/>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dirty="0">
                <a:solidFill>
                  <a:schemeClr val="tx1"/>
                </a:solidFill>
                <a:latin typeface=".VnTime" pitchFamily="34" charset="0"/>
              </a:rPr>
              <a:t>b)</a:t>
            </a:r>
          </a:p>
        </p:txBody>
      </p:sp>
      <p:sp>
        <p:nvSpPr>
          <p:cNvPr id="18515" name="Text Box 83"/>
          <p:cNvSpPr txBox="1">
            <a:spLocks noChangeArrowheads="1"/>
          </p:cNvSpPr>
          <p:nvPr/>
        </p:nvSpPr>
        <p:spPr bwMode="auto">
          <a:xfrm>
            <a:off x="5715000" y="43434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6cm</a:t>
            </a:r>
          </a:p>
        </p:txBody>
      </p:sp>
      <p:sp>
        <p:nvSpPr>
          <p:cNvPr id="18516" name="Text Box 84"/>
          <p:cNvSpPr txBox="1">
            <a:spLocks noChangeArrowheads="1"/>
          </p:cNvSpPr>
          <p:nvPr/>
        </p:nvSpPr>
        <p:spPr bwMode="auto">
          <a:xfrm rot="16200000">
            <a:off x="8573294" y="2702719"/>
            <a:ext cx="836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0" i="0">
                <a:latin typeface=".VnTime" pitchFamily="34" charset="0"/>
              </a:rPr>
              <a:t>4cm</a:t>
            </a:r>
          </a:p>
        </p:txBody>
      </p:sp>
      <p:sp>
        <p:nvSpPr>
          <p:cNvPr id="18517" name="Text Box 85"/>
          <p:cNvSpPr txBox="1">
            <a:spLocks noChangeArrowheads="1"/>
          </p:cNvSpPr>
          <p:nvPr/>
        </p:nvSpPr>
        <p:spPr bwMode="auto">
          <a:xfrm rot="-23797789">
            <a:off x="8153400" y="40386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3cm</a:t>
            </a:r>
          </a:p>
        </p:txBody>
      </p:sp>
      <p:sp>
        <p:nvSpPr>
          <p:cNvPr id="18518" name="Text Box 86"/>
          <p:cNvSpPr txBox="1">
            <a:spLocks noChangeArrowheads="1"/>
          </p:cNvSpPr>
          <p:nvPr/>
        </p:nvSpPr>
        <p:spPr bwMode="auto">
          <a:xfrm>
            <a:off x="304800" y="47244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b="0" i="0">
              <a:solidFill>
                <a:srgbClr val="000000"/>
              </a:solidFill>
              <a:latin typeface=".VnTime" pitchFamily="34" charset="0"/>
            </a:endParaRPr>
          </a:p>
        </p:txBody>
      </p:sp>
      <p:sp>
        <p:nvSpPr>
          <p:cNvPr id="18519" name="Text Box 87"/>
          <p:cNvSpPr txBox="1">
            <a:spLocks noChangeArrowheads="1"/>
          </p:cNvSpPr>
          <p:nvPr/>
        </p:nvSpPr>
        <p:spPr bwMode="auto">
          <a:xfrm>
            <a:off x="0" y="50292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dirty="0" err="1">
                <a:solidFill>
                  <a:srgbClr val="0000CC"/>
                </a:solidFill>
                <a:latin typeface=".VnTime" pitchFamily="34" charset="0"/>
              </a:rPr>
              <a:t>DiÖn</a:t>
            </a:r>
            <a:r>
              <a:rPr lang="en-US" b="0" i="0" dirty="0">
                <a:solidFill>
                  <a:srgbClr val="0000CC"/>
                </a:solidFill>
                <a:latin typeface=".VnTime" pitchFamily="34" charset="0"/>
              </a:rPr>
              <a:t> </a:t>
            </a:r>
            <a:r>
              <a:rPr lang="en-US" b="0" i="0" dirty="0" err="1">
                <a:solidFill>
                  <a:srgbClr val="0000CC"/>
                </a:solidFill>
                <a:latin typeface=".VnTime" pitchFamily="34" charset="0"/>
              </a:rPr>
              <a:t>tÝch</a:t>
            </a:r>
            <a:r>
              <a:rPr lang="en-US" b="0" i="0" dirty="0">
                <a:solidFill>
                  <a:srgbClr val="0000CC"/>
                </a:solidFill>
                <a:latin typeface=".VnTime" pitchFamily="34" charset="0"/>
              </a:rPr>
              <a:t> </a:t>
            </a:r>
            <a:r>
              <a:rPr lang="en-US" b="0" i="0" dirty="0" err="1">
                <a:solidFill>
                  <a:srgbClr val="0000CC"/>
                </a:solidFill>
                <a:latin typeface=".VnTime" pitchFamily="34" charset="0"/>
              </a:rPr>
              <a:t>mÆt</a:t>
            </a:r>
            <a:r>
              <a:rPr lang="en-US" b="0" i="0" dirty="0">
                <a:solidFill>
                  <a:srgbClr val="0000CC"/>
                </a:solidFill>
                <a:latin typeface=".VnTime" pitchFamily="34" charset="0"/>
              </a:rPr>
              <a:t> ®¸y MNPQ</a:t>
            </a:r>
          </a:p>
        </p:txBody>
      </p:sp>
      <p:sp>
        <p:nvSpPr>
          <p:cNvPr id="18520" name="Text Box 88"/>
          <p:cNvSpPr txBox="1">
            <a:spLocks noChangeArrowheads="1"/>
          </p:cNvSpPr>
          <p:nvPr/>
        </p:nvSpPr>
        <p:spPr bwMode="auto">
          <a:xfrm>
            <a:off x="0" y="55626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CC"/>
                </a:solidFill>
                <a:latin typeface=".VnTime" pitchFamily="34" charset="0"/>
              </a:rPr>
              <a:t>DiÖn tÝch mÆt bªn ABNM</a:t>
            </a:r>
          </a:p>
        </p:txBody>
      </p:sp>
      <p:sp>
        <p:nvSpPr>
          <p:cNvPr id="18521" name="Text Box 89"/>
          <p:cNvSpPr txBox="1">
            <a:spLocks noChangeArrowheads="1"/>
          </p:cNvSpPr>
          <p:nvPr/>
        </p:nvSpPr>
        <p:spPr bwMode="auto">
          <a:xfrm>
            <a:off x="0" y="6096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CC"/>
                </a:solidFill>
                <a:latin typeface=".VnTime" pitchFamily="34" charset="0"/>
              </a:rPr>
              <a:t>DiÖn tÝch mÆt bªn BCPN  </a:t>
            </a:r>
          </a:p>
        </p:txBody>
      </p:sp>
      <p:sp>
        <p:nvSpPr>
          <p:cNvPr id="18522" name="Text Box 90"/>
          <p:cNvSpPr txBox="1">
            <a:spLocks noChangeArrowheads="1"/>
          </p:cNvSpPr>
          <p:nvPr/>
        </p:nvSpPr>
        <p:spPr bwMode="auto">
          <a:xfrm>
            <a:off x="2971800" y="50292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i="0">
                <a:solidFill>
                  <a:srgbClr val="0000CC"/>
                </a:solidFill>
                <a:latin typeface=".VnTime" pitchFamily="34" charset="0"/>
              </a:rPr>
              <a:t>lµ:</a:t>
            </a:r>
            <a:r>
              <a:rPr lang="en-US" b="0" i="0">
                <a:latin typeface=".VnTime" pitchFamily="34" charset="0"/>
              </a:rPr>
              <a:t> 6 </a:t>
            </a:r>
            <a:r>
              <a:rPr lang="en-US" sz="2000" b="0" i="0">
                <a:latin typeface=".VnTime" pitchFamily="34" charset="0"/>
              </a:rPr>
              <a:t>X</a:t>
            </a:r>
            <a:r>
              <a:rPr lang="en-US" b="0" i="0">
                <a:latin typeface=".VnTime" pitchFamily="34" charset="0"/>
              </a:rPr>
              <a:t> 3 = 18 (cm</a:t>
            </a:r>
            <a:r>
              <a:rPr lang="en-US" b="0" i="0" baseline="30000">
                <a:latin typeface=".VnTime" pitchFamily="34" charset="0"/>
              </a:rPr>
              <a:t>2</a:t>
            </a:r>
            <a:r>
              <a:rPr lang="en-US" b="0" i="0">
                <a:latin typeface=".VnTime" pitchFamily="34" charset="0"/>
              </a:rPr>
              <a:t>)</a:t>
            </a:r>
          </a:p>
        </p:txBody>
      </p:sp>
      <p:sp>
        <p:nvSpPr>
          <p:cNvPr id="18526" name="Text Box 94"/>
          <p:cNvSpPr txBox="1">
            <a:spLocks noChangeArrowheads="1"/>
          </p:cNvSpPr>
          <p:nvPr/>
        </p:nvSpPr>
        <p:spPr bwMode="auto">
          <a:xfrm>
            <a:off x="2971800" y="55626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i="0">
                <a:solidFill>
                  <a:srgbClr val="0000CC"/>
                </a:solidFill>
                <a:latin typeface=".VnTime" pitchFamily="34" charset="0"/>
              </a:rPr>
              <a:t>lµ:</a:t>
            </a:r>
            <a:r>
              <a:rPr lang="en-US" b="0" i="0">
                <a:latin typeface=".VnTime" pitchFamily="34" charset="0"/>
              </a:rPr>
              <a:t> 6 </a:t>
            </a:r>
            <a:r>
              <a:rPr lang="en-US" sz="2000" b="0" i="0">
                <a:latin typeface=".VnTime" pitchFamily="34" charset="0"/>
              </a:rPr>
              <a:t>X</a:t>
            </a:r>
            <a:r>
              <a:rPr lang="en-US" b="0" i="0">
                <a:latin typeface=".VnTime" pitchFamily="34" charset="0"/>
              </a:rPr>
              <a:t> 4 = 24 (cm</a:t>
            </a:r>
            <a:r>
              <a:rPr lang="en-US" b="0" i="0" baseline="30000">
                <a:latin typeface=".VnTime" pitchFamily="34" charset="0"/>
              </a:rPr>
              <a:t>2</a:t>
            </a:r>
            <a:r>
              <a:rPr lang="en-US" b="0" i="0">
                <a:latin typeface=".VnTime" pitchFamily="34" charset="0"/>
              </a:rPr>
              <a:t>)</a:t>
            </a:r>
          </a:p>
        </p:txBody>
      </p:sp>
      <p:sp>
        <p:nvSpPr>
          <p:cNvPr id="18527" name="Text Box 95"/>
          <p:cNvSpPr txBox="1">
            <a:spLocks noChangeArrowheads="1"/>
          </p:cNvSpPr>
          <p:nvPr/>
        </p:nvSpPr>
        <p:spPr bwMode="auto">
          <a:xfrm>
            <a:off x="2819400" y="6096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i="0">
                <a:solidFill>
                  <a:srgbClr val="0000CC"/>
                </a:solidFill>
                <a:latin typeface=".VnTime" pitchFamily="34" charset="0"/>
              </a:rPr>
              <a:t>lµ:</a:t>
            </a:r>
            <a:r>
              <a:rPr lang="en-US" b="0" i="0">
                <a:latin typeface=".VnTime" pitchFamily="34" charset="0"/>
              </a:rPr>
              <a:t> 4 </a:t>
            </a:r>
            <a:r>
              <a:rPr lang="en-US" sz="2000" b="0" i="0">
                <a:latin typeface=".VnTime" pitchFamily="34" charset="0"/>
              </a:rPr>
              <a:t>X</a:t>
            </a:r>
            <a:r>
              <a:rPr lang="en-US" b="0" i="0">
                <a:latin typeface=".VnTime" pitchFamily="34" charset="0"/>
              </a:rPr>
              <a:t> 3 = 12 (cm</a:t>
            </a:r>
            <a:r>
              <a:rPr lang="en-US" b="0" i="0" baseline="30000">
                <a:latin typeface=".VnTime" pitchFamily="34" charset="0"/>
              </a:rPr>
              <a:t>2</a:t>
            </a:r>
            <a:r>
              <a:rPr lang="en-US" b="0" i="0">
                <a:latin typeface=".VnTime" pitchFamily="34" charset="0"/>
              </a:rPr>
              <a:t>)</a:t>
            </a:r>
          </a:p>
        </p:txBody>
      </p:sp>
      <p:sp>
        <p:nvSpPr>
          <p:cNvPr id="18528" name="Text Box 96"/>
          <p:cNvSpPr txBox="1">
            <a:spLocks noChangeArrowheads="1"/>
          </p:cNvSpPr>
          <p:nvPr/>
        </p:nvSpPr>
        <p:spPr bwMode="auto">
          <a:xfrm>
            <a:off x="228600" y="44958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ED0D32"/>
                </a:solidFill>
                <a:latin typeface=".VnTime" pitchFamily="34" charset="0"/>
              </a:rPr>
              <a:t>TÝnh:</a:t>
            </a:r>
          </a:p>
        </p:txBody>
      </p:sp>
      <p:sp>
        <p:nvSpPr>
          <p:cNvPr id="18529" name="Text Box 97"/>
          <p:cNvSpPr txBox="1">
            <a:spLocks noChangeArrowheads="1"/>
          </p:cNvSpPr>
          <p:nvPr/>
        </p:nvSpPr>
        <p:spPr bwMode="auto">
          <a:xfrm>
            <a:off x="1905000" y="4343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u="sng">
                <a:solidFill>
                  <a:srgbClr val="ED0D32"/>
                </a:solidFill>
                <a:latin typeface=".VnTime" pitchFamily="34" charset="0"/>
              </a:rPr>
              <a:t>Bµi gi¶i</a:t>
            </a:r>
          </a:p>
        </p:txBody>
      </p:sp>
    </p:spTree>
    <p:extLst>
      <p:ext uri="{BB962C8B-B14F-4D97-AF65-F5344CB8AC3E}">
        <p14:creationId xmlns:p14="http://schemas.microsoft.com/office/powerpoint/2010/main" val="384884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502">
                                            <p:txEl>
                                              <p:pRg st="0" end="0"/>
                                            </p:txEl>
                                          </p:spTgt>
                                        </p:tgtEl>
                                        <p:attrNameLst>
                                          <p:attrName>style.visibility</p:attrName>
                                        </p:attrNameLst>
                                      </p:cBhvr>
                                      <p:to>
                                        <p:strVal val="visible"/>
                                      </p:to>
                                    </p:set>
                                    <p:animEffect transition="in" filter="checkerboard(across)">
                                      <p:cBhvr>
                                        <p:cTn id="7" dur="500"/>
                                        <p:tgtEl>
                                          <p:spTgt spid="185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8458"/>
                                        </p:tgtEl>
                                        <p:attrNameLst>
                                          <p:attrName>style.visibility</p:attrName>
                                        </p:attrNameLst>
                                      </p:cBhvr>
                                      <p:to>
                                        <p:strVal val="visible"/>
                                      </p:to>
                                    </p:set>
                                    <p:animEffect transition="in" filter="plus(in)">
                                      <p:cBhvr>
                                        <p:cTn id="12" dur="2000"/>
                                        <p:tgtEl>
                                          <p:spTgt spid="18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8503"/>
                                        </p:tgtEl>
                                        <p:attrNameLst>
                                          <p:attrName>style.visibility</p:attrName>
                                        </p:attrNameLst>
                                      </p:cBhvr>
                                      <p:to>
                                        <p:strVal val="visible"/>
                                      </p:to>
                                    </p:set>
                                    <p:animEffect transition="in" filter="wheel(4)">
                                      <p:cBhvr>
                                        <p:cTn id="17" dur="2000"/>
                                        <p:tgtEl>
                                          <p:spTgt spid="185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8504">
                                            <p:txEl>
                                              <p:pRg st="0" end="0"/>
                                            </p:txEl>
                                          </p:spTgt>
                                        </p:tgtEl>
                                        <p:attrNameLst>
                                          <p:attrName>style.visibility</p:attrName>
                                        </p:attrNameLst>
                                      </p:cBhvr>
                                      <p:to>
                                        <p:strVal val="visible"/>
                                      </p:to>
                                    </p:set>
                                    <p:animEffect transition="in" filter="checkerboard(across)">
                                      <p:cBhvr>
                                        <p:cTn id="22" dur="500"/>
                                        <p:tgtEl>
                                          <p:spTgt spid="1850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8505">
                                            <p:txEl>
                                              <p:pRg st="0" end="0"/>
                                            </p:txEl>
                                          </p:spTgt>
                                        </p:tgtEl>
                                        <p:attrNameLst>
                                          <p:attrName>style.visibility</p:attrName>
                                        </p:attrNameLst>
                                      </p:cBhvr>
                                      <p:to>
                                        <p:strVal val="visible"/>
                                      </p:to>
                                    </p:set>
                                    <p:animEffect transition="in" filter="diamond(in)">
                                      <p:cBhvr>
                                        <p:cTn id="27" dur="2000"/>
                                        <p:tgtEl>
                                          <p:spTgt spid="1850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8513"/>
                                        </p:tgtEl>
                                        <p:attrNameLst>
                                          <p:attrName>style.visibility</p:attrName>
                                        </p:attrNameLst>
                                      </p:cBhvr>
                                      <p:to>
                                        <p:strVal val="visible"/>
                                      </p:to>
                                    </p:set>
                                    <p:animEffect transition="in" filter="plus(in)">
                                      <p:cBhvr>
                                        <p:cTn id="32" dur="2000"/>
                                        <p:tgtEl>
                                          <p:spTgt spid="18513"/>
                                        </p:tgtEl>
                                      </p:cBhvr>
                                    </p:animEffect>
                                  </p:childTnLst>
                                </p:cTn>
                              </p:par>
                              <p:par>
                                <p:cTn id="33" presetID="13" presetClass="entr" presetSubtype="16" fill="hold" grpId="0" nodeType="withEffect">
                                  <p:stCondLst>
                                    <p:cond delay="0"/>
                                  </p:stCondLst>
                                  <p:childTnLst>
                                    <p:set>
                                      <p:cBhvr>
                                        <p:cTn id="34" dur="1" fill="hold">
                                          <p:stCondLst>
                                            <p:cond delay="0"/>
                                          </p:stCondLst>
                                        </p:cTn>
                                        <p:tgtEl>
                                          <p:spTgt spid="18482"/>
                                        </p:tgtEl>
                                        <p:attrNameLst>
                                          <p:attrName>style.visibility</p:attrName>
                                        </p:attrNameLst>
                                      </p:cBhvr>
                                      <p:to>
                                        <p:strVal val="visible"/>
                                      </p:to>
                                    </p:set>
                                    <p:animEffect transition="in" filter="plus(in)">
                                      <p:cBhvr>
                                        <p:cTn id="35" dur="2000"/>
                                        <p:tgtEl>
                                          <p:spTgt spid="18482"/>
                                        </p:tgtEl>
                                      </p:cBhvr>
                                    </p:animEffect>
                                  </p:childTnLst>
                                </p:cTn>
                              </p:par>
                              <p:par>
                                <p:cTn id="36" presetID="13" presetClass="entr" presetSubtype="16" fill="hold" grpId="0" nodeType="withEffect">
                                  <p:stCondLst>
                                    <p:cond delay="0"/>
                                  </p:stCondLst>
                                  <p:childTnLst>
                                    <p:set>
                                      <p:cBhvr>
                                        <p:cTn id="37" dur="1" fill="hold">
                                          <p:stCondLst>
                                            <p:cond delay="0"/>
                                          </p:stCondLst>
                                        </p:cTn>
                                        <p:tgtEl>
                                          <p:spTgt spid="18484"/>
                                        </p:tgtEl>
                                        <p:attrNameLst>
                                          <p:attrName>style.visibility</p:attrName>
                                        </p:attrNameLst>
                                      </p:cBhvr>
                                      <p:to>
                                        <p:strVal val="visible"/>
                                      </p:to>
                                    </p:set>
                                    <p:animEffect transition="in" filter="plus(in)">
                                      <p:cBhvr>
                                        <p:cTn id="38" dur="2000"/>
                                        <p:tgtEl>
                                          <p:spTgt spid="18484"/>
                                        </p:tgtEl>
                                      </p:cBhvr>
                                    </p:animEffect>
                                  </p:childTnLst>
                                </p:cTn>
                              </p:par>
                              <p:par>
                                <p:cTn id="39" presetID="13" presetClass="entr" presetSubtype="16" fill="hold" grpId="0" nodeType="withEffect">
                                  <p:stCondLst>
                                    <p:cond delay="0"/>
                                  </p:stCondLst>
                                  <p:childTnLst>
                                    <p:set>
                                      <p:cBhvr>
                                        <p:cTn id="40" dur="1" fill="hold">
                                          <p:stCondLst>
                                            <p:cond delay="0"/>
                                          </p:stCondLst>
                                        </p:cTn>
                                        <p:tgtEl>
                                          <p:spTgt spid="18491"/>
                                        </p:tgtEl>
                                        <p:attrNameLst>
                                          <p:attrName>style.visibility</p:attrName>
                                        </p:attrNameLst>
                                      </p:cBhvr>
                                      <p:to>
                                        <p:strVal val="visible"/>
                                      </p:to>
                                    </p:set>
                                    <p:animEffect transition="in" filter="plus(in)">
                                      <p:cBhvr>
                                        <p:cTn id="41" dur="2000"/>
                                        <p:tgtEl>
                                          <p:spTgt spid="1849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507"/>
                                        </p:tgtEl>
                                        <p:attrNameLst>
                                          <p:attrName>style.visibility</p:attrName>
                                        </p:attrNameLst>
                                      </p:cBhvr>
                                      <p:to>
                                        <p:strVal val="visible"/>
                                      </p:to>
                                    </p:set>
                                    <p:animEffect transition="in" filter="checkerboard(across)">
                                      <p:cBhvr>
                                        <p:cTn id="46" dur="500"/>
                                        <p:tgtEl>
                                          <p:spTgt spid="1850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8506"/>
                                        </p:tgtEl>
                                        <p:attrNameLst>
                                          <p:attrName>style.visibility</p:attrName>
                                        </p:attrNameLst>
                                      </p:cBhvr>
                                      <p:to>
                                        <p:strVal val="visible"/>
                                      </p:to>
                                    </p:set>
                                    <p:animEffect transition="in" filter="diamond(in)">
                                      <p:cBhvr>
                                        <p:cTn id="51" dur="2000"/>
                                        <p:tgtEl>
                                          <p:spTgt spid="1850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3" presetClass="entr" presetSubtype="16" fill="hold" grpId="0" nodeType="clickEffect">
                                  <p:stCondLst>
                                    <p:cond delay="0"/>
                                  </p:stCondLst>
                                  <p:childTnLst>
                                    <p:set>
                                      <p:cBhvr>
                                        <p:cTn id="55" dur="1" fill="hold">
                                          <p:stCondLst>
                                            <p:cond delay="0"/>
                                          </p:stCondLst>
                                        </p:cTn>
                                        <p:tgtEl>
                                          <p:spTgt spid="18486"/>
                                        </p:tgtEl>
                                        <p:attrNameLst>
                                          <p:attrName>style.visibility</p:attrName>
                                        </p:attrNameLst>
                                      </p:cBhvr>
                                      <p:to>
                                        <p:strVal val="visible"/>
                                      </p:to>
                                    </p:set>
                                    <p:animEffect transition="in" filter="plus(in)">
                                      <p:cBhvr>
                                        <p:cTn id="56" dur="2000"/>
                                        <p:tgtEl>
                                          <p:spTgt spid="18486"/>
                                        </p:tgtEl>
                                      </p:cBhvr>
                                    </p:animEffect>
                                  </p:childTnLst>
                                </p:cTn>
                              </p:par>
                              <p:par>
                                <p:cTn id="57" presetID="13" presetClass="entr" presetSubtype="16" fill="hold" grpId="0" nodeType="withEffect">
                                  <p:stCondLst>
                                    <p:cond delay="0"/>
                                  </p:stCondLst>
                                  <p:childTnLst>
                                    <p:set>
                                      <p:cBhvr>
                                        <p:cTn id="58" dur="1" fill="hold">
                                          <p:stCondLst>
                                            <p:cond delay="0"/>
                                          </p:stCondLst>
                                        </p:cTn>
                                        <p:tgtEl>
                                          <p:spTgt spid="18487"/>
                                        </p:tgtEl>
                                        <p:attrNameLst>
                                          <p:attrName>style.visibility</p:attrName>
                                        </p:attrNameLst>
                                      </p:cBhvr>
                                      <p:to>
                                        <p:strVal val="visible"/>
                                      </p:to>
                                    </p:set>
                                    <p:animEffect transition="in" filter="plus(in)">
                                      <p:cBhvr>
                                        <p:cTn id="59" dur="2000"/>
                                        <p:tgtEl>
                                          <p:spTgt spid="18487"/>
                                        </p:tgtEl>
                                      </p:cBhvr>
                                    </p:animEffect>
                                  </p:childTnLst>
                                </p:cTn>
                              </p:par>
                              <p:par>
                                <p:cTn id="60" presetID="13" presetClass="entr" presetSubtype="16" fill="hold" grpId="0" nodeType="withEffect">
                                  <p:stCondLst>
                                    <p:cond delay="0"/>
                                  </p:stCondLst>
                                  <p:childTnLst>
                                    <p:set>
                                      <p:cBhvr>
                                        <p:cTn id="61" dur="1" fill="hold">
                                          <p:stCondLst>
                                            <p:cond delay="0"/>
                                          </p:stCondLst>
                                        </p:cTn>
                                        <p:tgtEl>
                                          <p:spTgt spid="18488"/>
                                        </p:tgtEl>
                                        <p:attrNameLst>
                                          <p:attrName>style.visibility</p:attrName>
                                        </p:attrNameLst>
                                      </p:cBhvr>
                                      <p:to>
                                        <p:strVal val="visible"/>
                                      </p:to>
                                    </p:set>
                                    <p:animEffect transition="in" filter="plus(in)">
                                      <p:cBhvr>
                                        <p:cTn id="62" dur="2000"/>
                                        <p:tgtEl>
                                          <p:spTgt spid="18488"/>
                                        </p:tgtEl>
                                      </p:cBhvr>
                                    </p:animEffect>
                                  </p:childTnLst>
                                </p:cTn>
                              </p:par>
                              <p:par>
                                <p:cTn id="63" presetID="13" presetClass="entr" presetSubtype="16" fill="hold" grpId="0" nodeType="withEffect">
                                  <p:stCondLst>
                                    <p:cond delay="0"/>
                                  </p:stCondLst>
                                  <p:childTnLst>
                                    <p:set>
                                      <p:cBhvr>
                                        <p:cTn id="64" dur="1" fill="hold">
                                          <p:stCondLst>
                                            <p:cond delay="0"/>
                                          </p:stCondLst>
                                        </p:cTn>
                                        <p:tgtEl>
                                          <p:spTgt spid="18489"/>
                                        </p:tgtEl>
                                        <p:attrNameLst>
                                          <p:attrName>style.visibility</p:attrName>
                                        </p:attrNameLst>
                                      </p:cBhvr>
                                      <p:to>
                                        <p:strVal val="visible"/>
                                      </p:to>
                                    </p:set>
                                    <p:animEffect transition="in" filter="plus(in)">
                                      <p:cBhvr>
                                        <p:cTn id="65" dur="2000"/>
                                        <p:tgtEl>
                                          <p:spTgt spid="1848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1" presetClass="entr" presetSubtype="4" fill="hold" grpId="0" nodeType="clickEffect">
                                  <p:stCondLst>
                                    <p:cond delay="0"/>
                                  </p:stCondLst>
                                  <p:childTnLst>
                                    <p:set>
                                      <p:cBhvr>
                                        <p:cTn id="69" dur="1" fill="hold">
                                          <p:stCondLst>
                                            <p:cond delay="0"/>
                                          </p:stCondLst>
                                        </p:cTn>
                                        <p:tgtEl>
                                          <p:spTgt spid="18512"/>
                                        </p:tgtEl>
                                        <p:attrNameLst>
                                          <p:attrName>style.visibility</p:attrName>
                                        </p:attrNameLst>
                                      </p:cBhvr>
                                      <p:to>
                                        <p:strVal val="visible"/>
                                      </p:to>
                                    </p:set>
                                    <p:animEffect transition="in" filter="wheel(4)">
                                      <p:cBhvr>
                                        <p:cTn id="70" dur="2000"/>
                                        <p:tgtEl>
                                          <p:spTgt spid="1851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8508"/>
                                        </p:tgtEl>
                                        <p:attrNameLst>
                                          <p:attrName>style.visibility</p:attrName>
                                        </p:attrNameLst>
                                      </p:cBhvr>
                                      <p:to>
                                        <p:strVal val="visible"/>
                                      </p:to>
                                    </p:set>
                                    <p:animEffect transition="in" filter="box(in)">
                                      <p:cBhvr>
                                        <p:cTn id="75" dur="500"/>
                                        <p:tgtEl>
                                          <p:spTgt spid="1850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3" presetClass="entr" presetSubtype="16" fill="hold" grpId="0" nodeType="clickEffect">
                                  <p:stCondLst>
                                    <p:cond delay="0"/>
                                  </p:stCondLst>
                                  <p:childTnLst>
                                    <p:set>
                                      <p:cBhvr>
                                        <p:cTn id="79" dur="1" fill="hold">
                                          <p:stCondLst>
                                            <p:cond delay="0"/>
                                          </p:stCondLst>
                                        </p:cTn>
                                        <p:tgtEl>
                                          <p:spTgt spid="18485"/>
                                        </p:tgtEl>
                                        <p:attrNameLst>
                                          <p:attrName>style.visibility</p:attrName>
                                        </p:attrNameLst>
                                      </p:cBhvr>
                                      <p:to>
                                        <p:strVal val="visible"/>
                                      </p:to>
                                    </p:set>
                                    <p:animEffect transition="in" filter="plus(in)">
                                      <p:cBhvr>
                                        <p:cTn id="80" dur="2000"/>
                                        <p:tgtEl>
                                          <p:spTgt spid="18485"/>
                                        </p:tgtEl>
                                      </p:cBhvr>
                                    </p:animEffect>
                                  </p:childTnLst>
                                </p:cTn>
                              </p:par>
                              <p:par>
                                <p:cTn id="81" presetID="13" presetClass="entr" presetSubtype="16" fill="hold" grpId="0" nodeType="withEffect">
                                  <p:stCondLst>
                                    <p:cond delay="0"/>
                                  </p:stCondLst>
                                  <p:childTnLst>
                                    <p:set>
                                      <p:cBhvr>
                                        <p:cTn id="82" dur="1" fill="hold">
                                          <p:stCondLst>
                                            <p:cond delay="0"/>
                                          </p:stCondLst>
                                        </p:cTn>
                                        <p:tgtEl>
                                          <p:spTgt spid="18492"/>
                                        </p:tgtEl>
                                        <p:attrNameLst>
                                          <p:attrName>style.visibility</p:attrName>
                                        </p:attrNameLst>
                                      </p:cBhvr>
                                      <p:to>
                                        <p:strVal val="visible"/>
                                      </p:to>
                                    </p:set>
                                    <p:animEffect transition="in" filter="plus(in)">
                                      <p:cBhvr>
                                        <p:cTn id="83" dur="2000"/>
                                        <p:tgtEl>
                                          <p:spTgt spid="18492"/>
                                        </p:tgtEl>
                                      </p:cBhvr>
                                    </p:animEffect>
                                  </p:childTnLst>
                                </p:cTn>
                              </p:par>
                              <p:par>
                                <p:cTn id="84" presetID="13" presetClass="entr" presetSubtype="16" fill="hold" grpId="0" nodeType="withEffect">
                                  <p:stCondLst>
                                    <p:cond delay="0"/>
                                  </p:stCondLst>
                                  <p:childTnLst>
                                    <p:set>
                                      <p:cBhvr>
                                        <p:cTn id="85" dur="1" fill="hold">
                                          <p:stCondLst>
                                            <p:cond delay="0"/>
                                          </p:stCondLst>
                                        </p:cTn>
                                        <p:tgtEl>
                                          <p:spTgt spid="18493"/>
                                        </p:tgtEl>
                                        <p:attrNameLst>
                                          <p:attrName>style.visibility</p:attrName>
                                        </p:attrNameLst>
                                      </p:cBhvr>
                                      <p:to>
                                        <p:strVal val="visible"/>
                                      </p:to>
                                    </p:set>
                                    <p:animEffect transition="in" filter="plus(in)">
                                      <p:cBhvr>
                                        <p:cTn id="86" dur="2000"/>
                                        <p:tgtEl>
                                          <p:spTgt spid="18493"/>
                                        </p:tgtEl>
                                      </p:cBhvr>
                                    </p:animEffect>
                                  </p:childTnLst>
                                </p:cTn>
                              </p:par>
                              <p:par>
                                <p:cTn id="87" presetID="13" presetClass="entr" presetSubtype="16" fill="hold" grpId="0" nodeType="withEffect">
                                  <p:stCondLst>
                                    <p:cond delay="0"/>
                                  </p:stCondLst>
                                  <p:childTnLst>
                                    <p:set>
                                      <p:cBhvr>
                                        <p:cTn id="88" dur="1" fill="hold">
                                          <p:stCondLst>
                                            <p:cond delay="0"/>
                                          </p:stCondLst>
                                        </p:cTn>
                                        <p:tgtEl>
                                          <p:spTgt spid="18483"/>
                                        </p:tgtEl>
                                        <p:attrNameLst>
                                          <p:attrName>style.visibility</p:attrName>
                                        </p:attrNameLst>
                                      </p:cBhvr>
                                      <p:to>
                                        <p:strVal val="visible"/>
                                      </p:to>
                                    </p:set>
                                    <p:animEffect transition="in" filter="plus(in)">
                                      <p:cBhvr>
                                        <p:cTn id="89" dur="2000"/>
                                        <p:tgtEl>
                                          <p:spTgt spid="1848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18514"/>
                                        </p:tgtEl>
                                        <p:attrNameLst>
                                          <p:attrName>style.visibility</p:attrName>
                                        </p:attrNameLst>
                                      </p:cBhvr>
                                      <p:to>
                                        <p:strVal val="visible"/>
                                      </p:to>
                                    </p:set>
                                    <p:animEffect transition="in" filter="checkerboard(across)">
                                      <p:cBhvr>
                                        <p:cTn id="94" dur="500"/>
                                        <p:tgtEl>
                                          <p:spTgt spid="1851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18515"/>
                                        </p:tgtEl>
                                        <p:attrNameLst>
                                          <p:attrName>style.visibility</p:attrName>
                                        </p:attrNameLst>
                                      </p:cBhvr>
                                      <p:to>
                                        <p:strVal val="visible"/>
                                      </p:to>
                                    </p:set>
                                    <p:animEffect transition="in" filter="checkerboard(across)">
                                      <p:cBhvr>
                                        <p:cTn id="99" dur="500"/>
                                        <p:tgtEl>
                                          <p:spTgt spid="1851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nodeType="clickEffect">
                                  <p:stCondLst>
                                    <p:cond delay="0"/>
                                  </p:stCondLst>
                                  <p:childTnLst>
                                    <p:set>
                                      <p:cBhvr>
                                        <p:cTn id="103" dur="1" fill="hold">
                                          <p:stCondLst>
                                            <p:cond delay="0"/>
                                          </p:stCondLst>
                                        </p:cTn>
                                        <p:tgtEl>
                                          <p:spTgt spid="18517">
                                            <p:txEl>
                                              <p:pRg st="0" end="0"/>
                                            </p:txEl>
                                          </p:spTgt>
                                        </p:tgtEl>
                                        <p:attrNameLst>
                                          <p:attrName>style.visibility</p:attrName>
                                        </p:attrNameLst>
                                      </p:cBhvr>
                                      <p:to>
                                        <p:strVal val="visible"/>
                                      </p:to>
                                    </p:set>
                                    <p:animEffect transition="in" filter="box(in)">
                                      <p:cBhvr>
                                        <p:cTn id="104" dur="500"/>
                                        <p:tgtEl>
                                          <p:spTgt spid="18517">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18516"/>
                                        </p:tgtEl>
                                        <p:attrNameLst>
                                          <p:attrName>style.visibility</p:attrName>
                                        </p:attrNameLst>
                                      </p:cBhvr>
                                      <p:to>
                                        <p:strVal val="visible"/>
                                      </p:to>
                                    </p:set>
                                    <p:animEffect transition="in" filter="checkerboard(across)">
                                      <p:cBhvr>
                                        <p:cTn id="109" dur="500"/>
                                        <p:tgtEl>
                                          <p:spTgt spid="1851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ntr" presetSubtype="10" fill="hold" grpId="0" nodeType="clickEffect">
                                  <p:stCondLst>
                                    <p:cond delay="0"/>
                                  </p:stCondLst>
                                  <p:childTnLst>
                                    <p:set>
                                      <p:cBhvr>
                                        <p:cTn id="113" dur="1" fill="hold">
                                          <p:stCondLst>
                                            <p:cond delay="0"/>
                                          </p:stCondLst>
                                        </p:cTn>
                                        <p:tgtEl>
                                          <p:spTgt spid="18528"/>
                                        </p:tgtEl>
                                        <p:attrNameLst>
                                          <p:attrName>style.visibility</p:attrName>
                                        </p:attrNameLst>
                                      </p:cBhvr>
                                      <p:to>
                                        <p:strVal val="visible"/>
                                      </p:to>
                                    </p:set>
                                    <p:animEffect transition="in" filter="checkerboard(across)">
                                      <p:cBhvr>
                                        <p:cTn id="114" dur="500"/>
                                        <p:tgtEl>
                                          <p:spTgt spid="1852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18519"/>
                                        </p:tgtEl>
                                        <p:attrNameLst>
                                          <p:attrName>style.visibility</p:attrName>
                                        </p:attrNameLst>
                                      </p:cBhvr>
                                      <p:to>
                                        <p:strVal val="visible"/>
                                      </p:to>
                                    </p:set>
                                    <p:animEffect transition="in" filter="checkerboard(across)">
                                      <p:cBhvr>
                                        <p:cTn id="119" dur="500"/>
                                        <p:tgtEl>
                                          <p:spTgt spid="1851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5" presetClass="entr" presetSubtype="10" fill="hold" grpId="0" nodeType="clickEffect">
                                  <p:stCondLst>
                                    <p:cond delay="0"/>
                                  </p:stCondLst>
                                  <p:childTnLst>
                                    <p:set>
                                      <p:cBhvr>
                                        <p:cTn id="123" dur="1" fill="hold">
                                          <p:stCondLst>
                                            <p:cond delay="0"/>
                                          </p:stCondLst>
                                        </p:cTn>
                                        <p:tgtEl>
                                          <p:spTgt spid="18520"/>
                                        </p:tgtEl>
                                        <p:attrNameLst>
                                          <p:attrName>style.visibility</p:attrName>
                                        </p:attrNameLst>
                                      </p:cBhvr>
                                      <p:to>
                                        <p:strVal val="visible"/>
                                      </p:to>
                                    </p:set>
                                    <p:animEffect transition="in" filter="checkerboard(across)">
                                      <p:cBhvr>
                                        <p:cTn id="124" dur="500"/>
                                        <p:tgtEl>
                                          <p:spTgt spid="18520"/>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 presetClass="entr" presetSubtype="10" fill="hold" grpId="0" nodeType="clickEffect">
                                  <p:stCondLst>
                                    <p:cond delay="0"/>
                                  </p:stCondLst>
                                  <p:childTnLst>
                                    <p:set>
                                      <p:cBhvr>
                                        <p:cTn id="128" dur="1" fill="hold">
                                          <p:stCondLst>
                                            <p:cond delay="0"/>
                                          </p:stCondLst>
                                        </p:cTn>
                                        <p:tgtEl>
                                          <p:spTgt spid="18521"/>
                                        </p:tgtEl>
                                        <p:attrNameLst>
                                          <p:attrName>style.visibility</p:attrName>
                                        </p:attrNameLst>
                                      </p:cBhvr>
                                      <p:to>
                                        <p:strVal val="visible"/>
                                      </p:to>
                                    </p:set>
                                    <p:animEffect transition="in" filter="checkerboard(across)">
                                      <p:cBhvr>
                                        <p:cTn id="129" dur="500"/>
                                        <p:tgtEl>
                                          <p:spTgt spid="1852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xit" presetSubtype="16" fill="hold" grpId="1" nodeType="clickEffect">
                                  <p:stCondLst>
                                    <p:cond delay="0"/>
                                  </p:stCondLst>
                                  <p:childTnLst>
                                    <p:animEffect transition="out" filter="box(in)">
                                      <p:cBhvr>
                                        <p:cTn id="133" dur="500"/>
                                        <p:tgtEl>
                                          <p:spTgt spid="18528"/>
                                        </p:tgtEl>
                                      </p:cBhvr>
                                    </p:animEffect>
                                    <p:set>
                                      <p:cBhvr>
                                        <p:cTn id="134" dur="1" fill="hold">
                                          <p:stCondLst>
                                            <p:cond delay="499"/>
                                          </p:stCondLst>
                                        </p:cTn>
                                        <p:tgtEl>
                                          <p:spTgt spid="18528"/>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18529"/>
                                        </p:tgtEl>
                                        <p:attrNameLst>
                                          <p:attrName>style.visibility</p:attrName>
                                        </p:attrNameLst>
                                      </p:cBhvr>
                                      <p:to>
                                        <p:strVal val="visible"/>
                                      </p:to>
                                    </p:set>
                                    <p:animEffect transition="in" filter="box(in)">
                                      <p:cBhvr>
                                        <p:cTn id="139" dur="500"/>
                                        <p:tgtEl>
                                          <p:spTgt spid="1852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 presetClass="entr" presetSubtype="16" fill="hold" grpId="0" nodeType="clickEffect">
                                  <p:stCondLst>
                                    <p:cond delay="0"/>
                                  </p:stCondLst>
                                  <p:childTnLst>
                                    <p:set>
                                      <p:cBhvr>
                                        <p:cTn id="143" dur="1" fill="hold">
                                          <p:stCondLst>
                                            <p:cond delay="0"/>
                                          </p:stCondLst>
                                        </p:cTn>
                                        <p:tgtEl>
                                          <p:spTgt spid="18522"/>
                                        </p:tgtEl>
                                        <p:attrNameLst>
                                          <p:attrName>style.visibility</p:attrName>
                                        </p:attrNameLst>
                                      </p:cBhvr>
                                      <p:to>
                                        <p:strVal val="visible"/>
                                      </p:to>
                                    </p:set>
                                    <p:animEffect transition="in" filter="box(in)">
                                      <p:cBhvr>
                                        <p:cTn id="144" dur="500"/>
                                        <p:tgtEl>
                                          <p:spTgt spid="18522"/>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 presetClass="entr" presetSubtype="16" fill="hold" grpId="0" nodeType="clickEffect">
                                  <p:stCondLst>
                                    <p:cond delay="0"/>
                                  </p:stCondLst>
                                  <p:childTnLst>
                                    <p:set>
                                      <p:cBhvr>
                                        <p:cTn id="148" dur="1" fill="hold">
                                          <p:stCondLst>
                                            <p:cond delay="0"/>
                                          </p:stCondLst>
                                        </p:cTn>
                                        <p:tgtEl>
                                          <p:spTgt spid="18526"/>
                                        </p:tgtEl>
                                        <p:attrNameLst>
                                          <p:attrName>style.visibility</p:attrName>
                                        </p:attrNameLst>
                                      </p:cBhvr>
                                      <p:to>
                                        <p:strVal val="visible"/>
                                      </p:to>
                                    </p:set>
                                    <p:animEffect transition="in" filter="box(in)">
                                      <p:cBhvr>
                                        <p:cTn id="149" dur="500"/>
                                        <p:tgtEl>
                                          <p:spTgt spid="1852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ntr" presetSubtype="16" fill="hold" grpId="0" nodeType="clickEffect">
                                  <p:stCondLst>
                                    <p:cond delay="0"/>
                                  </p:stCondLst>
                                  <p:childTnLst>
                                    <p:set>
                                      <p:cBhvr>
                                        <p:cTn id="153" dur="1" fill="hold">
                                          <p:stCondLst>
                                            <p:cond delay="0"/>
                                          </p:stCondLst>
                                        </p:cTn>
                                        <p:tgtEl>
                                          <p:spTgt spid="18527"/>
                                        </p:tgtEl>
                                        <p:attrNameLst>
                                          <p:attrName>style.visibility</p:attrName>
                                        </p:attrNameLst>
                                      </p:cBhvr>
                                      <p:to>
                                        <p:strVal val="visible"/>
                                      </p:to>
                                    </p:set>
                                    <p:animEffect transition="in" filter="box(in)">
                                      <p:cBhvr>
                                        <p:cTn id="154" dur="500"/>
                                        <p:tgtEl>
                                          <p:spTgt spid="18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2" grpId="0" animBg="1"/>
      <p:bldP spid="18483" grpId="0" animBg="1"/>
      <p:bldP spid="18484" grpId="0" animBg="1"/>
      <p:bldP spid="18485" grpId="0" animBg="1"/>
      <p:bldP spid="18486" grpId="0" animBg="1"/>
      <p:bldP spid="18487" grpId="0" animBg="1"/>
      <p:bldP spid="18488" grpId="0" animBg="1"/>
      <p:bldP spid="18489" grpId="0" animBg="1"/>
      <p:bldP spid="18491" grpId="0" animBg="1"/>
      <p:bldP spid="18492" grpId="0" animBg="1"/>
      <p:bldP spid="18493" grpId="0" animBg="1"/>
      <p:bldP spid="18503" grpId="0"/>
      <p:bldP spid="18506" grpId="0"/>
      <p:bldP spid="18507" grpId="0"/>
      <p:bldP spid="18508" grpId="0"/>
      <p:bldP spid="18512" grpId="0"/>
      <p:bldP spid="18513" grpId="0" animBg="1"/>
      <p:bldP spid="18514" grpId="0"/>
      <p:bldP spid="18515" grpId="0"/>
      <p:bldP spid="18516" grpId="0"/>
      <p:bldP spid="18519" grpId="0"/>
      <p:bldP spid="18520" grpId="0"/>
      <p:bldP spid="18521" grpId="0"/>
      <p:bldP spid="18522" grpId="0"/>
      <p:bldP spid="18526" grpId="0"/>
      <p:bldP spid="18527" grpId="0"/>
      <p:bldP spid="18528" grpId="0"/>
      <p:bldP spid="18528" grpId="1"/>
      <p:bldP spid="185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2743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32198"/>
            <a:ext cx="2590800" cy="264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08" y="3657600"/>
            <a:ext cx="3966226"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237" y="3657600"/>
            <a:ext cx="29622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799" y="532197"/>
            <a:ext cx="2649151" cy="264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035590"/>
      </p:ext>
    </p:extLst>
  </p:cSld>
  <p:clrMapOvr>
    <a:masterClrMapping/>
  </p:clrMapOvr>
  <p:transition spd="slow" advTm="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circle(in)">
                                      <p:cBhvr>
                                        <p:cTn id="27"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229600" cy="107721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i="0" u="sng" strike="noStrike" kern="0" cap="none" spc="0" normalizeH="0" baseline="0" noProof="0" dirty="0" err="1">
                <a:ln>
                  <a:noFill/>
                </a:ln>
                <a:solidFill>
                  <a:prstClr val="black"/>
                </a:solidFill>
                <a:effectLst/>
                <a:uLnTx/>
                <a:uFillTx/>
                <a:cs typeface="Times New Roman" pitchFamily="18" charset="0"/>
              </a:rPr>
              <a:t>Bài</a:t>
            </a:r>
            <a:r>
              <a:rPr kumimoji="0" lang="en-US" sz="3200" i="0" u="sng" strike="noStrike" kern="0" cap="none" spc="0" normalizeH="0" baseline="0" noProof="0" dirty="0">
                <a:ln>
                  <a:noFill/>
                </a:ln>
                <a:solidFill>
                  <a:prstClr val="black"/>
                </a:solidFill>
                <a:effectLst/>
                <a:uLnTx/>
                <a:uFillTx/>
                <a:cs typeface="Times New Roman" pitchFamily="18" charset="0"/>
              </a:rPr>
              <a:t> 3:</a:t>
            </a:r>
            <a:r>
              <a:rPr kumimoji="0" lang="en-US" sz="3200" b="0" i="0" u="sng"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Trong</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các</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hình</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dưới</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đây</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hình</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nào</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là</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hình</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hộp</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chữ</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nhật</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hình</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nào</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là</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hình</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lập</a:t>
            </a:r>
            <a:r>
              <a:rPr kumimoji="0" lang="en-US" sz="3200" b="0" i="0" u="none" strike="noStrike" kern="0" cap="none" spc="0" normalizeH="0" baseline="0" noProof="0" dirty="0">
                <a:ln>
                  <a:noFill/>
                </a:ln>
                <a:solidFill>
                  <a:prstClr val="black"/>
                </a:solidFill>
                <a:effectLst/>
                <a:uLnTx/>
                <a:uFillTx/>
                <a:cs typeface="Times New Roman" pitchFamily="18" charset="0"/>
              </a:rPr>
              <a:t> </a:t>
            </a:r>
            <a:r>
              <a:rPr kumimoji="0" lang="en-US" sz="3200" b="0" i="0" u="none" strike="noStrike" kern="0" cap="none" spc="0" normalizeH="0" baseline="0" noProof="0" dirty="0" err="1">
                <a:ln>
                  <a:noFill/>
                </a:ln>
                <a:solidFill>
                  <a:prstClr val="black"/>
                </a:solidFill>
                <a:effectLst/>
                <a:uLnTx/>
                <a:uFillTx/>
                <a:cs typeface="Times New Roman" pitchFamily="18" charset="0"/>
              </a:rPr>
              <a:t>phương</a:t>
            </a:r>
            <a:r>
              <a:rPr kumimoji="0" lang="en-US" sz="3200" b="0" i="0" u="none" strike="noStrike" kern="0" cap="none" spc="0" normalizeH="0" baseline="0" noProof="0" dirty="0">
                <a:ln>
                  <a:noFill/>
                </a:ln>
                <a:solidFill>
                  <a:prstClr val="black"/>
                </a:solidFill>
                <a:effectLst/>
                <a:uLnTx/>
                <a:uFillTx/>
                <a:cs typeface="Times New Roman" pitchFamily="18" charset="0"/>
              </a:rPr>
              <a:t> ?</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6" name="Group 51"/>
          <p:cNvGrpSpPr>
            <a:grpSpLocks/>
          </p:cNvGrpSpPr>
          <p:nvPr/>
        </p:nvGrpSpPr>
        <p:grpSpPr bwMode="auto">
          <a:xfrm>
            <a:off x="200025" y="1752600"/>
            <a:ext cx="2266950" cy="1433513"/>
            <a:chOff x="156" y="2400"/>
            <a:chExt cx="1428" cy="903"/>
          </a:xfrm>
        </p:grpSpPr>
        <p:sp>
          <p:nvSpPr>
            <p:cNvPr id="7" name="AutoShape 10"/>
            <p:cNvSpPr>
              <a:spLocks noChangeArrowheads="1"/>
            </p:cNvSpPr>
            <p:nvPr/>
          </p:nvSpPr>
          <p:spPr bwMode="auto">
            <a:xfrm>
              <a:off x="528" y="2400"/>
              <a:ext cx="1056" cy="672"/>
            </a:xfrm>
            <a:prstGeom prst="cube">
              <a:avLst>
                <a:gd name="adj" fmla="val 51787"/>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ext Box 40"/>
            <p:cNvSpPr txBox="1">
              <a:spLocks noChangeArrowheads="1"/>
            </p:cNvSpPr>
            <p:nvPr/>
          </p:nvSpPr>
          <p:spPr bwMode="auto">
            <a:xfrm>
              <a:off x="288" y="2448"/>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8cm</a:t>
              </a:r>
            </a:p>
          </p:txBody>
        </p:sp>
        <p:sp>
          <p:nvSpPr>
            <p:cNvPr id="9" name="Text Box 41"/>
            <p:cNvSpPr txBox="1">
              <a:spLocks noChangeArrowheads="1"/>
            </p:cNvSpPr>
            <p:nvPr/>
          </p:nvSpPr>
          <p:spPr bwMode="auto">
            <a:xfrm>
              <a:off x="156" y="278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4cm</a:t>
              </a:r>
            </a:p>
          </p:txBody>
        </p:sp>
        <p:sp>
          <p:nvSpPr>
            <p:cNvPr id="10" name="Text Box 42"/>
            <p:cNvSpPr txBox="1">
              <a:spLocks noChangeArrowheads="1"/>
            </p:cNvSpPr>
            <p:nvPr/>
          </p:nvSpPr>
          <p:spPr bwMode="auto">
            <a:xfrm>
              <a:off x="624" y="307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10cm</a:t>
              </a:r>
            </a:p>
          </p:txBody>
        </p:sp>
      </p:grpSp>
      <p:grpSp>
        <p:nvGrpSpPr>
          <p:cNvPr id="12" name="Group 54"/>
          <p:cNvGrpSpPr>
            <a:grpSpLocks/>
          </p:cNvGrpSpPr>
          <p:nvPr/>
        </p:nvGrpSpPr>
        <p:grpSpPr bwMode="auto">
          <a:xfrm>
            <a:off x="3007659" y="1614487"/>
            <a:ext cx="3352800" cy="1966913"/>
            <a:chOff x="1860" y="2016"/>
            <a:chExt cx="2112" cy="1239"/>
          </a:xfrm>
        </p:grpSpPr>
        <p:grpSp>
          <p:nvGrpSpPr>
            <p:cNvPr id="13" name="Group 26"/>
            <p:cNvGrpSpPr>
              <a:grpSpLocks/>
            </p:cNvGrpSpPr>
            <p:nvPr/>
          </p:nvGrpSpPr>
          <p:grpSpPr bwMode="auto">
            <a:xfrm>
              <a:off x="2004" y="2208"/>
              <a:ext cx="1536" cy="816"/>
              <a:chOff x="2304" y="2112"/>
              <a:chExt cx="1632" cy="816"/>
            </a:xfrm>
          </p:grpSpPr>
          <p:sp>
            <p:nvSpPr>
              <p:cNvPr id="19" name="Rectangle 12"/>
              <p:cNvSpPr>
                <a:spLocks noChangeArrowheads="1"/>
              </p:cNvSpPr>
              <p:nvPr/>
            </p:nvSpPr>
            <p:spPr bwMode="auto">
              <a:xfrm>
                <a:off x="2304" y="2496"/>
                <a:ext cx="528" cy="43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0" name="Rectangle 13"/>
              <p:cNvSpPr>
                <a:spLocks noChangeArrowheads="1"/>
              </p:cNvSpPr>
              <p:nvPr/>
            </p:nvSpPr>
            <p:spPr bwMode="auto">
              <a:xfrm>
                <a:off x="3108" y="2340"/>
                <a:ext cx="528" cy="43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1" name="Line 17"/>
              <p:cNvSpPr>
                <a:spLocks noChangeShapeType="1"/>
              </p:cNvSpPr>
              <p:nvPr/>
            </p:nvSpPr>
            <p:spPr bwMode="auto">
              <a:xfrm flipV="1">
                <a:off x="2832" y="2340"/>
                <a:ext cx="288" cy="15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2" name="Line 19"/>
              <p:cNvSpPr>
                <a:spLocks noChangeShapeType="1"/>
              </p:cNvSpPr>
              <p:nvPr/>
            </p:nvSpPr>
            <p:spPr bwMode="auto">
              <a:xfrm flipV="1">
                <a:off x="2832" y="2784"/>
                <a:ext cx="276" cy="14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3" name="Line 20"/>
              <p:cNvSpPr>
                <a:spLocks noChangeShapeType="1"/>
              </p:cNvSpPr>
              <p:nvPr/>
            </p:nvSpPr>
            <p:spPr bwMode="auto">
              <a:xfrm flipV="1">
                <a:off x="2328" y="2112"/>
                <a:ext cx="648" cy="37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4" name="Line 21"/>
              <p:cNvSpPr>
                <a:spLocks noChangeShapeType="1"/>
              </p:cNvSpPr>
              <p:nvPr/>
            </p:nvSpPr>
            <p:spPr bwMode="auto">
              <a:xfrm>
                <a:off x="2976" y="2112"/>
                <a:ext cx="96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5" name="Line 23"/>
              <p:cNvSpPr>
                <a:spLocks noChangeShapeType="1"/>
              </p:cNvSpPr>
              <p:nvPr/>
            </p:nvSpPr>
            <p:spPr bwMode="auto">
              <a:xfrm flipV="1">
                <a:off x="3636" y="2124"/>
                <a:ext cx="300" cy="22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6" name="Line 24"/>
              <p:cNvSpPr>
                <a:spLocks noChangeShapeType="1"/>
              </p:cNvSpPr>
              <p:nvPr/>
            </p:nvSpPr>
            <p:spPr bwMode="auto">
              <a:xfrm>
                <a:off x="3936" y="2112"/>
                <a:ext cx="0" cy="48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27" name="Line 25"/>
              <p:cNvSpPr>
                <a:spLocks noChangeShapeType="1"/>
              </p:cNvSpPr>
              <p:nvPr/>
            </p:nvSpPr>
            <p:spPr bwMode="auto">
              <a:xfrm flipV="1">
                <a:off x="3648" y="2604"/>
                <a:ext cx="288" cy="18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sp>
          <p:nvSpPr>
            <p:cNvPr id="14" name="Text Box 43"/>
            <p:cNvSpPr txBox="1">
              <a:spLocks noChangeArrowheads="1"/>
            </p:cNvSpPr>
            <p:nvPr/>
          </p:nvSpPr>
          <p:spPr bwMode="auto">
            <a:xfrm>
              <a:off x="1860" y="220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12cm</a:t>
              </a:r>
            </a:p>
          </p:txBody>
        </p:sp>
        <p:sp>
          <p:nvSpPr>
            <p:cNvPr id="15" name="Text Box 44"/>
            <p:cNvSpPr txBox="1">
              <a:spLocks noChangeArrowheads="1"/>
            </p:cNvSpPr>
            <p:nvPr/>
          </p:nvSpPr>
          <p:spPr bwMode="auto">
            <a:xfrm>
              <a:off x="2724" y="2016"/>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11cm</a:t>
              </a:r>
            </a:p>
          </p:txBody>
        </p:sp>
        <p:sp>
          <p:nvSpPr>
            <p:cNvPr id="16" name="Text Box 45"/>
            <p:cNvSpPr txBox="1">
              <a:spLocks noChangeArrowheads="1"/>
            </p:cNvSpPr>
            <p:nvPr/>
          </p:nvSpPr>
          <p:spPr bwMode="auto">
            <a:xfrm>
              <a:off x="3540" y="230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5cm</a:t>
              </a:r>
            </a:p>
          </p:txBody>
        </p:sp>
        <p:sp>
          <p:nvSpPr>
            <p:cNvPr id="17" name="Text Box 46"/>
            <p:cNvSpPr txBox="1">
              <a:spLocks noChangeArrowheads="1"/>
            </p:cNvSpPr>
            <p:nvPr/>
          </p:nvSpPr>
          <p:spPr bwMode="auto">
            <a:xfrm>
              <a:off x="3396" y="273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6cm</a:t>
              </a:r>
            </a:p>
          </p:txBody>
        </p:sp>
        <p:sp>
          <p:nvSpPr>
            <p:cNvPr id="18" name="Text Box 47"/>
            <p:cNvSpPr txBox="1">
              <a:spLocks noChangeArrowheads="1"/>
            </p:cNvSpPr>
            <p:nvPr/>
          </p:nvSpPr>
          <p:spPr bwMode="auto">
            <a:xfrm>
              <a:off x="1956" y="302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6cm</a:t>
              </a:r>
            </a:p>
          </p:txBody>
        </p:sp>
      </p:grpSp>
      <p:sp>
        <p:nvSpPr>
          <p:cNvPr id="28" name="Text Box 70"/>
          <p:cNvSpPr txBox="1">
            <a:spLocks noChangeArrowheads="1"/>
          </p:cNvSpPr>
          <p:nvPr/>
        </p:nvSpPr>
        <p:spPr bwMode="auto">
          <a:xfrm>
            <a:off x="885825" y="3398043"/>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CC00CC"/>
                </a:solidFill>
                <a:latin typeface=".VnAristoteH" pitchFamily="34" charset="0"/>
              </a:rPr>
              <a:t>A</a:t>
            </a:r>
          </a:p>
        </p:txBody>
      </p:sp>
      <p:sp>
        <p:nvSpPr>
          <p:cNvPr id="29" name="Text Box 71"/>
          <p:cNvSpPr txBox="1">
            <a:spLocks noChangeArrowheads="1"/>
          </p:cNvSpPr>
          <p:nvPr/>
        </p:nvSpPr>
        <p:spPr bwMode="auto">
          <a:xfrm>
            <a:off x="4008624" y="3600450"/>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CC00CC"/>
                </a:solidFill>
                <a:latin typeface=".VnAristoteH" pitchFamily="34" charset="0"/>
              </a:rPr>
              <a:t>B</a:t>
            </a:r>
          </a:p>
        </p:txBody>
      </p:sp>
      <p:grpSp>
        <p:nvGrpSpPr>
          <p:cNvPr id="30" name="Group 77"/>
          <p:cNvGrpSpPr>
            <a:grpSpLocks/>
          </p:cNvGrpSpPr>
          <p:nvPr/>
        </p:nvGrpSpPr>
        <p:grpSpPr bwMode="auto">
          <a:xfrm>
            <a:off x="6562164" y="1669256"/>
            <a:ext cx="2362200" cy="2424113"/>
            <a:chOff x="4176" y="1968"/>
            <a:chExt cx="1488" cy="1527"/>
          </a:xfrm>
        </p:grpSpPr>
        <p:grpSp>
          <p:nvGrpSpPr>
            <p:cNvPr id="31" name="Group 67"/>
            <p:cNvGrpSpPr>
              <a:grpSpLocks/>
            </p:cNvGrpSpPr>
            <p:nvPr/>
          </p:nvGrpSpPr>
          <p:grpSpPr bwMode="auto">
            <a:xfrm>
              <a:off x="4176" y="1968"/>
              <a:ext cx="1488" cy="1210"/>
              <a:chOff x="4176" y="1872"/>
              <a:chExt cx="1488" cy="1210"/>
            </a:xfrm>
          </p:grpSpPr>
          <p:grpSp>
            <p:nvGrpSpPr>
              <p:cNvPr id="33" name="Group 20"/>
              <p:cNvGrpSpPr>
                <a:grpSpLocks/>
              </p:cNvGrpSpPr>
              <p:nvPr/>
            </p:nvGrpSpPr>
            <p:grpSpPr bwMode="auto">
              <a:xfrm>
                <a:off x="4608" y="2016"/>
                <a:ext cx="1056" cy="816"/>
                <a:chOff x="1728" y="1728"/>
                <a:chExt cx="1632" cy="1248"/>
              </a:xfrm>
            </p:grpSpPr>
            <p:sp>
              <p:nvSpPr>
                <p:cNvPr id="37" name="Line 21"/>
                <p:cNvSpPr>
                  <a:spLocks noChangeShapeType="1"/>
                </p:cNvSpPr>
                <p:nvPr/>
              </p:nvSpPr>
              <p:spPr bwMode="auto">
                <a:xfrm>
                  <a:off x="1728" y="2976"/>
                  <a:ext cx="105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22"/>
                <p:cNvSpPr>
                  <a:spLocks noChangeShapeType="1"/>
                </p:cNvSpPr>
                <p:nvPr/>
              </p:nvSpPr>
              <p:spPr bwMode="auto">
                <a:xfrm>
                  <a:off x="2304" y="1728"/>
                  <a:ext cx="0" cy="91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23"/>
                <p:cNvSpPr>
                  <a:spLocks noChangeShapeType="1"/>
                </p:cNvSpPr>
                <p:nvPr/>
              </p:nvSpPr>
              <p:spPr bwMode="auto">
                <a:xfrm>
                  <a:off x="3360" y="1728"/>
                  <a:ext cx="0" cy="9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24"/>
                <p:cNvSpPr>
                  <a:spLocks noChangeShapeType="1"/>
                </p:cNvSpPr>
                <p:nvPr/>
              </p:nvSpPr>
              <p:spPr bwMode="auto">
                <a:xfrm>
                  <a:off x="1728" y="2064"/>
                  <a:ext cx="0" cy="9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25"/>
                <p:cNvSpPr>
                  <a:spLocks noChangeShapeType="1"/>
                </p:cNvSpPr>
                <p:nvPr/>
              </p:nvSpPr>
              <p:spPr bwMode="auto">
                <a:xfrm>
                  <a:off x="2304" y="2640"/>
                  <a:ext cx="105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26"/>
                <p:cNvSpPr>
                  <a:spLocks noChangeShapeType="1"/>
                </p:cNvSpPr>
                <p:nvPr/>
              </p:nvSpPr>
              <p:spPr bwMode="auto">
                <a:xfrm>
                  <a:off x="1728" y="2064"/>
                  <a:ext cx="105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27"/>
                <p:cNvSpPr>
                  <a:spLocks noChangeShapeType="1"/>
                </p:cNvSpPr>
                <p:nvPr/>
              </p:nvSpPr>
              <p:spPr bwMode="auto">
                <a:xfrm>
                  <a:off x="2304" y="1728"/>
                  <a:ext cx="105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28"/>
                <p:cNvSpPr>
                  <a:spLocks noChangeShapeType="1"/>
                </p:cNvSpPr>
                <p:nvPr/>
              </p:nvSpPr>
              <p:spPr bwMode="auto">
                <a:xfrm>
                  <a:off x="2784" y="2064"/>
                  <a:ext cx="0" cy="9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Line 29"/>
                <p:cNvSpPr>
                  <a:spLocks noChangeShapeType="1"/>
                </p:cNvSpPr>
                <p:nvPr/>
              </p:nvSpPr>
              <p:spPr bwMode="auto">
                <a:xfrm flipV="1">
                  <a:off x="1728" y="1728"/>
                  <a:ext cx="576" cy="33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Line 30"/>
                <p:cNvSpPr>
                  <a:spLocks noChangeShapeType="1"/>
                </p:cNvSpPr>
                <p:nvPr/>
              </p:nvSpPr>
              <p:spPr bwMode="auto">
                <a:xfrm flipV="1">
                  <a:off x="2784" y="1728"/>
                  <a:ext cx="576" cy="33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31"/>
                <p:cNvSpPr>
                  <a:spLocks noChangeShapeType="1"/>
                </p:cNvSpPr>
                <p:nvPr/>
              </p:nvSpPr>
              <p:spPr bwMode="auto">
                <a:xfrm flipV="1">
                  <a:off x="2784" y="2640"/>
                  <a:ext cx="576" cy="33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Line 32"/>
                <p:cNvSpPr>
                  <a:spLocks noChangeShapeType="1"/>
                </p:cNvSpPr>
                <p:nvPr/>
              </p:nvSpPr>
              <p:spPr bwMode="auto">
                <a:xfrm flipV="1">
                  <a:off x="1728" y="2640"/>
                  <a:ext cx="576" cy="336"/>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4" name="Text Box 58"/>
              <p:cNvSpPr txBox="1">
                <a:spLocks noChangeArrowheads="1"/>
              </p:cNvSpPr>
              <p:nvPr/>
            </p:nvSpPr>
            <p:spPr bwMode="auto">
              <a:xfrm>
                <a:off x="4752" y="2832"/>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8 cm</a:t>
                </a:r>
              </a:p>
            </p:txBody>
          </p:sp>
          <p:sp>
            <p:nvSpPr>
              <p:cNvPr id="35" name="Text Box 65"/>
              <p:cNvSpPr txBox="1">
                <a:spLocks noChangeArrowheads="1"/>
              </p:cNvSpPr>
              <p:nvPr/>
            </p:nvSpPr>
            <p:spPr bwMode="auto">
              <a:xfrm>
                <a:off x="4416" y="1872"/>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8 cm</a:t>
                </a:r>
              </a:p>
            </p:txBody>
          </p:sp>
          <p:sp>
            <p:nvSpPr>
              <p:cNvPr id="36" name="Text Box 66"/>
              <p:cNvSpPr txBox="1">
                <a:spLocks noChangeArrowheads="1"/>
              </p:cNvSpPr>
              <p:nvPr/>
            </p:nvSpPr>
            <p:spPr bwMode="auto">
              <a:xfrm>
                <a:off x="4176" y="244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8 cm</a:t>
                </a:r>
              </a:p>
            </p:txBody>
          </p:sp>
        </p:grpSp>
        <p:sp>
          <p:nvSpPr>
            <p:cNvPr id="32" name="Text Box 72"/>
            <p:cNvSpPr txBox="1">
              <a:spLocks noChangeArrowheads="1"/>
            </p:cNvSpPr>
            <p:nvPr/>
          </p:nvSpPr>
          <p:spPr bwMode="auto">
            <a:xfrm>
              <a:off x="4896" y="3168"/>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a:ln>
                    <a:noFill/>
                  </a:ln>
                  <a:solidFill>
                    <a:srgbClr val="CC00CC"/>
                  </a:solidFill>
                  <a:effectLst/>
                  <a:uLnTx/>
                  <a:uFillTx/>
                  <a:latin typeface=".VnAristoteH" pitchFamily="34" charset="0"/>
                </a:rPr>
                <a:t>C</a:t>
              </a:r>
            </a:p>
          </p:txBody>
        </p:sp>
      </p:grpSp>
      <p:sp>
        <p:nvSpPr>
          <p:cNvPr id="2" name="TextBox 1">
            <a:extLst>
              <a:ext uri="{FF2B5EF4-FFF2-40B4-BE49-F238E27FC236}">
                <a16:creationId xmlns:a16="http://schemas.microsoft.com/office/drawing/2014/main" id="{D76A4951-9E67-4B36-8E57-AB270ED7DCFB}"/>
              </a:ext>
            </a:extLst>
          </p:cNvPr>
          <p:cNvSpPr txBox="1"/>
          <p:nvPr/>
        </p:nvSpPr>
        <p:spPr>
          <a:xfrm>
            <a:off x="362769" y="4427263"/>
            <a:ext cx="4590231" cy="523220"/>
          </a:xfrm>
          <a:prstGeom prst="rect">
            <a:avLst/>
          </a:prstGeom>
          <a:noFill/>
        </p:spPr>
        <p:txBody>
          <a:bodyPr wrap="none" rtlCol="0">
            <a:spAutoFit/>
          </a:bodyPr>
          <a:lstStyle/>
          <a:p>
            <a:r>
              <a:rPr lang="en-US"/>
              <a:t>Hình A là hình hộp chữ nhật.</a:t>
            </a:r>
          </a:p>
        </p:txBody>
      </p:sp>
      <p:sp>
        <p:nvSpPr>
          <p:cNvPr id="49" name="TextBox 48">
            <a:extLst>
              <a:ext uri="{FF2B5EF4-FFF2-40B4-BE49-F238E27FC236}">
                <a16:creationId xmlns:a16="http://schemas.microsoft.com/office/drawing/2014/main" id="{4DF1E2F2-F15B-499F-9683-FD7225B4D36B}"/>
              </a:ext>
            </a:extLst>
          </p:cNvPr>
          <p:cNvSpPr txBox="1"/>
          <p:nvPr/>
        </p:nvSpPr>
        <p:spPr>
          <a:xfrm>
            <a:off x="212951" y="4970565"/>
            <a:ext cx="9083449" cy="523220"/>
          </a:xfrm>
          <a:prstGeom prst="rect">
            <a:avLst/>
          </a:prstGeom>
          <a:noFill/>
        </p:spPr>
        <p:txBody>
          <a:bodyPr wrap="none" rtlCol="0">
            <a:spAutoFit/>
          </a:bodyPr>
          <a:lstStyle/>
          <a:p>
            <a:r>
              <a:rPr lang="en-US"/>
              <a:t>Hình B là không phải hình hộp chữ nhật; hình lập phương.</a:t>
            </a:r>
          </a:p>
        </p:txBody>
      </p:sp>
      <p:sp>
        <p:nvSpPr>
          <p:cNvPr id="50" name="TextBox 49">
            <a:extLst>
              <a:ext uri="{FF2B5EF4-FFF2-40B4-BE49-F238E27FC236}">
                <a16:creationId xmlns:a16="http://schemas.microsoft.com/office/drawing/2014/main" id="{E1367980-28BD-4F74-9A9D-CF5D7F45C97F}"/>
              </a:ext>
            </a:extLst>
          </p:cNvPr>
          <p:cNvSpPr txBox="1"/>
          <p:nvPr/>
        </p:nvSpPr>
        <p:spPr>
          <a:xfrm>
            <a:off x="226278" y="5590345"/>
            <a:ext cx="4346063" cy="523220"/>
          </a:xfrm>
          <a:prstGeom prst="rect">
            <a:avLst/>
          </a:prstGeom>
          <a:noFill/>
        </p:spPr>
        <p:txBody>
          <a:bodyPr wrap="none" rtlCol="0">
            <a:spAutoFit/>
          </a:bodyPr>
          <a:lstStyle/>
          <a:p>
            <a:r>
              <a:rPr lang="en-US"/>
              <a:t>Hình B là hình lập phương.</a:t>
            </a:r>
          </a:p>
        </p:txBody>
      </p:sp>
    </p:spTree>
    <p:extLst>
      <p:ext uri="{BB962C8B-B14F-4D97-AF65-F5344CB8AC3E}">
        <p14:creationId xmlns:p14="http://schemas.microsoft.com/office/powerpoint/2010/main" val="4148342860"/>
      </p:ext>
    </p:extLst>
  </p:cSld>
  <p:clrMapOvr>
    <a:masterClrMapping/>
  </p:clrMapOvr>
  <p:transition spd="slow" advTm="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edge">
                                      <p:cBhvr>
                                        <p:cTn id="1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533400" y="1524000"/>
            <a:ext cx="8077200" cy="3276600"/>
          </a:xfrm>
        </p:spPr>
        <p:txBody>
          <a:bodyPr/>
          <a:lstStyle/>
          <a:p>
            <a:pPr marL="63500" indent="0" algn="just" eaLnBrk="1" hangingPunct="1">
              <a:buFont typeface="Wingdings" pitchFamily="2" charset="2"/>
              <a:buNone/>
            </a:pPr>
            <a:r>
              <a:rPr lang="en-US" sz="2800" dirty="0">
                <a:solidFill>
                  <a:schemeClr val="bg1"/>
                </a:solidFill>
                <a:latin typeface="Times New Roman" pitchFamily="18" charset="0"/>
                <a:cs typeface="Times New Roman" pitchFamily="18" charset="0"/>
              </a:rPr>
              <a:t> - </a:t>
            </a:r>
            <a:r>
              <a:rPr lang="en-US" sz="2800" dirty="0" err="1">
                <a:solidFill>
                  <a:schemeClr val="bg1"/>
                </a:solidFill>
                <a:latin typeface="Times New Roman" pitchFamily="18" charset="0"/>
                <a:cs typeface="Times New Roman" pitchFamily="18" charset="0"/>
              </a:rPr>
              <a:t>Về</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học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thuộc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đặc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điểm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chữ</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lập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phương</a:t>
            </a:r>
            <a:r>
              <a:rPr lang="en-US" sz="2800" dirty="0">
                <a:solidFill>
                  <a:schemeClr val="bg1"/>
                </a:solidFill>
                <a:latin typeface="Times New Roman" pitchFamily="18" charset="0"/>
                <a:cs typeface="Times New Roman" pitchFamily="18" charset="0"/>
              </a:rPr>
              <a:t>.</a:t>
            </a:r>
          </a:p>
          <a:p>
            <a:pPr marL="63500" indent="0" algn="just" eaLnBrk="1" hangingPunct="1">
              <a:buFont typeface="Wingdings" pitchFamily="2" charset="2"/>
              <a:buNone/>
            </a:pPr>
            <a:r>
              <a:rPr lang="en-US" sz="2800" dirty="0">
                <a:solidFill>
                  <a:schemeClr val="bg1"/>
                </a:solidFill>
                <a:latin typeface="Times New Roman" pitchFamily="18" charset="0"/>
                <a:cs typeface="Times New Roman" pitchFamily="18" charset="0"/>
              </a:rPr>
              <a:t> - </a:t>
            </a:r>
            <a:r>
              <a:rPr lang="en-US" sz="2800" dirty="0" err="1">
                <a:solidFill>
                  <a:schemeClr val="bg1"/>
                </a:solidFill>
                <a:latin typeface="Times New Roman" pitchFamily="18" charset="0"/>
                <a:cs typeface="Times New Roman" pitchFamily="18" charset="0"/>
              </a:rPr>
              <a:t>Hoàn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thành</a:t>
            </a:r>
            <a:r>
              <a:rPr lang="en-US" sz="2800" dirty="0">
                <a:solidFill>
                  <a:schemeClr val="bg1"/>
                </a:solidFill>
                <a:latin typeface="Times New Roman" pitchFamily="18" charset="0"/>
                <a:cs typeface="Times New Roman" pitchFamily="18" charset="0"/>
              </a:rPr>
              <a:t> VBT </a:t>
            </a:r>
            <a:r>
              <a:rPr lang="en-US" sz="2800" dirty="0" err="1">
                <a:solidFill>
                  <a:schemeClr val="bg1"/>
                </a:solidFill>
                <a:latin typeface="Times New Roman" pitchFamily="18" charset="0"/>
                <a:cs typeface="Times New Roman" pitchFamily="18" charset="0"/>
              </a:rPr>
              <a:t>Toán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tiết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chữ</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lập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phương</a:t>
            </a:r>
            <a:r>
              <a:rPr lang="en-US" sz="2800" dirty="0">
                <a:solidFill>
                  <a:schemeClr val="bg1"/>
                </a:solidFill>
                <a:latin typeface="Times New Roman" pitchFamily="18" charset="0"/>
                <a:cs typeface="Times New Roman" pitchFamily="18" charset="0"/>
              </a:rPr>
              <a:t>.</a:t>
            </a:r>
          </a:p>
          <a:p>
            <a:pPr marL="63500" indent="0" algn="just" eaLnBrk="1" hangingPunct="1">
              <a:buFont typeface="Wingdings" pitchFamily="2" charset="2"/>
              <a:buNone/>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Chuẩn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bị</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bài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Diện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tích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xung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quanh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diện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tích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toàn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phần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chữ</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nhật</a:t>
            </a:r>
            <a:r>
              <a:rPr lang="en-US" sz="2800" dirty="0">
                <a:solidFill>
                  <a:schemeClr val="bg1"/>
                </a:solidFill>
                <a:latin typeface="Times New Roman" pitchFamily="18" charset="0"/>
                <a:cs typeface="Times New Roman" pitchFamily="18" charset="0"/>
              </a:rPr>
              <a:t>.</a:t>
            </a:r>
          </a:p>
        </p:txBody>
      </p:sp>
      <p:sp>
        <p:nvSpPr>
          <p:cNvPr id="185350" name="Text Box 6"/>
          <p:cNvSpPr txBox="1">
            <a:spLocks noChangeArrowheads="1"/>
          </p:cNvSpPr>
          <p:nvPr/>
        </p:nvSpPr>
        <p:spPr bwMode="auto">
          <a:xfrm>
            <a:off x="533400" y="609600"/>
            <a:ext cx="3657600" cy="584200"/>
          </a:xfrm>
          <a:prstGeom prst="rect">
            <a:avLst/>
          </a:prstGeom>
          <a:noFill/>
          <a:ln w="9525" algn="ctr">
            <a:noFill/>
            <a:miter lim="800000"/>
            <a:headEnd/>
            <a:tailEnd/>
          </a:ln>
        </p:spPr>
        <p:txBody>
          <a:bodyPr>
            <a:spAutoFit/>
          </a:bodyPr>
          <a:lstStyle/>
          <a:p>
            <a:pPr>
              <a:spcBef>
                <a:spcPct val="50000"/>
              </a:spcBef>
            </a:pPr>
            <a:r>
              <a:rPr lang="en-US" sz="3200" i="0">
                <a:latin typeface="Arial" charset="0"/>
              </a:rPr>
              <a:t>*</a:t>
            </a:r>
            <a:r>
              <a:rPr lang="en-US" sz="3200" i="0" u="sng">
                <a:latin typeface="Arial" charset="0"/>
              </a:rPr>
              <a:t>Dặn dò</a:t>
            </a:r>
            <a:r>
              <a:rPr lang="en-US" sz="3200" i="0">
                <a:latin typeface="Arial" charset="0"/>
              </a:rPr>
              <a:t>:</a:t>
            </a:r>
            <a:endParaRPr lang="vi-VN" sz="3200" i="0" u="sng">
              <a:latin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5350"/>
                                        </p:tgtEl>
                                        <p:attrNameLst>
                                          <p:attrName>style.visibility</p:attrName>
                                        </p:attrNameLst>
                                      </p:cBhvr>
                                      <p:to>
                                        <p:strVal val="visible"/>
                                      </p:to>
                                    </p:set>
                                    <p:anim calcmode="lin" valueType="num">
                                      <p:cBhvr additive="base">
                                        <p:cTn id="7" dur="500" fill="hold"/>
                                        <p:tgtEl>
                                          <p:spTgt spid="185350"/>
                                        </p:tgtEl>
                                        <p:attrNameLst>
                                          <p:attrName>ppt_x</p:attrName>
                                        </p:attrNameLst>
                                      </p:cBhvr>
                                      <p:tavLst>
                                        <p:tav tm="0">
                                          <p:val>
                                            <p:strVal val="#ppt_x"/>
                                          </p:val>
                                        </p:tav>
                                        <p:tav tm="100000">
                                          <p:val>
                                            <p:strVal val="#ppt_x"/>
                                          </p:val>
                                        </p:tav>
                                      </p:tavLst>
                                    </p:anim>
                                    <p:anim calcmode="lin" valueType="num">
                                      <p:cBhvr additive="base">
                                        <p:cTn id="8" dur="500" fill="hold"/>
                                        <p:tgtEl>
                                          <p:spTgt spid="1853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85346">
                                            <p:txEl>
                                              <p:pRg st="0" end="0"/>
                                            </p:txEl>
                                          </p:spTgt>
                                        </p:tgtEl>
                                        <p:attrNameLst>
                                          <p:attrName>style.visibility</p:attrName>
                                        </p:attrNameLst>
                                      </p:cBhvr>
                                      <p:to>
                                        <p:strVal val="visible"/>
                                      </p:to>
                                    </p:set>
                                    <p:animEffect transition="in" filter="box(in)">
                                      <p:cBhvr>
                                        <p:cTn id="13" dur="1000"/>
                                        <p:tgtEl>
                                          <p:spTgt spid="18534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85346">
                                            <p:txEl>
                                              <p:pRg st="1" end="1"/>
                                            </p:txEl>
                                          </p:spTgt>
                                        </p:tgtEl>
                                        <p:attrNameLst>
                                          <p:attrName>style.visibility</p:attrName>
                                        </p:attrNameLst>
                                      </p:cBhvr>
                                      <p:to>
                                        <p:strVal val="visible"/>
                                      </p:to>
                                    </p:set>
                                    <p:animEffect transition="in" filter="box(in)">
                                      <p:cBhvr>
                                        <p:cTn id="18" dur="1000"/>
                                        <p:tgtEl>
                                          <p:spTgt spid="18534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85346">
                                            <p:txEl>
                                              <p:pRg st="2" end="2"/>
                                            </p:txEl>
                                          </p:spTgt>
                                        </p:tgtEl>
                                        <p:attrNameLst>
                                          <p:attrName>style.visibility</p:attrName>
                                        </p:attrNameLst>
                                      </p:cBhvr>
                                      <p:to>
                                        <p:strVal val="visible"/>
                                      </p:to>
                                    </p:set>
                                    <p:animEffect transition="in" filter="box(in)">
                                      <p:cBhvr>
                                        <p:cTn id="23" dur="1000"/>
                                        <p:tgtEl>
                                          <p:spTgt spid="185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5"/>
          <p:cNvSpPr>
            <a:spLocks noChangeArrowheads="1" noChangeShapeType="1" noTextEdit="1"/>
          </p:cNvSpPr>
          <p:nvPr/>
        </p:nvSpPr>
        <p:spPr bwMode="auto">
          <a:xfrm>
            <a:off x="457200" y="1600200"/>
            <a:ext cx="8305800" cy="3505200"/>
          </a:xfrm>
          <a:prstGeom prst="rect">
            <a:avLst/>
          </a:prstGeom>
        </p:spPr>
        <p:txBody>
          <a:bodyPr wrap="none" fromWordArt="1">
            <a:prstTxWarp prst="textSlantUp">
              <a:avLst>
                <a:gd name="adj" fmla="val 0"/>
              </a:avLst>
            </a:prstTxWarp>
          </a:bodyPr>
          <a:lstStyle/>
          <a:p>
            <a:pPr algn="ct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Calibri"/>
            </a:endParaRPr>
          </a:p>
        </p:txBody>
      </p:sp>
      <p:sp>
        <p:nvSpPr>
          <p:cNvPr id="12" name="Rectangle 11"/>
          <p:cNvSpPr/>
          <p:nvPr/>
        </p:nvSpPr>
        <p:spPr>
          <a:xfrm>
            <a:off x="0" y="762000"/>
            <a:ext cx="8458200" cy="369888"/>
          </a:xfrm>
          <a:prstGeom prst="rect">
            <a:avLst/>
          </a:prstGeom>
        </p:spPr>
        <p:txBody>
          <a:bodyPr>
            <a:spAutoFit/>
          </a:bodyPr>
          <a:lstStyle/>
          <a:p>
            <a:pPr algn="ctr">
              <a:defRPr/>
            </a:pPr>
            <a:endParaRPr lang="en-US" kern="10" spc="-800" dirty="0">
              <a:ln w="9525">
                <a:solidFill>
                  <a:srgbClr val="1F497D"/>
                </a:solidFill>
                <a:round/>
                <a:headEnd type="none" w="sm" len="sm"/>
                <a:tailEnd type="none" w="sm" len="sm"/>
              </a:ln>
              <a:blipFill dpi="0" rotWithShape="0">
                <a:blip r:embed="rId2"/>
                <a:srcRect/>
                <a:tile tx="0" ty="0" sx="100000" sy="100000" flip="none" algn="tl"/>
              </a:blipFill>
              <a:latin typeface="Arial"/>
              <a:cs typeface="Arial"/>
            </a:endParaRPr>
          </a:p>
        </p:txBody>
      </p:sp>
      <p:sp>
        <p:nvSpPr>
          <p:cNvPr id="89092" name="WordArt 9" descr="Denim"/>
          <p:cNvSpPr>
            <a:spLocks noChangeArrowheads="1" noChangeShapeType="1" noTextEdit="1"/>
          </p:cNvSpPr>
          <p:nvPr/>
        </p:nvSpPr>
        <p:spPr bwMode="auto">
          <a:xfrm rot="-156607">
            <a:off x="990600" y="1143000"/>
            <a:ext cx="7080250" cy="6553200"/>
          </a:xfrm>
          <a:prstGeom prst="rect">
            <a:avLst/>
          </a:prstGeom>
        </p:spPr>
        <p:txBody>
          <a:bodyPr spcFirstLastPara="1" wrap="none" fromWordArt="1">
            <a:prstTxWarp prst="textArchUp">
              <a:avLst>
                <a:gd name="adj" fmla="val 10479292"/>
              </a:avLst>
            </a:prstTxWarp>
          </a:bodyPr>
          <a:lstStyle/>
          <a:p>
            <a:pPr algn="ctr"/>
            <a:r>
              <a:rPr lang="vi-VN" sz="8000" kern="10" spc="-800">
                <a:ln w="9525">
                  <a:solidFill>
                    <a:srgbClr val="1F497D"/>
                  </a:solidFill>
                  <a:round/>
                  <a:headEnd type="none" w="sm" len="sm"/>
                  <a:tailEnd type="none" w="sm" len="sm"/>
                </a:ln>
                <a:blipFill dpi="0" rotWithShape="0">
                  <a:blip r:embed="rId2"/>
                  <a:srcRect/>
                  <a:tile tx="0" ty="0" sx="100000" sy="100000" flip="none" algn="tl"/>
                </a:blipFill>
                <a:latin typeface="Arial"/>
                <a:cs typeface="Arial"/>
              </a:rPr>
              <a:t>CHÂN THÀNH CẢM ƠN CÁC BẬC PHỤ HUYNH</a:t>
            </a:r>
            <a:endParaRPr lang="en-US" sz="8000" kern="10" spc="-800">
              <a:ln w="9525">
                <a:solidFill>
                  <a:srgbClr val="1F497D"/>
                </a:solidFill>
                <a:round/>
                <a:headEnd type="none" w="sm" len="sm"/>
                <a:tailEnd type="none" w="sm" len="sm"/>
              </a:ln>
              <a:blipFill dpi="0" rotWithShape="0">
                <a:blip r:embed="rId2"/>
                <a:srcRect/>
                <a:tile tx="0" ty="0" sx="100000" sy="100000" flip="none" algn="tl"/>
              </a:blipFill>
              <a:latin typeface="Arial"/>
              <a:cs typeface="Arial"/>
            </a:endParaRPr>
          </a:p>
        </p:txBody>
      </p:sp>
      <p:grpSp>
        <p:nvGrpSpPr>
          <p:cNvPr id="89093" name="Group 16"/>
          <p:cNvGrpSpPr>
            <a:grpSpLocks/>
          </p:cNvGrpSpPr>
          <p:nvPr/>
        </p:nvGrpSpPr>
        <p:grpSpPr bwMode="auto">
          <a:xfrm>
            <a:off x="0" y="7938"/>
            <a:ext cx="9144000" cy="6900862"/>
            <a:chOff x="0" y="0"/>
            <a:chExt cx="5760" cy="4320"/>
          </a:xfrm>
        </p:grpSpPr>
        <p:pic>
          <p:nvPicPr>
            <p:cNvPr id="89106" name="Picture 19"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7" name="Picture 20"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7"/>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4" name="WordArt 20"/>
          <p:cNvSpPr>
            <a:spLocks noChangeArrowheads="1" noChangeShapeType="1" noTextEdit="1"/>
          </p:cNvSpPr>
          <p:nvPr/>
        </p:nvSpPr>
        <p:spPr bwMode="auto">
          <a:xfrm>
            <a:off x="1295400" y="4572000"/>
            <a:ext cx="6629400" cy="11430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CHÚC CÁC BẬC PHỤ HUYNH</a:t>
            </a:r>
          </a:p>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LUÔN MẠNH KHỎE, HẠNH PHÚC VÀ THÀNH CÔNG</a:t>
            </a:r>
          </a:p>
        </p:txBody>
      </p:sp>
      <p:pic>
        <p:nvPicPr>
          <p:cNvPr id="89095" name="Picture 14"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9937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16"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76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17"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18"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131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19"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1131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0" name="Picture 15"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14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Picture 20"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051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21"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19213" y="5562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22"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571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4" name="Picture 23" descr="Photobucke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651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5" name="Picture 10" descr="gh">
            <a:hlinkClick r:id="rId5" action="ppaction://hlinkfil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676400"/>
            <a:ext cx="33813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102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4"/>
          <p:cNvSpPr txBox="1">
            <a:spLocks noChangeArrowheads="1"/>
          </p:cNvSpPr>
          <p:nvPr/>
        </p:nvSpPr>
        <p:spPr bwMode="auto">
          <a:xfrm>
            <a:off x="426522" y="762000"/>
            <a:ext cx="8565078" cy="4185761"/>
          </a:xfrm>
          <a:prstGeom prst="rect">
            <a:avLst/>
          </a:prstGeom>
          <a:noFill/>
          <a:ln w="9525" algn="ctr">
            <a:noFill/>
            <a:miter lim="800000"/>
            <a:headEnd/>
            <a:tailEnd/>
          </a:ln>
        </p:spPr>
        <p:txBody>
          <a:bodyPr wrap="square">
            <a:spAutoFit/>
          </a:bodyPr>
          <a:lstStyle/>
          <a:p>
            <a:pPr>
              <a:spcBef>
                <a:spcPct val="50000"/>
              </a:spcBef>
            </a:pPr>
            <a:r>
              <a:rPr lang="en-US" b="0" i="0" dirty="0" err="1">
                <a:solidFill>
                  <a:schemeClr val="bg1"/>
                </a:solidFill>
                <a:cs typeface="Times New Roman" pitchFamily="18" charset="0"/>
              </a:rPr>
              <a:t>Thứ</a:t>
            </a:r>
            <a:r>
              <a:rPr lang="en-US" b="0" i="0" dirty="0">
                <a:solidFill>
                  <a:schemeClr val="bg1"/>
                </a:solidFill>
                <a:cs typeface="Times New Roman" pitchFamily="18" charset="0"/>
              </a:rPr>
              <a:t> </a:t>
            </a:r>
            <a:r>
              <a:rPr lang="en-US" b="0" i="0" dirty="0" err="1">
                <a:solidFill>
                  <a:schemeClr val="bg1"/>
                </a:solidFill>
                <a:cs typeface="Times New Roman" pitchFamily="18" charset="0"/>
              </a:rPr>
              <a:t>tư</a:t>
            </a:r>
            <a:r>
              <a:rPr lang="en-US" b="0" i="0" dirty="0">
                <a:solidFill>
                  <a:schemeClr val="bg1"/>
                </a:solidFill>
                <a:cs typeface="Times New Roman" pitchFamily="18" charset="0"/>
              </a:rPr>
              <a:t> </a:t>
            </a:r>
            <a:r>
              <a:rPr lang="en-US" b="0" i="0" err="1">
                <a:solidFill>
                  <a:schemeClr val="bg1"/>
                </a:solidFill>
                <a:cs typeface="Times New Roman" pitchFamily="18" charset="0"/>
              </a:rPr>
              <a:t>ngày</a:t>
            </a:r>
            <a:r>
              <a:rPr lang="en-US" b="0" i="0">
                <a:solidFill>
                  <a:schemeClr val="bg1"/>
                </a:solidFill>
                <a:cs typeface="Times New Roman" pitchFamily="18" charset="0"/>
              </a:rPr>
              <a:t> 9 </a:t>
            </a:r>
            <a:r>
              <a:rPr lang="en-US" b="0" i="0" err="1">
                <a:solidFill>
                  <a:schemeClr val="bg1"/>
                </a:solidFill>
                <a:cs typeface="Times New Roman" pitchFamily="18" charset="0"/>
              </a:rPr>
              <a:t>tháng</a:t>
            </a:r>
            <a:r>
              <a:rPr lang="en-US" b="0" i="0">
                <a:solidFill>
                  <a:schemeClr val="bg1"/>
                </a:solidFill>
                <a:cs typeface="Times New Roman" pitchFamily="18" charset="0"/>
              </a:rPr>
              <a:t> 2 </a:t>
            </a:r>
            <a:r>
              <a:rPr lang="en-US" b="0" i="0" err="1">
                <a:solidFill>
                  <a:schemeClr val="bg1"/>
                </a:solidFill>
                <a:cs typeface="Times New Roman" pitchFamily="18" charset="0"/>
              </a:rPr>
              <a:t>năm</a:t>
            </a:r>
            <a:r>
              <a:rPr lang="en-US" b="0" i="0">
                <a:solidFill>
                  <a:schemeClr val="bg1"/>
                </a:solidFill>
                <a:cs typeface="Times New Roman" pitchFamily="18" charset="0"/>
              </a:rPr>
              <a:t> 2022</a:t>
            </a:r>
            <a:endParaRPr lang="en-US" b="0" i="0" dirty="0">
              <a:solidFill>
                <a:schemeClr val="bg1"/>
              </a:solidFill>
              <a:cs typeface="Times New Roman" pitchFamily="18" charset="0"/>
            </a:endParaRPr>
          </a:p>
          <a:p>
            <a:pPr>
              <a:spcBef>
                <a:spcPct val="50000"/>
              </a:spcBef>
            </a:pPr>
            <a:r>
              <a:rPr lang="en-US" b="0" i="0" dirty="0" err="1">
                <a:solidFill>
                  <a:schemeClr val="bg1"/>
                </a:solidFill>
                <a:cs typeface="Times New Roman" pitchFamily="18" charset="0"/>
              </a:rPr>
              <a:t>Toán</a:t>
            </a:r>
            <a:endParaRPr lang="en-US" b="0" i="0" dirty="0">
              <a:solidFill>
                <a:schemeClr val="bg1"/>
              </a:solidFill>
              <a:cs typeface="Times New Roman" pitchFamily="18" charset="0"/>
            </a:endParaRPr>
          </a:p>
          <a:p>
            <a:pPr>
              <a:spcBef>
                <a:spcPct val="50000"/>
              </a:spcBef>
            </a:pPr>
            <a:r>
              <a:rPr lang="en-US" i="0" dirty="0">
                <a:cs typeface="Times New Roman" pitchFamily="18" charset="0"/>
              </a:rPr>
              <a:t>HÌNH HỘP CHỮ NHẬT. HÌNH LẬP PHƯƠNG (107)</a:t>
            </a:r>
          </a:p>
          <a:p>
            <a:pPr marL="457200" indent="-457200" algn="l">
              <a:spcBef>
                <a:spcPct val="50000"/>
              </a:spcBef>
            </a:pPr>
            <a:r>
              <a:rPr lang="en-US" b="0" i="0" dirty="0">
                <a:solidFill>
                  <a:srgbClr val="990000"/>
                </a:solidFill>
                <a:cs typeface="Times New Roman" pitchFamily="18" charset="0"/>
              </a:rPr>
              <a:t>	</a:t>
            </a:r>
            <a:r>
              <a:rPr lang="en-US" b="0" i="0" dirty="0">
                <a:cs typeface="Times New Roman" pitchFamily="18" charset="0"/>
              </a:rPr>
              <a:t>          </a:t>
            </a:r>
            <a:r>
              <a:rPr lang="en-US" i="0" dirty="0">
                <a:cs typeface="Times New Roman" pitchFamily="18" charset="0"/>
              </a:rPr>
              <a:t>* </a:t>
            </a:r>
            <a:r>
              <a:rPr lang="en-US" i="0" dirty="0" err="1">
                <a:cs typeface="Times New Roman" pitchFamily="18" charset="0"/>
              </a:rPr>
              <a:t>Mục</a:t>
            </a:r>
            <a:r>
              <a:rPr lang="en-US" i="0" dirty="0">
                <a:cs typeface="Times New Roman" pitchFamily="18" charset="0"/>
              </a:rPr>
              <a:t> </a:t>
            </a:r>
            <a:r>
              <a:rPr lang="en-US" i="0" dirty="0" err="1">
                <a:cs typeface="Times New Roman" pitchFamily="18" charset="0"/>
              </a:rPr>
              <a:t>tiêu</a:t>
            </a:r>
            <a:r>
              <a:rPr lang="en-US" i="0" dirty="0">
                <a:cs typeface="Times New Roman" pitchFamily="18" charset="0"/>
              </a:rPr>
              <a:t> </a:t>
            </a:r>
            <a:r>
              <a:rPr lang="en-US" i="0" dirty="0" err="1">
                <a:cs typeface="Times New Roman" pitchFamily="18" charset="0"/>
              </a:rPr>
              <a:t>bài</a:t>
            </a:r>
            <a:r>
              <a:rPr lang="en-US" i="0" dirty="0">
                <a:cs typeface="Times New Roman" pitchFamily="18" charset="0"/>
              </a:rPr>
              <a:t> </a:t>
            </a:r>
            <a:r>
              <a:rPr lang="en-US" i="0" dirty="0" err="1">
                <a:cs typeface="Times New Roman" pitchFamily="18" charset="0"/>
              </a:rPr>
              <a:t>học</a:t>
            </a:r>
            <a:r>
              <a:rPr lang="en-US" i="0" dirty="0">
                <a:cs typeface="Times New Roman" pitchFamily="18" charset="0"/>
              </a:rPr>
              <a:t>:</a:t>
            </a:r>
          </a:p>
          <a:p>
            <a:pPr marL="457200" indent="-457200" algn="l">
              <a:spcBef>
                <a:spcPct val="50000"/>
              </a:spcBef>
            </a:pPr>
            <a:r>
              <a:rPr lang="en-US" i="0" dirty="0">
                <a:solidFill>
                  <a:srgbClr val="7030A0"/>
                </a:solidFill>
                <a:cs typeface="Times New Roman" pitchFamily="18" charset="0"/>
              </a:rPr>
              <a:t>                </a:t>
            </a:r>
            <a:r>
              <a:rPr lang="en-US" b="0" i="0" dirty="0">
                <a:solidFill>
                  <a:schemeClr val="bg1"/>
                </a:solidFill>
                <a:cs typeface="Times New Roman" pitchFamily="18" charset="0"/>
              </a:rPr>
              <a:t>- </a:t>
            </a:r>
            <a:r>
              <a:rPr lang="en-US" b="0" i="0" dirty="0" err="1">
                <a:solidFill>
                  <a:schemeClr val="bg1"/>
                </a:solidFill>
                <a:cs typeface="Times New Roman" pitchFamily="18" charset="0"/>
              </a:rPr>
              <a:t>Nhận</a:t>
            </a:r>
            <a:r>
              <a:rPr lang="en-US" b="0" i="0" dirty="0">
                <a:solidFill>
                  <a:schemeClr val="bg1"/>
                </a:solidFill>
                <a:cs typeface="Times New Roman" pitchFamily="18" charset="0"/>
              </a:rPr>
              <a:t> </a:t>
            </a:r>
            <a:r>
              <a:rPr lang="en-US" b="0" i="0" dirty="0" err="1">
                <a:solidFill>
                  <a:schemeClr val="bg1"/>
                </a:solidFill>
                <a:cs typeface="Times New Roman" pitchFamily="18" charset="0"/>
              </a:rPr>
              <a:t>diện</a:t>
            </a:r>
            <a:r>
              <a:rPr lang="en-US" b="0" i="0" dirty="0">
                <a:solidFill>
                  <a:schemeClr val="bg1"/>
                </a:solidFill>
                <a:cs typeface="Times New Roman" pitchFamily="18" charset="0"/>
              </a:rPr>
              <a:t> </a:t>
            </a:r>
            <a:r>
              <a:rPr lang="en-US" b="0" i="0" dirty="0" err="1">
                <a:solidFill>
                  <a:schemeClr val="bg1"/>
                </a:solidFill>
                <a:cs typeface="Times New Roman" pitchFamily="18" charset="0"/>
              </a:rPr>
              <a:t>và</a:t>
            </a:r>
            <a:r>
              <a:rPr lang="en-US" b="0" i="0" dirty="0">
                <a:solidFill>
                  <a:schemeClr val="bg1"/>
                </a:solidFill>
                <a:cs typeface="Times New Roman" pitchFamily="18" charset="0"/>
              </a:rPr>
              <a:t> </a:t>
            </a:r>
            <a:r>
              <a:rPr lang="en-US" b="0" i="0" dirty="0" err="1">
                <a:solidFill>
                  <a:schemeClr val="bg1"/>
                </a:solidFill>
                <a:cs typeface="Times New Roman" pitchFamily="18" charset="0"/>
              </a:rPr>
              <a:t>nêu</a:t>
            </a:r>
            <a:r>
              <a:rPr lang="en-US" b="0" i="0" dirty="0">
                <a:solidFill>
                  <a:schemeClr val="bg1"/>
                </a:solidFill>
                <a:cs typeface="Times New Roman" pitchFamily="18" charset="0"/>
              </a:rPr>
              <a:t> </a:t>
            </a:r>
            <a:r>
              <a:rPr lang="en-US" b="0" i="0" dirty="0" err="1">
                <a:solidFill>
                  <a:schemeClr val="bg1"/>
                </a:solidFill>
                <a:cs typeface="Times New Roman" pitchFamily="18" charset="0"/>
              </a:rPr>
              <a:t>được</a:t>
            </a:r>
            <a:r>
              <a:rPr lang="en-US" b="0" i="0" dirty="0">
                <a:solidFill>
                  <a:schemeClr val="bg1"/>
                </a:solidFill>
                <a:cs typeface="Times New Roman" pitchFamily="18" charset="0"/>
              </a:rPr>
              <a:t> </a:t>
            </a:r>
            <a:r>
              <a:rPr lang="en-US" b="0" i="0" dirty="0" err="1">
                <a:solidFill>
                  <a:schemeClr val="bg1"/>
                </a:solidFill>
                <a:cs typeface="Times New Roman" pitchFamily="18" charset="0"/>
              </a:rPr>
              <a:t>đặc</a:t>
            </a:r>
            <a:r>
              <a:rPr lang="en-US" b="0" i="0" dirty="0">
                <a:solidFill>
                  <a:schemeClr val="bg1"/>
                </a:solidFill>
                <a:cs typeface="Times New Roman" pitchFamily="18" charset="0"/>
              </a:rPr>
              <a:t> </a:t>
            </a:r>
            <a:r>
              <a:rPr lang="en-US" b="0" i="0" dirty="0" err="1">
                <a:solidFill>
                  <a:schemeClr val="bg1"/>
                </a:solidFill>
                <a:cs typeface="Times New Roman" pitchFamily="18" charset="0"/>
              </a:rPr>
              <a:t>điểm</a:t>
            </a:r>
            <a:r>
              <a:rPr lang="en-US" b="0" i="0" dirty="0">
                <a:solidFill>
                  <a:schemeClr val="bg1"/>
                </a:solidFill>
                <a:cs typeface="Times New Roman" pitchFamily="18" charset="0"/>
              </a:rPr>
              <a:t> </a:t>
            </a:r>
            <a:r>
              <a:rPr lang="en-US" b="0" i="0" dirty="0" err="1">
                <a:solidFill>
                  <a:schemeClr val="bg1"/>
                </a:solidFill>
                <a:cs typeface="Times New Roman" pitchFamily="18" charset="0"/>
              </a:rPr>
              <a:t>của</a:t>
            </a:r>
            <a:r>
              <a:rPr lang="en-US" b="0" i="0" dirty="0">
                <a:solidFill>
                  <a:schemeClr val="bg1"/>
                </a:solidFill>
                <a:cs typeface="Times New Roman" pitchFamily="18" charset="0"/>
              </a:rPr>
              <a:t> </a:t>
            </a:r>
            <a:r>
              <a:rPr lang="en-US" b="0" i="0" dirty="0" err="1">
                <a:solidFill>
                  <a:schemeClr val="bg1"/>
                </a:solidFill>
                <a:cs typeface="Times New Roman" pitchFamily="18" charset="0"/>
              </a:rPr>
              <a:t>hình</a:t>
            </a:r>
            <a:r>
              <a:rPr lang="en-US" b="0" i="0" dirty="0">
                <a:solidFill>
                  <a:schemeClr val="bg1"/>
                </a:solidFill>
                <a:cs typeface="Times New Roman" pitchFamily="18" charset="0"/>
              </a:rPr>
              <a:t>          </a:t>
            </a:r>
            <a:r>
              <a:rPr lang="en-US" b="0" i="0" dirty="0" err="1">
                <a:solidFill>
                  <a:schemeClr val="bg1"/>
                </a:solidFill>
                <a:cs typeface="Times New Roman" pitchFamily="18" charset="0"/>
              </a:rPr>
              <a:t>hình</a:t>
            </a:r>
            <a:r>
              <a:rPr lang="en-US" b="0" i="0" dirty="0">
                <a:solidFill>
                  <a:schemeClr val="bg1"/>
                </a:solidFill>
                <a:cs typeface="Times New Roman" pitchFamily="18" charset="0"/>
              </a:rPr>
              <a:t>    </a:t>
            </a:r>
            <a:r>
              <a:rPr lang="en-US" b="0" i="0" dirty="0" err="1">
                <a:solidFill>
                  <a:schemeClr val="bg1"/>
                </a:solidFill>
                <a:cs typeface="Times New Roman" pitchFamily="18" charset="0"/>
              </a:rPr>
              <a:t>hộp</a:t>
            </a:r>
            <a:r>
              <a:rPr lang="en-US" b="0" i="0" dirty="0">
                <a:solidFill>
                  <a:schemeClr val="bg1"/>
                </a:solidFill>
                <a:cs typeface="Times New Roman" pitchFamily="18" charset="0"/>
              </a:rPr>
              <a:t> </a:t>
            </a:r>
            <a:r>
              <a:rPr lang="en-US" b="0" i="0" dirty="0" err="1">
                <a:solidFill>
                  <a:schemeClr val="bg1"/>
                </a:solidFill>
                <a:cs typeface="Times New Roman" pitchFamily="18" charset="0"/>
              </a:rPr>
              <a:t>chữ</a:t>
            </a:r>
            <a:r>
              <a:rPr lang="en-US" b="0" i="0" dirty="0">
                <a:solidFill>
                  <a:schemeClr val="bg1"/>
                </a:solidFill>
                <a:cs typeface="Times New Roman" pitchFamily="18" charset="0"/>
              </a:rPr>
              <a:t> </a:t>
            </a:r>
            <a:r>
              <a:rPr lang="en-US" b="0" i="0" dirty="0" err="1">
                <a:solidFill>
                  <a:schemeClr val="bg1"/>
                </a:solidFill>
                <a:cs typeface="Times New Roman" pitchFamily="18" charset="0"/>
              </a:rPr>
              <a:t>nhật</a:t>
            </a:r>
            <a:r>
              <a:rPr lang="en-US" b="0" i="0" dirty="0">
                <a:solidFill>
                  <a:schemeClr val="bg1"/>
                </a:solidFill>
                <a:cs typeface="Times New Roman" pitchFamily="18" charset="0"/>
              </a:rPr>
              <a:t>, </a:t>
            </a:r>
            <a:r>
              <a:rPr lang="en-US" b="0" i="0" dirty="0" err="1">
                <a:solidFill>
                  <a:schemeClr val="bg1"/>
                </a:solidFill>
                <a:cs typeface="Times New Roman" pitchFamily="18" charset="0"/>
              </a:rPr>
              <a:t>hình</a:t>
            </a:r>
            <a:r>
              <a:rPr lang="en-US" b="0" i="0" dirty="0">
                <a:solidFill>
                  <a:schemeClr val="bg1"/>
                </a:solidFill>
                <a:cs typeface="Times New Roman" pitchFamily="18" charset="0"/>
              </a:rPr>
              <a:t> </a:t>
            </a:r>
            <a:r>
              <a:rPr lang="en-US" b="0" i="0" dirty="0" err="1">
                <a:solidFill>
                  <a:schemeClr val="bg1"/>
                </a:solidFill>
                <a:cs typeface="Times New Roman" pitchFamily="18" charset="0"/>
              </a:rPr>
              <a:t>lập</a:t>
            </a:r>
            <a:r>
              <a:rPr lang="en-US" b="0" i="0" dirty="0">
                <a:solidFill>
                  <a:schemeClr val="bg1"/>
                </a:solidFill>
                <a:cs typeface="Times New Roman" pitchFamily="18" charset="0"/>
              </a:rPr>
              <a:t> </a:t>
            </a:r>
            <a:r>
              <a:rPr lang="en-US" b="0" i="0" dirty="0" err="1">
                <a:solidFill>
                  <a:schemeClr val="bg1"/>
                </a:solidFill>
                <a:cs typeface="Times New Roman" pitchFamily="18" charset="0"/>
              </a:rPr>
              <a:t>phương</a:t>
            </a:r>
            <a:r>
              <a:rPr lang="en-US" b="0" i="0" dirty="0">
                <a:solidFill>
                  <a:schemeClr val="bg1"/>
                </a:solidFill>
                <a:cs typeface="Times New Roman" pitchFamily="18" charset="0"/>
              </a:rPr>
              <a:t>.</a:t>
            </a:r>
          </a:p>
          <a:p>
            <a:pPr marL="457200" indent="-457200" algn="l">
              <a:spcBef>
                <a:spcPct val="50000"/>
              </a:spcBef>
            </a:pPr>
            <a:r>
              <a:rPr lang="en-US" b="0" i="0" dirty="0">
                <a:solidFill>
                  <a:schemeClr val="bg1"/>
                </a:solidFill>
                <a:cs typeface="Times New Roman" pitchFamily="18" charset="0"/>
              </a:rPr>
              <a:t>                - </a:t>
            </a:r>
            <a:r>
              <a:rPr lang="en-US" b="0" i="0" dirty="0" err="1">
                <a:solidFill>
                  <a:schemeClr val="bg1"/>
                </a:solidFill>
                <a:cs typeface="Times New Roman" pitchFamily="18" charset="0"/>
              </a:rPr>
              <a:t>Vận</a:t>
            </a:r>
            <a:r>
              <a:rPr lang="en-US" b="0" i="0" dirty="0">
                <a:solidFill>
                  <a:schemeClr val="bg1"/>
                </a:solidFill>
                <a:cs typeface="Times New Roman" pitchFamily="18" charset="0"/>
              </a:rPr>
              <a:t> </a:t>
            </a:r>
            <a:r>
              <a:rPr lang="en-US" b="0" i="0" dirty="0" err="1">
                <a:solidFill>
                  <a:schemeClr val="bg1"/>
                </a:solidFill>
                <a:cs typeface="Times New Roman" pitchFamily="18" charset="0"/>
              </a:rPr>
              <a:t>dụng</a:t>
            </a:r>
            <a:r>
              <a:rPr lang="en-US" b="0" i="0" dirty="0">
                <a:solidFill>
                  <a:schemeClr val="bg1"/>
                </a:solidFill>
                <a:cs typeface="Times New Roman" pitchFamily="18" charset="0"/>
              </a:rPr>
              <a:t> </a:t>
            </a:r>
            <a:r>
              <a:rPr lang="en-US" b="0" i="0" dirty="0" err="1">
                <a:solidFill>
                  <a:schemeClr val="bg1"/>
                </a:solidFill>
                <a:cs typeface="Times New Roman" pitchFamily="18" charset="0"/>
              </a:rPr>
              <a:t>làm</a:t>
            </a:r>
            <a:r>
              <a:rPr lang="en-US" b="0" i="0" dirty="0">
                <a:solidFill>
                  <a:schemeClr val="bg1"/>
                </a:solidFill>
                <a:cs typeface="Times New Roman" pitchFamily="18" charset="0"/>
              </a:rPr>
              <a:t> </a:t>
            </a:r>
            <a:r>
              <a:rPr lang="en-US" b="0" i="0" dirty="0" err="1">
                <a:solidFill>
                  <a:schemeClr val="bg1"/>
                </a:solidFill>
                <a:cs typeface="Times New Roman" pitchFamily="18" charset="0"/>
              </a:rPr>
              <a:t>được</a:t>
            </a:r>
            <a:r>
              <a:rPr lang="en-US" b="0" i="0" dirty="0">
                <a:solidFill>
                  <a:schemeClr val="bg1"/>
                </a:solidFill>
                <a:cs typeface="Times New Roman" pitchFamily="18" charset="0"/>
              </a:rPr>
              <a:t> </a:t>
            </a:r>
            <a:r>
              <a:rPr lang="en-US" b="0" i="0" dirty="0" err="1">
                <a:solidFill>
                  <a:schemeClr val="bg1"/>
                </a:solidFill>
                <a:cs typeface="Times New Roman" pitchFamily="18" charset="0"/>
              </a:rPr>
              <a:t>các</a:t>
            </a:r>
            <a:r>
              <a:rPr lang="en-US" b="0" i="0" dirty="0">
                <a:solidFill>
                  <a:schemeClr val="bg1"/>
                </a:solidFill>
                <a:cs typeface="Times New Roman" pitchFamily="18" charset="0"/>
              </a:rPr>
              <a:t> </a:t>
            </a:r>
            <a:r>
              <a:rPr lang="en-US" b="0" i="0" dirty="0" err="1">
                <a:solidFill>
                  <a:schemeClr val="bg1"/>
                </a:solidFill>
                <a:cs typeface="Times New Roman" pitchFamily="18" charset="0"/>
              </a:rPr>
              <a:t>bài</a:t>
            </a:r>
            <a:r>
              <a:rPr lang="en-US" b="0" i="0" dirty="0">
                <a:solidFill>
                  <a:schemeClr val="bg1"/>
                </a:solidFill>
                <a:cs typeface="Times New Roman" pitchFamily="18" charset="0"/>
              </a:rPr>
              <a:t> </a:t>
            </a:r>
            <a:r>
              <a:rPr lang="en-US" b="0" i="0" dirty="0" err="1">
                <a:solidFill>
                  <a:schemeClr val="bg1"/>
                </a:solidFill>
                <a:cs typeface="Times New Roman" pitchFamily="18" charset="0"/>
              </a:rPr>
              <a:t>tập</a:t>
            </a:r>
            <a:r>
              <a:rPr lang="en-US" b="0" i="0" dirty="0">
                <a:solidFill>
                  <a:schemeClr val="bg1"/>
                </a:solidFill>
                <a:cs typeface="Times New Roman" pitchFamily="18" charset="0"/>
              </a:rPr>
              <a:t> </a:t>
            </a:r>
            <a:r>
              <a:rPr lang="en-US" b="0" i="0" dirty="0" err="1">
                <a:solidFill>
                  <a:schemeClr val="bg1"/>
                </a:solidFill>
                <a:cs typeface="Times New Roman" pitchFamily="18" charset="0"/>
              </a:rPr>
              <a:t>có</a:t>
            </a:r>
            <a:r>
              <a:rPr lang="en-US" b="0" i="0" dirty="0">
                <a:solidFill>
                  <a:schemeClr val="bg1"/>
                </a:solidFill>
                <a:cs typeface="Times New Roman" pitchFamily="18" charset="0"/>
              </a:rPr>
              <a:t> </a:t>
            </a:r>
            <a:r>
              <a:rPr lang="en-US" b="0" i="0" dirty="0" err="1">
                <a:solidFill>
                  <a:schemeClr val="bg1"/>
                </a:solidFill>
                <a:cs typeface="Times New Roman" pitchFamily="18" charset="0"/>
              </a:rPr>
              <a:t>liên</a:t>
            </a:r>
            <a:r>
              <a:rPr lang="en-US" b="0" i="0" dirty="0">
                <a:solidFill>
                  <a:schemeClr val="bg1"/>
                </a:solidFill>
                <a:cs typeface="Times New Roman" pitchFamily="18" charset="0"/>
              </a:rPr>
              <a:t> </a:t>
            </a:r>
            <a:r>
              <a:rPr lang="en-US" b="0" i="0" dirty="0" err="1">
                <a:solidFill>
                  <a:schemeClr val="bg1"/>
                </a:solidFill>
                <a:cs typeface="Times New Roman" pitchFamily="18" charset="0"/>
              </a:rPr>
              <a:t>quan</a:t>
            </a:r>
            <a:r>
              <a:rPr lang="en-US" i="0" dirty="0">
                <a:solidFill>
                  <a:srgbClr val="7030A0"/>
                </a:solidFill>
                <a:cs typeface="Times New Roman" pitchFamily="18" charset="0"/>
              </a:rPr>
              <a: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77391"/>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928984"/>
      </p:ext>
    </p:extLst>
  </p:cSld>
  <p:clrMapOvr>
    <a:masterClrMapping/>
  </p:clrMapOvr>
  <p:transition spd="slow" advTm="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circle(in)">
                                      <p:cBhvr>
                                        <p:cTn id="25" dur="20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diamond(in)">
                                      <p:cBhvr>
                                        <p:cTn id="30" dur="10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diamond(in)">
                                      <p:cBhvr>
                                        <p:cTn id="35" dur="10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diamond(in)">
                                      <p:cBhvr>
                                        <p:cTn id="40"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2"/>
          <p:cNvSpPr txBox="1">
            <a:spLocks noChangeArrowheads="1"/>
          </p:cNvSpPr>
          <p:nvPr/>
        </p:nvSpPr>
        <p:spPr bwMode="auto">
          <a:xfrm>
            <a:off x="1828800" y="3962400"/>
            <a:ext cx="6019800" cy="519113"/>
          </a:xfrm>
          <a:prstGeom prst="rect">
            <a:avLst/>
          </a:prstGeom>
          <a:noFill/>
          <a:ln w="9525" algn="ctr">
            <a:noFill/>
            <a:miter lim="800000"/>
            <a:headEnd/>
            <a:tailEnd/>
          </a:ln>
        </p:spPr>
        <p:txBody>
          <a:bodyPr>
            <a:spAutoFit/>
          </a:bodyPr>
          <a:lstStyle/>
          <a:p>
            <a:pPr>
              <a:spcBef>
                <a:spcPct val="50000"/>
              </a:spcBef>
            </a:pPr>
            <a:endParaRPr lang="vi-VN" b="0" i="0">
              <a:solidFill>
                <a:schemeClr val="tx1"/>
              </a:solidFill>
              <a:latin typeface="Arial" charset="0"/>
            </a:endParaRPr>
          </a:p>
        </p:txBody>
      </p:sp>
      <p:sp>
        <p:nvSpPr>
          <p:cNvPr id="7232" name="Text Box 64"/>
          <p:cNvSpPr txBox="1">
            <a:spLocks noChangeArrowheads="1"/>
          </p:cNvSpPr>
          <p:nvPr/>
        </p:nvSpPr>
        <p:spPr bwMode="auto">
          <a:xfrm>
            <a:off x="426522" y="102858"/>
            <a:ext cx="8382000" cy="1815882"/>
          </a:xfrm>
          <a:prstGeom prst="rect">
            <a:avLst/>
          </a:prstGeom>
          <a:noFill/>
          <a:ln w="9525" algn="ctr">
            <a:noFill/>
            <a:miter lim="800000"/>
            <a:headEnd/>
            <a:tailEnd/>
          </a:ln>
        </p:spPr>
        <p:txBody>
          <a:bodyPr>
            <a:spAutoFit/>
          </a:bodyPr>
          <a:lstStyle/>
          <a:p>
            <a:pPr algn="l">
              <a:spcBef>
                <a:spcPct val="50000"/>
              </a:spcBef>
            </a:pPr>
            <a:r>
              <a:rPr lang="en-US" i="0" dirty="0">
                <a:cs typeface="Times New Roman" pitchFamily="18" charset="0"/>
              </a:rPr>
              <a:t>I. </a:t>
            </a:r>
            <a:r>
              <a:rPr lang="en-US" i="0" dirty="0" err="1">
                <a:cs typeface="Times New Roman" pitchFamily="18" charset="0"/>
              </a:rPr>
              <a:t>Bài</a:t>
            </a:r>
            <a:r>
              <a:rPr lang="en-US" i="0" dirty="0">
                <a:cs typeface="Times New Roman" pitchFamily="18" charset="0"/>
              </a:rPr>
              <a:t> </a:t>
            </a:r>
            <a:r>
              <a:rPr lang="en-US" i="0" dirty="0" err="1">
                <a:cs typeface="Times New Roman" pitchFamily="18" charset="0"/>
              </a:rPr>
              <a:t>mới</a:t>
            </a:r>
            <a:r>
              <a:rPr lang="en-US" i="0" dirty="0">
                <a:cs typeface="Times New Roman" pitchFamily="18" charset="0"/>
              </a:rPr>
              <a:t>:</a:t>
            </a:r>
          </a:p>
          <a:p>
            <a:pPr marL="514350" indent="-514350" algn="l">
              <a:spcBef>
                <a:spcPct val="50000"/>
              </a:spcBef>
              <a:buAutoNum type="arabicParenR"/>
            </a:pPr>
            <a:r>
              <a:rPr lang="en-US" b="0" i="0" dirty="0" err="1">
                <a:cs typeface="Times New Roman" pitchFamily="18" charset="0"/>
              </a:rPr>
              <a:t>Hình</a:t>
            </a:r>
            <a:r>
              <a:rPr lang="en-US" b="0" i="0" dirty="0">
                <a:cs typeface="Times New Roman" pitchFamily="18" charset="0"/>
              </a:rPr>
              <a:t> </a:t>
            </a:r>
            <a:r>
              <a:rPr lang="en-US" b="0" i="0" dirty="0" err="1">
                <a:cs typeface="Times New Roman" pitchFamily="18" charset="0"/>
              </a:rPr>
              <a:t>hộp</a:t>
            </a:r>
            <a:r>
              <a:rPr lang="en-US" b="0" i="0" dirty="0">
                <a:cs typeface="Times New Roman" pitchFamily="18" charset="0"/>
              </a:rPr>
              <a:t> </a:t>
            </a:r>
            <a:r>
              <a:rPr lang="en-US" b="0" i="0" dirty="0" err="1">
                <a:cs typeface="Times New Roman" pitchFamily="18" charset="0"/>
              </a:rPr>
              <a:t>chữ</a:t>
            </a:r>
            <a:r>
              <a:rPr lang="en-US" b="0" i="0" dirty="0">
                <a:cs typeface="Times New Roman" pitchFamily="18" charset="0"/>
              </a:rPr>
              <a:t> </a:t>
            </a:r>
            <a:r>
              <a:rPr lang="en-US" b="0" i="0" dirty="0" err="1">
                <a:cs typeface="Times New Roman" pitchFamily="18" charset="0"/>
              </a:rPr>
              <a:t>nhật</a:t>
            </a:r>
            <a:r>
              <a:rPr lang="en-US" b="0" i="0" dirty="0">
                <a:cs typeface="Times New Roman" pitchFamily="18" charset="0"/>
              </a:rPr>
              <a:t>:</a:t>
            </a:r>
          </a:p>
          <a:p>
            <a:pPr algn="l">
              <a:spcBef>
                <a:spcPct val="50000"/>
              </a:spcBef>
            </a:pPr>
            <a:endParaRPr lang="en-US" b="0" i="0" dirty="0">
              <a:solidFill>
                <a:srgbClr val="000000"/>
              </a:solidFill>
              <a:cs typeface="Times New Roman" pitchFamily="18" charset="0"/>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046305" cy="219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50756"/>
            <a:ext cx="3657600" cy="26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p:cNvSpPr txBox="1">
            <a:spLocks noChangeArrowheads="1"/>
          </p:cNvSpPr>
          <p:nvPr/>
        </p:nvSpPr>
        <p:spPr bwMode="auto">
          <a:xfrm>
            <a:off x="533400" y="3580622"/>
            <a:ext cx="23928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3200" b="0" i="0" u="none" strike="noStrike" kern="0" cap="none" spc="0" normalizeH="0" baseline="0" noProof="0" dirty="0" err="1">
                <a:ln>
                  <a:noFill/>
                </a:ln>
                <a:solidFill>
                  <a:srgbClr val="FF00FF"/>
                </a:solidFill>
                <a:effectLst/>
                <a:uLnTx/>
                <a:uFillTx/>
              </a:rPr>
              <a:t>Bao</a:t>
            </a:r>
            <a:r>
              <a:rPr kumimoji="0" lang="en-US" sz="3200" b="0" i="0" u="none" strike="noStrike" kern="0" cap="none" spc="0" normalizeH="0" baseline="0" noProof="0" dirty="0">
                <a:ln>
                  <a:noFill/>
                </a:ln>
                <a:solidFill>
                  <a:srgbClr val="FF00FF"/>
                </a:solidFill>
                <a:effectLst/>
                <a:uLnTx/>
                <a:uFillTx/>
              </a:rPr>
              <a:t> </a:t>
            </a:r>
            <a:r>
              <a:rPr kumimoji="0" lang="en-US" sz="3200" b="0" i="0" u="none" strike="noStrike" kern="0" cap="none" spc="0" normalizeH="0" baseline="0" noProof="0" dirty="0" err="1">
                <a:ln>
                  <a:noFill/>
                </a:ln>
                <a:solidFill>
                  <a:srgbClr val="FF00FF"/>
                </a:solidFill>
                <a:effectLst/>
                <a:uLnTx/>
                <a:uFillTx/>
              </a:rPr>
              <a:t>diêm</a:t>
            </a:r>
            <a:endParaRPr kumimoji="0" lang="en-US" sz="3200" b="0" i="0" u="none" strike="noStrike" kern="0" cap="none" spc="0" normalizeH="0" baseline="0" noProof="0" dirty="0">
              <a:ln>
                <a:noFill/>
              </a:ln>
              <a:solidFill>
                <a:srgbClr val="FF00FF"/>
              </a:solidFill>
              <a:effectLst/>
              <a:uLnTx/>
              <a:uFillTx/>
            </a:endParaRPr>
          </a:p>
        </p:txBody>
      </p:sp>
      <p:sp>
        <p:nvSpPr>
          <p:cNvPr id="11" name="Text Box 9"/>
          <p:cNvSpPr txBox="1">
            <a:spLocks noChangeArrowheads="1"/>
          </p:cNvSpPr>
          <p:nvPr/>
        </p:nvSpPr>
        <p:spPr bwMode="auto">
          <a:xfrm>
            <a:off x="3848100" y="61722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3200" b="0" i="0" kern="0" dirty="0" err="1">
                <a:solidFill>
                  <a:srgbClr val="FF00FF"/>
                </a:solidFill>
              </a:rPr>
              <a:t>Viên</a:t>
            </a:r>
            <a:r>
              <a:rPr lang="en-US" sz="3200" b="0" i="0" kern="0" dirty="0">
                <a:solidFill>
                  <a:srgbClr val="FF00FF"/>
                </a:solidFill>
              </a:rPr>
              <a:t> </a:t>
            </a:r>
            <a:r>
              <a:rPr lang="en-US" sz="3200" b="0" i="0" kern="0" dirty="0" err="1">
                <a:solidFill>
                  <a:srgbClr val="FF00FF"/>
                </a:solidFill>
              </a:rPr>
              <a:t>gạch</a:t>
            </a:r>
            <a:endParaRPr kumimoji="0" lang="en-US" sz="3200" b="0" i="0" u="none" strike="noStrike" kern="0" cap="none" spc="0" normalizeH="0" baseline="0" noProof="0" dirty="0">
              <a:ln>
                <a:noFill/>
              </a:ln>
              <a:solidFill>
                <a:srgbClr val="FF00FF"/>
              </a:solidFill>
              <a:effectLst/>
              <a:uLnTx/>
              <a:uFillTx/>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418" y="1542875"/>
            <a:ext cx="32131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5334000" y="3940629"/>
            <a:ext cx="22416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b="0" i="0" kern="0" dirty="0" err="1">
                <a:solidFill>
                  <a:srgbClr val="FF00FF"/>
                </a:solidFill>
              </a:rPr>
              <a:t>Mô</a:t>
            </a:r>
            <a:r>
              <a:rPr lang="en-US" b="0" i="0" kern="0" dirty="0">
                <a:solidFill>
                  <a:srgbClr val="FF00FF"/>
                </a:solidFill>
              </a:rPr>
              <a:t> </a:t>
            </a:r>
            <a:r>
              <a:rPr lang="en-US" b="0" i="0" kern="0" dirty="0" err="1">
                <a:solidFill>
                  <a:srgbClr val="FF00FF"/>
                </a:solidFill>
              </a:rPr>
              <a:t>hình</a:t>
            </a:r>
            <a:r>
              <a:rPr lang="en-US" b="0" i="0" kern="0" dirty="0">
                <a:solidFill>
                  <a:srgbClr val="FF00FF"/>
                </a:solidFill>
              </a:rPr>
              <a:t> h</a:t>
            </a:r>
            <a:r>
              <a:rPr kumimoji="0" lang="en-US" b="0" i="0" u="none" strike="noStrike" kern="0" cap="none" spc="0" normalizeH="0" baseline="0" noProof="0" dirty="0" err="1">
                <a:ln>
                  <a:noFill/>
                </a:ln>
                <a:solidFill>
                  <a:srgbClr val="FF00FF"/>
                </a:solidFill>
                <a:effectLst/>
                <a:uLnTx/>
                <a:uFillTx/>
              </a:rPr>
              <a:t>ình</a:t>
            </a:r>
            <a:r>
              <a:rPr kumimoji="0" lang="en-US" b="0" i="0" u="none" strike="noStrike" kern="0" cap="none" spc="0" normalizeH="0" noProof="0" dirty="0">
                <a:ln>
                  <a:noFill/>
                </a:ln>
                <a:solidFill>
                  <a:srgbClr val="FF00FF"/>
                </a:solidFill>
                <a:effectLst/>
                <a:uLnTx/>
                <a:uFillTx/>
              </a:rPr>
              <a:t> </a:t>
            </a:r>
            <a:r>
              <a:rPr kumimoji="0" lang="en-US" b="0" i="0" u="none" strike="noStrike" kern="0" cap="none" spc="0" normalizeH="0" noProof="0" dirty="0" err="1">
                <a:ln>
                  <a:noFill/>
                </a:ln>
                <a:solidFill>
                  <a:srgbClr val="FF00FF"/>
                </a:solidFill>
                <a:effectLst/>
                <a:uLnTx/>
                <a:uFillTx/>
              </a:rPr>
              <a:t>hộp</a:t>
            </a:r>
            <a:r>
              <a:rPr kumimoji="0" lang="en-US" b="0" i="0" u="none" strike="noStrike" kern="0" cap="none" spc="0" normalizeH="0" noProof="0" dirty="0">
                <a:ln>
                  <a:noFill/>
                </a:ln>
                <a:solidFill>
                  <a:srgbClr val="FF00FF"/>
                </a:solidFill>
                <a:effectLst/>
                <a:uLnTx/>
                <a:uFillTx/>
              </a:rPr>
              <a:t> </a:t>
            </a:r>
            <a:r>
              <a:rPr kumimoji="0" lang="en-US" b="0" i="0" u="none" strike="noStrike" kern="0" cap="none" spc="0" normalizeH="0" noProof="0" dirty="0" err="1">
                <a:ln>
                  <a:noFill/>
                </a:ln>
                <a:solidFill>
                  <a:srgbClr val="FF00FF"/>
                </a:solidFill>
                <a:effectLst/>
                <a:uLnTx/>
                <a:uFillTx/>
              </a:rPr>
              <a:t>chữ</a:t>
            </a:r>
            <a:r>
              <a:rPr kumimoji="0" lang="en-US" b="0" i="0" u="none" strike="noStrike" kern="0" cap="none" spc="0" normalizeH="0" noProof="0" dirty="0">
                <a:ln>
                  <a:noFill/>
                </a:ln>
                <a:solidFill>
                  <a:srgbClr val="FF00FF"/>
                </a:solidFill>
                <a:effectLst/>
                <a:uLnTx/>
                <a:uFillTx/>
              </a:rPr>
              <a:t> </a:t>
            </a:r>
            <a:r>
              <a:rPr kumimoji="0" lang="en-US" b="0" i="0" u="none" strike="noStrike" kern="0" cap="none" spc="0" normalizeH="0" noProof="0" dirty="0" err="1">
                <a:ln>
                  <a:noFill/>
                </a:ln>
                <a:solidFill>
                  <a:srgbClr val="FF00FF"/>
                </a:solidFill>
                <a:effectLst/>
                <a:uLnTx/>
                <a:uFillTx/>
              </a:rPr>
              <a:t>nhật</a:t>
            </a:r>
            <a:endParaRPr kumimoji="0" lang="en-US" b="0" i="0" u="none" strike="noStrike" kern="0" cap="none" spc="0" normalizeH="0" baseline="0" noProof="0" dirty="0">
              <a:ln>
                <a:noFill/>
              </a:ln>
              <a:solidFill>
                <a:srgbClr val="FF00FF"/>
              </a:solidFill>
              <a:effectLst/>
              <a:uLnTx/>
              <a:uFillTx/>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32">
                                            <p:txEl>
                                              <p:pRg st="0" end="0"/>
                                            </p:txEl>
                                          </p:spTgt>
                                        </p:tgtEl>
                                        <p:attrNameLst>
                                          <p:attrName>style.visibility</p:attrName>
                                        </p:attrNameLst>
                                      </p:cBhvr>
                                      <p:to>
                                        <p:strVal val="visible"/>
                                      </p:to>
                                    </p:set>
                                    <p:anim calcmode="lin" valueType="num">
                                      <p:cBhvr additive="base">
                                        <p:cTn id="7" dur="1000" fill="hold"/>
                                        <p:tgtEl>
                                          <p:spTgt spid="723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2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32">
                                            <p:txEl>
                                              <p:pRg st="1" end="1"/>
                                            </p:txEl>
                                          </p:spTgt>
                                        </p:tgtEl>
                                        <p:attrNameLst>
                                          <p:attrName>style.visibility</p:attrName>
                                        </p:attrNameLst>
                                      </p:cBhvr>
                                      <p:to>
                                        <p:strVal val="visible"/>
                                      </p:to>
                                    </p:set>
                                    <p:anim calcmode="lin" valueType="num">
                                      <p:cBhvr additive="base">
                                        <p:cTn id="13" dur="1000" fill="hold"/>
                                        <p:tgtEl>
                                          <p:spTgt spid="723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2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barn(inVertical)">
                                      <p:cBhvr>
                                        <p:cTn id="19" dur="5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079"/>
                                        </p:tgtEl>
                                        <p:attrNameLst>
                                          <p:attrName>style.visibility</p:attrName>
                                        </p:attrNameLst>
                                      </p:cBhvr>
                                      <p:to>
                                        <p:strVal val="visible"/>
                                      </p:to>
                                    </p:set>
                                    <p:animEffect transition="in" filter="wipe(down)">
                                      <p:cBhvr>
                                        <p:cTn id="29" dur="500"/>
                                        <p:tgtEl>
                                          <p:spTgt spid="307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4)">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4600" y="3581400"/>
            <a:ext cx="18288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dirty="0">
              <a:solidFill>
                <a:prstClr val="white"/>
              </a:solidFill>
            </a:endParaRPr>
          </a:p>
        </p:txBody>
      </p:sp>
      <p:sp>
        <p:nvSpPr>
          <p:cNvPr id="7" name="Parallelogram 6"/>
          <p:cNvSpPr/>
          <p:nvPr/>
        </p:nvSpPr>
        <p:spPr>
          <a:xfrm>
            <a:off x="462280" y="2352041"/>
            <a:ext cx="4495800" cy="914400"/>
          </a:xfrm>
          <a:prstGeom prst="parallelogram">
            <a:avLst>
              <a:gd name="adj" fmla="val 78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8" name="Rectangle 7"/>
          <p:cNvSpPr/>
          <p:nvPr/>
        </p:nvSpPr>
        <p:spPr>
          <a:xfrm>
            <a:off x="1153160" y="751841"/>
            <a:ext cx="38100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9" name="Flowchart: Data 8"/>
          <p:cNvSpPr/>
          <p:nvPr/>
        </p:nvSpPr>
        <p:spPr>
          <a:xfrm>
            <a:off x="4267188" y="762000"/>
            <a:ext cx="695972" cy="24891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133"/>
              <a:gd name="connsiteY0" fmla="*/ 10000 h 36824"/>
              <a:gd name="connsiteX1" fmla="*/ 2000 w 10133"/>
              <a:gd name="connsiteY1" fmla="*/ 0 h 36824"/>
              <a:gd name="connsiteX2" fmla="*/ 10000 w 10133"/>
              <a:gd name="connsiteY2" fmla="*/ 0 h 36824"/>
              <a:gd name="connsiteX3" fmla="*/ 10133 w 10133"/>
              <a:gd name="connsiteY3" fmla="*/ 36824 h 36824"/>
              <a:gd name="connsiteX4" fmla="*/ 0 w 10133"/>
              <a:gd name="connsiteY4" fmla="*/ 10000 h 36824"/>
              <a:gd name="connsiteX0" fmla="*/ 0 w 18400"/>
              <a:gd name="connsiteY0" fmla="*/ 20235 h 36824"/>
              <a:gd name="connsiteX1" fmla="*/ 10267 w 18400"/>
              <a:gd name="connsiteY1" fmla="*/ 0 h 36824"/>
              <a:gd name="connsiteX2" fmla="*/ 18267 w 18400"/>
              <a:gd name="connsiteY2" fmla="*/ 0 h 36824"/>
              <a:gd name="connsiteX3" fmla="*/ 18400 w 18400"/>
              <a:gd name="connsiteY3" fmla="*/ 36824 h 36824"/>
              <a:gd name="connsiteX4" fmla="*/ 0 w 18400"/>
              <a:gd name="connsiteY4" fmla="*/ 20235 h 36824"/>
              <a:gd name="connsiteX0" fmla="*/ 0 w 18400"/>
              <a:gd name="connsiteY0" fmla="*/ 20235 h 36824"/>
              <a:gd name="connsiteX1" fmla="*/ 11200 w 18400"/>
              <a:gd name="connsiteY1" fmla="*/ 8000 h 36824"/>
              <a:gd name="connsiteX2" fmla="*/ 18267 w 18400"/>
              <a:gd name="connsiteY2" fmla="*/ 0 h 36824"/>
              <a:gd name="connsiteX3" fmla="*/ 18400 w 18400"/>
              <a:gd name="connsiteY3" fmla="*/ 36824 h 36824"/>
              <a:gd name="connsiteX4" fmla="*/ 0 w 18400"/>
              <a:gd name="connsiteY4" fmla="*/ 20235 h 36824"/>
              <a:gd name="connsiteX0" fmla="*/ 0 w 18267"/>
              <a:gd name="connsiteY0" fmla="*/ 57647 h 57647"/>
              <a:gd name="connsiteX1" fmla="*/ 11067 w 18267"/>
              <a:gd name="connsiteY1" fmla="*/ 8000 h 57647"/>
              <a:gd name="connsiteX2" fmla="*/ 18134 w 18267"/>
              <a:gd name="connsiteY2" fmla="*/ 0 h 57647"/>
              <a:gd name="connsiteX3" fmla="*/ 18267 w 18267"/>
              <a:gd name="connsiteY3" fmla="*/ 36824 h 57647"/>
              <a:gd name="connsiteX4" fmla="*/ 0 w 18267"/>
              <a:gd name="connsiteY4" fmla="*/ 57647 h 57647"/>
              <a:gd name="connsiteX0" fmla="*/ 0 w 18267"/>
              <a:gd name="connsiteY0" fmla="*/ 57647 h 57647"/>
              <a:gd name="connsiteX1" fmla="*/ 0 w 18267"/>
              <a:gd name="connsiteY1" fmla="*/ 20235 h 57647"/>
              <a:gd name="connsiteX2" fmla="*/ 18134 w 18267"/>
              <a:gd name="connsiteY2" fmla="*/ 0 h 57647"/>
              <a:gd name="connsiteX3" fmla="*/ 18267 w 18267"/>
              <a:gd name="connsiteY3" fmla="*/ 36824 h 57647"/>
              <a:gd name="connsiteX4" fmla="*/ 0 w 18267"/>
              <a:gd name="connsiteY4" fmla="*/ 57647 h 5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 h="57647">
                <a:moveTo>
                  <a:pt x="0" y="57647"/>
                </a:moveTo>
                <a:lnTo>
                  <a:pt x="0" y="20235"/>
                </a:lnTo>
                <a:lnTo>
                  <a:pt x="18134" y="0"/>
                </a:lnTo>
                <a:cubicBezTo>
                  <a:pt x="18178" y="12275"/>
                  <a:pt x="18223" y="24549"/>
                  <a:pt x="18267" y="36824"/>
                </a:cubicBezTo>
                <a:lnTo>
                  <a:pt x="0" y="57647"/>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10" name="Flowchart: Data 8"/>
          <p:cNvSpPr/>
          <p:nvPr/>
        </p:nvSpPr>
        <p:spPr>
          <a:xfrm>
            <a:off x="457188" y="777244"/>
            <a:ext cx="695972" cy="24891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133"/>
              <a:gd name="connsiteY0" fmla="*/ 10000 h 36824"/>
              <a:gd name="connsiteX1" fmla="*/ 2000 w 10133"/>
              <a:gd name="connsiteY1" fmla="*/ 0 h 36824"/>
              <a:gd name="connsiteX2" fmla="*/ 10000 w 10133"/>
              <a:gd name="connsiteY2" fmla="*/ 0 h 36824"/>
              <a:gd name="connsiteX3" fmla="*/ 10133 w 10133"/>
              <a:gd name="connsiteY3" fmla="*/ 36824 h 36824"/>
              <a:gd name="connsiteX4" fmla="*/ 0 w 10133"/>
              <a:gd name="connsiteY4" fmla="*/ 10000 h 36824"/>
              <a:gd name="connsiteX0" fmla="*/ 0 w 18400"/>
              <a:gd name="connsiteY0" fmla="*/ 20235 h 36824"/>
              <a:gd name="connsiteX1" fmla="*/ 10267 w 18400"/>
              <a:gd name="connsiteY1" fmla="*/ 0 h 36824"/>
              <a:gd name="connsiteX2" fmla="*/ 18267 w 18400"/>
              <a:gd name="connsiteY2" fmla="*/ 0 h 36824"/>
              <a:gd name="connsiteX3" fmla="*/ 18400 w 18400"/>
              <a:gd name="connsiteY3" fmla="*/ 36824 h 36824"/>
              <a:gd name="connsiteX4" fmla="*/ 0 w 18400"/>
              <a:gd name="connsiteY4" fmla="*/ 20235 h 36824"/>
              <a:gd name="connsiteX0" fmla="*/ 0 w 18400"/>
              <a:gd name="connsiteY0" fmla="*/ 20235 h 36824"/>
              <a:gd name="connsiteX1" fmla="*/ 11200 w 18400"/>
              <a:gd name="connsiteY1" fmla="*/ 8000 h 36824"/>
              <a:gd name="connsiteX2" fmla="*/ 18267 w 18400"/>
              <a:gd name="connsiteY2" fmla="*/ 0 h 36824"/>
              <a:gd name="connsiteX3" fmla="*/ 18400 w 18400"/>
              <a:gd name="connsiteY3" fmla="*/ 36824 h 36824"/>
              <a:gd name="connsiteX4" fmla="*/ 0 w 18400"/>
              <a:gd name="connsiteY4" fmla="*/ 20235 h 36824"/>
              <a:gd name="connsiteX0" fmla="*/ 0 w 18267"/>
              <a:gd name="connsiteY0" fmla="*/ 57647 h 57647"/>
              <a:gd name="connsiteX1" fmla="*/ 11067 w 18267"/>
              <a:gd name="connsiteY1" fmla="*/ 8000 h 57647"/>
              <a:gd name="connsiteX2" fmla="*/ 18134 w 18267"/>
              <a:gd name="connsiteY2" fmla="*/ 0 h 57647"/>
              <a:gd name="connsiteX3" fmla="*/ 18267 w 18267"/>
              <a:gd name="connsiteY3" fmla="*/ 36824 h 57647"/>
              <a:gd name="connsiteX4" fmla="*/ 0 w 18267"/>
              <a:gd name="connsiteY4" fmla="*/ 57647 h 57647"/>
              <a:gd name="connsiteX0" fmla="*/ 0 w 18267"/>
              <a:gd name="connsiteY0" fmla="*/ 57647 h 57647"/>
              <a:gd name="connsiteX1" fmla="*/ 0 w 18267"/>
              <a:gd name="connsiteY1" fmla="*/ 20235 h 57647"/>
              <a:gd name="connsiteX2" fmla="*/ 18134 w 18267"/>
              <a:gd name="connsiteY2" fmla="*/ 0 h 57647"/>
              <a:gd name="connsiteX3" fmla="*/ 18267 w 18267"/>
              <a:gd name="connsiteY3" fmla="*/ 36824 h 57647"/>
              <a:gd name="connsiteX4" fmla="*/ 0 w 18267"/>
              <a:gd name="connsiteY4" fmla="*/ 57647 h 5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 h="57647">
                <a:moveTo>
                  <a:pt x="0" y="57647"/>
                </a:moveTo>
                <a:lnTo>
                  <a:pt x="0" y="20235"/>
                </a:lnTo>
                <a:lnTo>
                  <a:pt x="18134" y="0"/>
                </a:lnTo>
                <a:cubicBezTo>
                  <a:pt x="18178" y="12275"/>
                  <a:pt x="18223" y="24549"/>
                  <a:pt x="18267" y="36824"/>
                </a:cubicBezTo>
                <a:lnTo>
                  <a:pt x="0" y="57647"/>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6" name="Parallelogram 5"/>
          <p:cNvSpPr/>
          <p:nvPr/>
        </p:nvSpPr>
        <p:spPr>
          <a:xfrm>
            <a:off x="467360" y="762000"/>
            <a:ext cx="4495800" cy="914400"/>
          </a:xfrm>
          <a:prstGeom prst="parallelogram">
            <a:avLst>
              <a:gd name="adj" fmla="val 78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11" name="Rectangle 10"/>
          <p:cNvSpPr/>
          <p:nvPr/>
        </p:nvSpPr>
        <p:spPr>
          <a:xfrm>
            <a:off x="457188" y="1676400"/>
            <a:ext cx="38100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18" name="Rectangle 17"/>
          <p:cNvSpPr/>
          <p:nvPr/>
        </p:nvSpPr>
        <p:spPr>
          <a:xfrm>
            <a:off x="5638800" y="4419600"/>
            <a:ext cx="1828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19" name="Rectangle 18"/>
          <p:cNvSpPr/>
          <p:nvPr/>
        </p:nvSpPr>
        <p:spPr>
          <a:xfrm>
            <a:off x="4343400" y="4419600"/>
            <a:ext cx="12954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17" name="Rectangle 16"/>
          <p:cNvSpPr/>
          <p:nvPr/>
        </p:nvSpPr>
        <p:spPr>
          <a:xfrm>
            <a:off x="2514600" y="5177790"/>
            <a:ext cx="18288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20" name="Rectangle 19"/>
          <p:cNvSpPr/>
          <p:nvPr/>
        </p:nvSpPr>
        <p:spPr>
          <a:xfrm>
            <a:off x="1219200" y="4419600"/>
            <a:ext cx="12954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16" name="Rectangle 15"/>
          <p:cNvSpPr/>
          <p:nvPr/>
        </p:nvSpPr>
        <p:spPr>
          <a:xfrm>
            <a:off x="2514600" y="4419600"/>
            <a:ext cx="1828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27" name="TextBox 26"/>
          <p:cNvSpPr txBox="1"/>
          <p:nvPr/>
        </p:nvSpPr>
        <p:spPr>
          <a:xfrm>
            <a:off x="3278157" y="3623896"/>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1</a:t>
            </a:r>
          </a:p>
        </p:txBody>
      </p:sp>
      <p:sp>
        <p:nvSpPr>
          <p:cNvPr id="28" name="TextBox 27"/>
          <p:cNvSpPr txBox="1"/>
          <p:nvPr/>
        </p:nvSpPr>
        <p:spPr>
          <a:xfrm>
            <a:off x="3278157" y="563435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2</a:t>
            </a:r>
          </a:p>
        </p:txBody>
      </p:sp>
      <p:sp>
        <p:nvSpPr>
          <p:cNvPr id="29" name="TextBox 28"/>
          <p:cNvSpPr txBox="1"/>
          <p:nvPr/>
        </p:nvSpPr>
        <p:spPr>
          <a:xfrm>
            <a:off x="6553200" y="461593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6</a:t>
            </a:r>
          </a:p>
        </p:txBody>
      </p:sp>
      <p:sp>
        <p:nvSpPr>
          <p:cNvPr id="30" name="TextBox 29"/>
          <p:cNvSpPr txBox="1"/>
          <p:nvPr/>
        </p:nvSpPr>
        <p:spPr>
          <a:xfrm>
            <a:off x="3059598" y="461593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4</a:t>
            </a:r>
          </a:p>
        </p:txBody>
      </p:sp>
      <p:sp>
        <p:nvSpPr>
          <p:cNvPr id="31" name="TextBox 30"/>
          <p:cNvSpPr txBox="1"/>
          <p:nvPr/>
        </p:nvSpPr>
        <p:spPr>
          <a:xfrm>
            <a:off x="5011804" y="4626501"/>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5</a:t>
            </a:r>
          </a:p>
        </p:txBody>
      </p:sp>
      <p:sp>
        <p:nvSpPr>
          <p:cNvPr id="32" name="TextBox 31"/>
          <p:cNvSpPr txBox="1"/>
          <p:nvPr/>
        </p:nvSpPr>
        <p:spPr>
          <a:xfrm>
            <a:off x="1565214" y="4631953"/>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3</a:t>
            </a:r>
          </a:p>
        </p:txBody>
      </p:sp>
      <p:sp>
        <p:nvSpPr>
          <p:cNvPr id="21" name="Text Box 64"/>
          <p:cNvSpPr txBox="1">
            <a:spLocks noChangeArrowheads="1"/>
          </p:cNvSpPr>
          <p:nvPr/>
        </p:nvSpPr>
        <p:spPr bwMode="auto">
          <a:xfrm>
            <a:off x="194564" y="-14288"/>
            <a:ext cx="8153400" cy="1323439"/>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50000"/>
              </a:spcBef>
              <a:buFontTx/>
              <a:buNone/>
            </a:pPr>
            <a:r>
              <a:rPr lang="en-US" b="1" dirty="0">
                <a:solidFill>
                  <a:srgbClr val="FF0000"/>
                </a:solidFill>
                <a:latin typeface="Times New Roman" pitchFamily="18" charset="0"/>
                <a:cs typeface="Times New Roman" pitchFamily="18" charset="0"/>
              </a:rPr>
              <a:t>1)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hộp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chữ</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nhật</a:t>
            </a:r>
            <a:r>
              <a:rPr lang="en-US" b="1" dirty="0">
                <a:solidFill>
                  <a:srgbClr val="FF0000"/>
                </a:solidFill>
                <a:latin typeface="Times New Roman" pitchFamily="18" charset="0"/>
                <a:cs typeface="Times New Roman" pitchFamily="18" charset="0"/>
              </a:rPr>
              <a:t>:</a:t>
            </a:r>
          </a:p>
          <a:p>
            <a:pPr>
              <a:spcBef>
                <a:spcPct val="50000"/>
              </a:spcBef>
            </a:pPr>
            <a:endParaRPr lang="en-US" dirty="0">
              <a:solidFill>
                <a:srgbClr val="000000"/>
              </a:solidFill>
              <a:cs typeface="Times New Roman" pitchFamily="18" charset="0"/>
            </a:endParaRPr>
          </a:p>
        </p:txBody>
      </p:sp>
      <p:sp>
        <p:nvSpPr>
          <p:cNvPr id="35" name="TextBox 34"/>
          <p:cNvSpPr txBox="1"/>
          <p:nvPr/>
        </p:nvSpPr>
        <p:spPr>
          <a:xfrm>
            <a:off x="3278157" y="563435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2</a:t>
            </a:r>
          </a:p>
        </p:txBody>
      </p:sp>
      <p:sp>
        <p:nvSpPr>
          <p:cNvPr id="37" name="TextBox 36"/>
          <p:cNvSpPr txBox="1"/>
          <p:nvPr/>
        </p:nvSpPr>
        <p:spPr>
          <a:xfrm>
            <a:off x="3059598" y="461593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4</a:t>
            </a:r>
          </a:p>
        </p:txBody>
      </p:sp>
      <p:sp>
        <p:nvSpPr>
          <p:cNvPr id="40" name="Right Arrow 39"/>
          <p:cNvSpPr/>
          <p:nvPr/>
        </p:nvSpPr>
        <p:spPr>
          <a:xfrm>
            <a:off x="5408740" y="1481933"/>
            <a:ext cx="838200" cy="481012"/>
          </a:xfrm>
          <a:prstGeom prst="rightArrow">
            <a:avLst/>
          </a:prstGeom>
          <a:solidFill>
            <a:srgbClr val="FFFF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Cloud 40"/>
          <p:cNvSpPr/>
          <p:nvPr/>
        </p:nvSpPr>
        <p:spPr>
          <a:xfrm>
            <a:off x="6477000" y="1056641"/>
            <a:ext cx="1981199" cy="1295400"/>
          </a:xfrm>
          <a:prstGeom prst="cloud">
            <a:avLst/>
          </a:prstGeom>
          <a:solidFill>
            <a:srgbClr val="EEECE1">
              <a:lumMod val="90000"/>
            </a:srgbClr>
          </a:solid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6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mặt</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3" name="TextBox 42"/>
          <p:cNvSpPr txBox="1"/>
          <p:nvPr/>
        </p:nvSpPr>
        <p:spPr>
          <a:xfrm>
            <a:off x="2212914" y="229183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6</a:t>
            </a:r>
          </a:p>
        </p:txBody>
      </p:sp>
      <p:sp>
        <p:nvSpPr>
          <p:cNvPr id="44" name="TextBox 43"/>
          <p:cNvSpPr txBox="1"/>
          <p:nvPr/>
        </p:nvSpPr>
        <p:spPr>
          <a:xfrm>
            <a:off x="2408494" y="940890"/>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1</a:t>
            </a:r>
          </a:p>
        </p:txBody>
      </p:sp>
      <p:sp>
        <p:nvSpPr>
          <p:cNvPr id="45" name="TextBox 44"/>
          <p:cNvSpPr txBox="1"/>
          <p:nvPr/>
        </p:nvSpPr>
        <p:spPr>
          <a:xfrm>
            <a:off x="4536080" y="1778279"/>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5</a:t>
            </a:r>
          </a:p>
        </p:txBody>
      </p:sp>
      <p:sp>
        <p:nvSpPr>
          <p:cNvPr id="46" name="TextBox 45"/>
          <p:cNvSpPr txBox="1"/>
          <p:nvPr/>
        </p:nvSpPr>
        <p:spPr>
          <a:xfrm>
            <a:off x="654331" y="1884713"/>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3</a:t>
            </a:r>
          </a:p>
        </p:txBody>
      </p:sp>
      <p:sp>
        <p:nvSpPr>
          <p:cNvPr id="47" name="TextBox 46"/>
          <p:cNvSpPr txBox="1"/>
          <p:nvPr/>
        </p:nvSpPr>
        <p:spPr>
          <a:xfrm>
            <a:off x="2489610" y="1868736"/>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4</a:t>
            </a:r>
          </a:p>
        </p:txBody>
      </p:sp>
      <p:sp>
        <p:nvSpPr>
          <p:cNvPr id="48" name="TextBox 47"/>
          <p:cNvSpPr txBox="1"/>
          <p:nvPr/>
        </p:nvSpPr>
        <p:spPr>
          <a:xfrm>
            <a:off x="3210441" y="2476500"/>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2</a:t>
            </a:r>
          </a:p>
        </p:txBody>
      </p:sp>
      <p:sp>
        <p:nvSpPr>
          <p:cNvPr id="49" name="Left Brace 48"/>
          <p:cNvSpPr/>
          <p:nvPr/>
        </p:nvSpPr>
        <p:spPr>
          <a:xfrm>
            <a:off x="5866645" y="2845832"/>
            <a:ext cx="396552" cy="1125984"/>
          </a:xfrm>
          <a:prstGeom prst="leftBrace">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 name="Rectangle 1"/>
          <p:cNvSpPr/>
          <p:nvPr/>
        </p:nvSpPr>
        <p:spPr>
          <a:xfrm>
            <a:off x="6467572" y="2476500"/>
            <a:ext cx="2513830" cy="584775"/>
          </a:xfrm>
          <a:prstGeom prst="rect">
            <a:avLst/>
          </a:prstGeom>
        </p:spPr>
        <p:txBody>
          <a:bodyPr wrap="none">
            <a:spAutoFit/>
          </a:bodyPr>
          <a:lstStyle/>
          <a:p>
            <a:pPr lvl="0" algn="l" fontAlgn="auto">
              <a:spcBef>
                <a:spcPct val="50000"/>
              </a:spcBef>
              <a:spcAft>
                <a:spcPts val="0"/>
              </a:spcAft>
            </a:pPr>
            <a:r>
              <a:rPr lang="en-US" sz="3200" b="0" i="0" dirty="0" err="1">
                <a:solidFill>
                  <a:prstClr val="black"/>
                </a:solidFill>
                <a:cs typeface="Times New Roman" pitchFamily="18" charset="0"/>
              </a:rPr>
              <a:t>Mặt</a:t>
            </a:r>
            <a:r>
              <a:rPr lang="en-US" sz="3200" b="0" i="0" dirty="0">
                <a:solidFill>
                  <a:prstClr val="black"/>
                </a:solidFill>
                <a:cs typeface="Times New Roman" pitchFamily="18" charset="0"/>
              </a:rPr>
              <a:t> 1 = </a:t>
            </a:r>
            <a:r>
              <a:rPr lang="en-US" sz="3200" b="0" i="0" dirty="0" err="1">
                <a:solidFill>
                  <a:prstClr val="black"/>
                </a:solidFill>
                <a:cs typeface="Times New Roman" pitchFamily="18" charset="0"/>
              </a:rPr>
              <a:t>mặt</a:t>
            </a:r>
            <a:r>
              <a:rPr lang="en-US" sz="3200" b="0" i="0" dirty="0">
                <a:solidFill>
                  <a:prstClr val="black"/>
                </a:solidFill>
                <a:cs typeface="Times New Roman" pitchFamily="18" charset="0"/>
              </a:rPr>
              <a:t> 2</a:t>
            </a:r>
          </a:p>
        </p:txBody>
      </p:sp>
      <p:sp>
        <p:nvSpPr>
          <p:cNvPr id="3" name="Rectangle 2"/>
          <p:cNvSpPr/>
          <p:nvPr/>
        </p:nvSpPr>
        <p:spPr>
          <a:xfrm>
            <a:off x="6451824" y="3061275"/>
            <a:ext cx="2513830" cy="584775"/>
          </a:xfrm>
          <a:prstGeom prst="rect">
            <a:avLst/>
          </a:prstGeom>
        </p:spPr>
        <p:txBody>
          <a:bodyPr wrap="none">
            <a:spAutoFit/>
          </a:bodyPr>
          <a:lstStyle/>
          <a:p>
            <a:pPr lvl="0" algn="l" fontAlgn="auto">
              <a:spcBef>
                <a:spcPct val="50000"/>
              </a:spcBef>
              <a:spcAft>
                <a:spcPts val="0"/>
              </a:spcAft>
            </a:pPr>
            <a:r>
              <a:rPr lang="en-US" sz="3200" b="0" i="0" dirty="0" err="1">
                <a:solidFill>
                  <a:prstClr val="black"/>
                </a:solidFill>
                <a:cs typeface="Times New Roman" pitchFamily="18" charset="0"/>
              </a:rPr>
              <a:t>Mặt</a:t>
            </a:r>
            <a:r>
              <a:rPr lang="en-US" sz="3200" b="0" i="0" dirty="0">
                <a:solidFill>
                  <a:prstClr val="black"/>
                </a:solidFill>
                <a:cs typeface="Times New Roman" pitchFamily="18" charset="0"/>
              </a:rPr>
              <a:t> 4 = </a:t>
            </a:r>
            <a:r>
              <a:rPr lang="en-US" sz="3200" b="0" i="0" dirty="0" err="1">
                <a:solidFill>
                  <a:prstClr val="black"/>
                </a:solidFill>
                <a:cs typeface="Times New Roman" pitchFamily="18" charset="0"/>
              </a:rPr>
              <a:t>mặt</a:t>
            </a:r>
            <a:r>
              <a:rPr lang="en-US" sz="3200" b="0" i="0" dirty="0">
                <a:solidFill>
                  <a:prstClr val="black"/>
                </a:solidFill>
                <a:cs typeface="Times New Roman" pitchFamily="18" charset="0"/>
              </a:rPr>
              <a:t> 6</a:t>
            </a:r>
          </a:p>
        </p:txBody>
      </p:sp>
      <p:sp>
        <p:nvSpPr>
          <p:cNvPr id="4" name="Rectangle 3"/>
          <p:cNvSpPr/>
          <p:nvPr/>
        </p:nvSpPr>
        <p:spPr>
          <a:xfrm>
            <a:off x="6450364" y="3686176"/>
            <a:ext cx="2513830" cy="584775"/>
          </a:xfrm>
          <a:prstGeom prst="rect">
            <a:avLst/>
          </a:prstGeom>
        </p:spPr>
        <p:txBody>
          <a:bodyPr wrap="none">
            <a:spAutoFit/>
          </a:bodyPr>
          <a:lstStyle/>
          <a:p>
            <a:pPr lvl="0" algn="l" fontAlgn="auto">
              <a:spcBef>
                <a:spcPct val="50000"/>
              </a:spcBef>
              <a:spcAft>
                <a:spcPts val="0"/>
              </a:spcAft>
            </a:pPr>
            <a:r>
              <a:rPr lang="en-US" sz="3200" b="0" i="0" dirty="0" err="1">
                <a:solidFill>
                  <a:prstClr val="black"/>
                </a:solidFill>
                <a:cs typeface="Times New Roman" pitchFamily="18" charset="0"/>
              </a:rPr>
              <a:t>Mặt</a:t>
            </a:r>
            <a:r>
              <a:rPr lang="en-US" sz="3200" b="0" i="0" dirty="0">
                <a:solidFill>
                  <a:prstClr val="black"/>
                </a:solidFill>
                <a:cs typeface="Times New Roman" pitchFamily="18" charset="0"/>
              </a:rPr>
              <a:t> 3 = </a:t>
            </a:r>
            <a:r>
              <a:rPr lang="en-US" sz="3200" b="0" i="0" dirty="0" err="1">
                <a:solidFill>
                  <a:prstClr val="black"/>
                </a:solidFill>
                <a:cs typeface="Times New Roman" pitchFamily="18" charset="0"/>
              </a:rPr>
              <a:t>mặt</a:t>
            </a:r>
            <a:r>
              <a:rPr lang="en-US" sz="3200" b="0" i="0" dirty="0">
                <a:solidFill>
                  <a:prstClr val="black"/>
                </a:solidFill>
                <a:cs typeface="Times New Roman" pitchFamily="18" charset="0"/>
              </a:rPr>
              <a:t> 5</a:t>
            </a:r>
          </a:p>
        </p:txBody>
      </p:sp>
      <p:sp>
        <p:nvSpPr>
          <p:cNvPr id="50" name="Rectangle 49"/>
          <p:cNvSpPr/>
          <p:nvPr/>
        </p:nvSpPr>
        <p:spPr>
          <a:xfrm>
            <a:off x="2514600" y="3577590"/>
            <a:ext cx="18288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dirty="0">
              <a:solidFill>
                <a:prstClr val="white"/>
              </a:solidFill>
            </a:endParaRPr>
          </a:p>
        </p:txBody>
      </p:sp>
      <p:sp>
        <p:nvSpPr>
          <p:cNvPr id="51" name="Rectangle 50"/>
          <p:cNvSpPr/>
          <p:nvPr/>
        </p:nvSpPr>
        <p:spPr>
          <a:xfrm>
            <a:off x="5638800" y="4415790"/>
            <a:ext cx="1828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52" name="Rectangle 51"/>
          <p:cNvSpPr/>
          <p:nvPr/>
        </p:nvSpPr>
        <p:spPr>
          <a:xfrm>
            <a:off x="4343400" y="4415790"/>
            <a:ext cx="12954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53" name="Rectangle 52"/>
          <p:cNvSpPr/>
          <p:nvPr/>
        </p:nvSpPr>
        <p:spPr>
          <a:xfrm>
            <a:off x="2514600" y="5173980"/>
            <a:ext cx="18288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54" name="Rectangle 53"/>
          <p:cNvSpPr/>
          <p:nvPr/>
        </p:nvSpPr>
        <p:spPr>
          <a:xfrm>
            <a:off x="1219200" y="4415790"/>
            <a:ext cx="12954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55" name="Rectangle 54"/>
          <p:cNvSpPr/>
          <p:nvPr/>
        </p:nvSpPr>
        <p:spPr>
          <a:xfrm>
            <a:off x="2514600" y="4415790"/>
            <a:ext cx="1828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i="0">
              <a:solidFill>
                <a:prstClr val="white"/>
              </a:solidFill>
            </a:endParaRPr>
          </a:p>
        </p:txBody>
      </p:sp>
      <p:sp>
        <p:nvSpPr>
          <p:cNvPr id="56" name="TextBox 55"/>
          <p:cNvSpPr txBox="1"/>
          <p:nvPr/>
        </p:nvSpPr>
        <p:spPr>
          <a:xfrm>
            <a:off x="3278157" y="3620086"/>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1</a:t>
            </a:r>
          </a:p>
        </p:txBody>
      </p:sp>
      <p:sp>
        <p:nvSpPr>
          <p:cNvPr id="57" name="TextBox 56"/>
          <p:cNvSpPr txBox="1"/>
          <p:nvPr/>
        </p:nvSpPr>
        <p:spPr>
          <a:xfrm>
            <a:off x="3278157" y="563054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2</a:t>
            </a:r>
          </a:p>
        </p:txBody>
      </p:sp>
      <p:sp>
        <p:nvSpPr>
          <p:cNvPr id="58" name="TextBox 57"/>
          <p:cNvSpPr txBox="1"/>
          <p:nvPr/>
        </p:nvSpPr>
        <p:spPr>
          <a:xfrm>
            <a:off x="6553200" y="461212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6</a:t>
            </a:r>
          </a:p>
        </p:txBody>
      </p:sp>
      <p:sp>
        <p:nvSpPr>
          <p:cNvPr id="59" name="TextBox 58"/>
          <p:cNvSpPr txBox="1"/>
          <p:nvPr/>
        </p:nvSpPr>
        <p:spPr>
          <a:xfrm>
            <a:off x="3059598" y="461212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4</a:t>
            </a:r>
          </a:p>
        </p:txBody>
      </p:sp>
      <p:sp>
        <p:nvSpPr>
          <p:cNvPr id="60" name="TextBox 59"/>
          <p:cNvSpPr txBox="1"/>
          <p:nvPr/>
        </p:nvSpPr>
        <p:spPr>
          <a:xfrm>
            <a:off x="5011804" y="4622691"/>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5</a:t>
            </a:r>
          </a:p>
        </p:txBody>
      </p:sp>
      <p:sp>
        <p:nvSpPr>
          <p:cNvPr id="61" name="TextBox 60"/>
          <p:cNvSpPr txBox="1"/>
          <p:nvPr/>
        </p:nvSpPr>
        <p:spPr>
          <a:xfrm>
            <a:off x="1565214" y="4628143"/>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3</a:t>
            </a:r>
          </a:p>
        </p:txBody>
      </p:sp>
      <p:sp>
        <p:nvSpPr>
          <p:cNvPr id="62" name="TextBox 61"/>
          <p:cNvSpPr txBox="1"/>
          <p:nvPr/>
        </p:nvSpPr>
        <p:spPr>
          <a:xfrm>
            <a:off x="3278157" y="563054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2</a:t>
            </a:r>
          </a:p>
        </p:txBody>
      </p:sp>
      <p:sp>
        <p:nvSpPr>
          <p:cNvPr id="63" name="TextBox 62"/>
          <p:cNvSpPr txBox="1"/>
          <p:nvPr/>
        </p:nvSpPr>
        <p:spPr>
          <a:xfrm>
            <a:off x="3059598" y="4612124"/>
            <a:ext cx="301686" cy="369332"/>
          </a:xfrm>
          <a:prstGeom prst="rect">
            <a:avLst/>
          </a:prstGeom>
          <a:noFill/>
        </p:spPr>
        <p:txBody>
          <a:bodyPr wrap="none" rtlCol="0">
            <a:spAutoFit/>
          </a:bodyPr>
          <a:lstStyle/>
          <a:p>
            <a:pPr algn="l" fontAlgn="auto">
              <a:spcBef>
                <a:spcPts val="0"/>
              </a:spcBef>
              <a:spcAft>
                <a:spcPts val="0"/>
              </a:spcAft>
            </a:pPr>
            <a:r>
              <a:rPr lang="en-US" sz="1800" b="0" i="0" dirty="0">
                <a:solidFill>
                  <a:prstClr val="black"/>
                </a:solidFill>
                <a:latin typeface="Calibri"/>
              </a:rPr>
              <a:t>4</a:t>
            </a:r>
          </a:p>
        </p:txBody>
      </p:sp>
    </p:spTree>
    <p:extLst>
      <p:ext uri="{BB962C8B-B14F-4D97-AF65-F5344CB8AC3E}">
        <p14:creationId xmlns:p14="http://schemas.microsoft.com/office/powerpoint/2010/main" val="25420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circle(in)">
                                      <p:cBhvr>
                                        <p:cTn id="60" dur="20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circle(in)">
                                      <p:cBhvr>
                                        <p:cTn id="65" dur="20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inVertical)">
                                      <p:cBhvr>
                                        <p:cTn id="70" dur="500"/>
                                        <p:tgtEl>
                                          <p:spTgt spid="1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arn(inVertical)">
                                      <p:cBhvr>
                                        <p:cTn id="73" dur="500"/>
                                        <p:tgtEl>
                                          <p:spTgt spid="1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arn(inVertical)">
                                      <p:cBhvr>
                                        <p:cTn id="76" dur="500"/>
                                        <p:tgtEl>
                                          <p:spTgt spid="1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arn(inVertical)">
                                      <p:cBhvr>
                                        <p:cTn id="85" dur="500"/>
                                        <p:tgtEl>
                                          <p:spTgt spid="1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arn(inVertical)">
                                      <p:cBhvr>
                                        <p:cTn id="88" dur="500"/>
                                        <p:tgtEl>
                                          <p:spTgt spid="2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arn(inVertical)">
                                      <p:cBhvr>
                                        <p:cTn id="97" dur="500"/>
                                        <p:tgtEl>
                                          <p:spTgt spid="3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barn(inVertical)">
                                      <p:cBhvr>
                                        <p:cTn id="100" dur="500"/>
                                        <p:tgtEl>
                                          <p:spTgt spid="31"/>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arn(inVertical)">
                                      <p:cBhvr>
                                        <p:cTn id="103" dur="500"/>
                                        <p:tgtEl>
                                          <p:spTgt spid="32"/>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barn(inVertical)">
                                      <p:cBhvr>
                                        <p:cTn id="106" dur="500"/>
                                        <p:tgtEl>
                                          <p:spTgt spid="35"/>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barn(inVertical)">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path" presetSubtype="0" accel="50000" decel="50000" fill="hold" grpId="1" nodeType="clickEffect">
                                  <p:stCondLst>
                                    <p:cond delay="0"/>
                                  </p:stCondLst>
                                  <p:childTnLst>
                                    <p:animMotion origin="layout" path="M 5.55112E-17 -3.33333E-6 L 5.55112E-17 0.21667 " pathEditMode="relative" rAng="0" ptsTypes="AA">
                                      <p:cBhvr>
                                        <p:cTn id="113" dur="2000" fill="hold"/>
                                        <p:tgtEl>
                                          <p:spTgt spid="12"/>
                                        </p:tgtEl>
                                        <p:attrNameLst>
                                          <p:attrName>ppt_x</p:attrName>
                                          <p:attrName>ppt_y</p:attrName>
                                        </p:attrNameLst>
                                      </p:cBhvr>
                                      <p:rCtr x="0" y="10833"/>
                                    </p:animMotion>
                                  </p:childTnLst>
                                </p:cTn>
                              </p:par>
                              <p:par>
                                <p:cTn id="114" presetID="42" presetClass="path" presetSubtype="0" accel="50000" decel="50000" fill="hold" grpId="1" nodeType="withEffect">
                                  <p:stCondLst>
                                    <p:cond delay="0"/>
                                  </p:stCondLst>
                                  <p:childTnLst>
                                    <p:animMotion origin="layout" path="M 5.55112E-17 -4.07407E-6 L 5.55112E-17 0.25 " pathEditMode="relative" rAng="0" ptsTypes="AA">
                                      <p:cBhvr>
                                        <p:cTn id="115" dur="2000" fill="hold"/>
                                        <p:tgtEl>
                                          <p:spTgt spid="27"/>
                                        </p:tgtEl>
                                        <p:attrNameLst>
                                          <p:attrName>ppt_x</p:attrName>
                                          <p:attrName>ppt_y</p:attrName>
                                        </p:attrNameLst>
                                      </p:cBhvr>
                                      <p:rCtr x="0" y="12500"/>
                                    </p:animMotion>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nodeType="clickEffect">
                                  <p:stCondLst>
                                    <p:cond delay="0"/>
                                  </p:stCondLst>
                                  <p:childTnLst>
                                    <p:set>
                                      <p:cBhvr>
                                        <p:cTn id="119" dur="1" fill="hold">
                                          <p:stCondLst>
                                            <p:cond delay="0"/>
                                          </p:stCondLst>
                                        </p:cTn>
                                        <p:tgtEl>
                                          <p:spTgt spid="2">
                                            <p:txEl>
                                              <p:pRg st="0" end="0"/>
                                            </p:txEl>
                                          </p:spTgt>
                                        </p:tgtEl>
                                        <p:attrNameLst>
                                          <p:attrName>style.visibility</p:attrName>
                                        </p:attrNameLst>
                                      </p:cBhvr>
                                      <p:to>
                                        <p:strVal val="visible"/>
                                      </p:to>
                                    </p:set>
                                    <p:animEffect transition="in" filter="barn(inVertical)">
                                      <p:cBhvr>
                                        <p:cTn id="120" dur="500"/>
                                        <p:tgtEl>
                                          <p:spTgt spid="2">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3.33333E-6 0 L -0.34167 0 " pathEditMode="relative" rAng="0" ptsTypes="AA">
                                      <p:cBhvr>
                                        <p:cTn id="124" dur="2000" fill="hold"/>
                                        <p:tgtEl>
                                          <p:spTgt spid="18"/>
                                        </p:tgtEl>
                                        <p:attrNameLst>
                                          <p:attrName>ppt_x</p:attrName>
                                          <p:attrName>ppt_y</p:attrName>
                                        </p:attrNameLst>
                                      </p:cBhvr>
                                      <p:rCtr x="-17083" y="0"/>
                                    </p:animMotion>
                                  </p:childTnLst>
                                </p:cTn>
                              </p:par>
                              <p:par>
                                <p:cTn id="125" presetID="42" presetClass="path" presetSubtype="0" accel="50000" decel="50000" fill="hold" grpId="1" nodeType="withEffect">
                                  <p:stCondLst>
                                    <p:cond delay="0"/>
                                  </p:stCondLst>
                                  <p:childTnLst>
                                    <p:animMotion origin="layout" path="M 2.77778E-7 0 L -0.35816 0 " pathEditMode="relative" rAng="0" ptsTypes="AA">
                                      <p:cBhvr>
                                        <p:cTn id="126" dur="2000" fill="hold"/>
                                        <p:tgtEl>
                                          <p:spTgt spid="29"/>
                                        </p:tgtEl>
                                        <p:attrNameLst>
                                          <p:attrName>ppt_x</p:attrName>
                                          <p:attrName>ppt_y</p:attrName>
                                        </p:attrNameLst>
                                      </p:cBhvr>
                                      <p:rCtr x="-17917" y="0"/>
                                    </p:animMotion>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nodeType="clickEffect">
                                  <p:stCondLst>
                                    <p:cond delay="0"/>
                                  </p:stCondLst>
                                  <p:childTnLst>
                                    <p:set>
                                      <p:cBhvr>
                                        <p:cTn id="130" dur="1" fill="hold">
                                          <p:stCondLst>
                                            <p:cond delay="0"/>
                                          </p:stCondLst>
                                        </p:cTn>
                                        <p:tgtEl>
                                          <p:spTgt spid="3">
                                            <p:txEl>
                                              <p:pRg st="0" end="0"/>
                                            </p:txEl>
                                          </p:spTgt>
                                        </p:tgtEl>
                                        <p:attrNameLst>
                                          <p:attrName>style.visibility</p:attrName>
                                        </p:attrNameLst>
                                      </p:cBhvr>
                                      <p:to>
                                        <p:strVal val="visible"/>
                                      </p:to>
                                    </p:set>
                                    <p:animEffect transition="in" filter="circle(in)">
                                      <p:cBhvr>
                                        <p:cTn id="131" dur="2000"/>
                                        <p:tgtEl>
                                          <p:spTgt spid="3">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path" presetSubtype="0" accel="50000" decel="50000" fill="hold" grpId="1" nodeType="clickEffect">
                                  <p:stCondLst>
                                    <p:cond delay="0"/>
                                  </p:stCondLst>
                                  <p:childTnLst>
                                    <p:animMotion origin="layout" path="M -3.33333E-6 0 L -0.3375 0 " pathEditMode="relative" rAng="0" ptsTypes="AA">
                                      <p:cBhvr>
                                        <p:cTn id="135" dur="2000" fill="hold"/>
                                        <p:tgtEl>
                                          <p:spTgt spid="19"/>
                                        </p:tgtEl>
                                        <p:attrNameLst>
                                          <p:attrName>ppt_x</p:attrName>
                                          <p:attrName>ppt_y</p:attrName>
                                        </p:attrNameLst>
                                      </p:cBhvr>
                                      <p:rCtr x="-16875" y="0"/>
                                    </p:animMotion>
                                  </p:childTnLst>
                                </p:cTn>
                              </p:par>
                              <p:par>
                                <p:cTn id="136" presetID="42" presetClass="path" presetSubtype="0" accel="50000" decel="50000" fill="hold" grpId="1" nodeType="withEffect">
                                  <p:stCondLst>
                                    <p:cond delay="0"/>
                                  </p:stCondLst>
                                  <p:childTnLst>
                                    <p:animMotion origin="layout" path="M -3.33333E-6 1.11111E-6 L -0.35625 -0.00139 " pathEditMode="relative" rAng="0" ptsTypes="AA">
                                      <p:cBhvr>
                                        <p:cTn id="137" dur="2000" fill="hold"/>
                                        <p:tgtEl>
                                          <p:spTgt spid="31"/>
                                        </p:tgtEl>
                                        <p:attrNameLst>
                                          <p:attrName>ppt_x</p:attrName>
                                          <p:attrName>ppt_y</p:attrName>
                                        </p:attrNameLst>
                                      </p:cBhvr>
                                      <p:rCtr x="-17812" y="-69"/>
                                    </p:animMotion>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nodeType="clickEffect">
                                  <p:stCondLst>
                                    <p:cond delay="0"/>
                                  </p:stCondLst>
                                  <p:childTnLst>
                                    <p:set>
                                      <p:cBhvr>
                                        <p:cTn id="141" dur="1" fill="hold">
                                          <p:stCondLst>
                                            <p:cond delay="0"/>
                                          </p:stCondLst>
                                        </p:cTn>
                                        <p:tgtEl>
                                          <p:spTgt spid="4">
                                            <p:txEl>
                                              <p:pRg st="0" end="0"/>
                                            </p:txEl>
                                          </p:spTgt>
                                        </p:tgtEl>
                                        <p:attrNameLst>
                                          <p:attrName>style.visibility</p:attrName>
                                        </p:attrNameLst>
                                      </p:cBhvr>
                                      <p:to>
                                        <p:strVal val="visible"/>
                                      </p:to>
                                    </p:set>
                                    <p:animEffect transition="in" filter="circle(in)">
                                      <p:cBhvr>
                                        <p:cTn id="142" dur="2000"/>
                                        <p:tgtEl>
                                          <p:spTgt spid="4">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barn(inVertical)">
                                      <p:cBhvr>
                                        <p:cTn id="147" dur="500"/>
                                        <p:tgtEl>
                                          <p:spTgt spid="50"/>
                                        </p:tgtEl>
                                      </p:cBhvr>
                                    </p:animEffect>
                                  </p:childTnLst>
                                </p:cTn>
                              </p:par>
                              <p:par>
                                <p:cTn id="148" presetID="16" presetClass="entr" presetSubtype="21" fill="hold" grpId="0" nodeType="with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barn(inVertical)">
                                      <p:cBhvr>
                                        <p:cTn id="150" dur="500"/>
                                        <p:tgtEl>
                                          <p:spTgt spid="51"/>
                                        </p:tgtEl>
                                      </p:cBhvr>
                                    </p:animEffect>
                                  </p:childTnLst>
                                </p:cTn>
                              </p:par>
                              <p:par>
                                <p:cTn id="151" presetID="16" presetClass="entr" presetSubtype="21"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barn(inVertical)">
                                      <p:cBhvr>
                                        <p:cTn id="153" dur="500"/>
                                        <p:tgtEl>
                                          <p:spTgt spid="52"/>
                                        </p:tgtEl>
                                      </p:cBhvr>
                                    </p:animEffect>
                                  </p:childTnLst>
                                </p:cTn>
                              </p:par>
                              <p:par>
                                <p:cTn id="154" presetID="16" presetClass="entr" presetSubtype="21" fill="hold" grpId="0" nodeType="with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barn(inVertical)">
                                      <p:cBhvr>
                                        <p:cTn id="156" dur="500"/>
                                        <p:tgtEl>
                                          <p:spTgt spid="53"/>
                                        </p:tgtEl>
                                      </p:cBhvr>
                                    </p:animEffect>
                                  </p:childTnLst>
                                </p:cTn>
                              </p:par>
                              <p:par>
                                <p:cTn id="157" presetID="16" presetClass="entr" presetSubtype="21"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barn(inVertical)">
                                      <p:cBhvr>
                                        <p:cTn id="159" dur="500"/>
                                        <p:tgtEl>
                                          <p:spTgt spid="54"/>
                                        </p:tgtEl>
                                      </p:cBhvr>
                                    </p:animEffect>
                                  </p:childTnLst>
                                </p:cTn>
                              </p:par>
                              <p:par>
                                <p:cTn id="160" presetID="16" presetClass="entr" presetSubtype="21" fill="hold" grpId="0" nodeType="with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barn(inVertical)">
                                      <p:cBhvr>
                                        <p:cTn id="162" dur="500"/>
                                        <p:tgtEl>
                                          <p:spTgt spid="55"/>
                                        </p:tgtEl>
                                      </p:cBhvr>
                                    </p:animEffect>
                                  </p:childTnLst>
                                </p:cTn>
                              </p:par>
                              <p:par>
                                <p:cTn id="163" presetID="16" presetClass="entr" presetSubtype="21" fill="hold" grpId="0" nodeType="with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barn(inVertical)">
                                      <p:cBhvr>
                                        <p:cTn id="165" dur="500"/>
                                        <p:tgtEl>
                                          <p:spTgt spid="56"/>
                                        </p:tgtEl>
                                      </p:cBhvr>
                                    </p:animEffect>
                                  </p:childTnLst>
                                </p:cTn>
                              </p:par>
                              <p:par>
                                <p:cTn id="166" presetID="16" presetClass="entr" presetSubtype="21"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barn(inVertical)">
                                      <p:cBhvr>
                                        <p:cTn id="168" dur="500"/>
                                        <p:tgtEl>
                                          <p:spTgt spid="57"/>
                                        </p:tgtEl>
                                      </p:cBhvr>
                                    </p:animEffect>
                                  </p:childTnLst>
                                </p:cTn>
                              </p:par>
                              <p:par>
                                <p:cTn id="169" presetID="16" presetClass="entr" presetSubtype="21" fill="hold" grpId="0" nodeType="with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barn(inVertical)">
                                      <p:cBhvr>
                                        <p:cTn id="171" dur="500"/>
                                        <p:tgtEl>
                                          <p:spTgt spid="58"/>
                                        </p:tgtEl>
                                      </p:cBhvr>
                                    </p:animEffect>
                                  </p:childTnLst>
                                </p:cTn>
                              </p:par>
                              <p:par>
                                <p:cTn id="172" presetID="16" presetClass="entr" presetSubtype="21" fill="hold" grpId="0" nodeType="withEffect">
                                  <p:stCondLst>
                                    <p:cond delay="0"/>
                                  </p:stCondLst>
                                  <p:childTnLst>
                                    <p:set>
                                      <p:cBhvr>
                                        <p:cTn id="173" dur="1" fill="hold">
                                          <p:stCondLst>
                                            <p:cond delay="0"/>
                                          </p:stCondLst>
                                        </p:cTn>
                                        <p:tgtEl>
                                          <p:spTgt spid="59"/>
                                        </p:tgtEl>
                                        <p:attrNameLst>
                                          <p:attrName>style.visibility</p:attrName>
                                        </p:attrNameLst>
                                      </p:cBhvr>
                                      <p:to>
                                        <p:strVal val="visible"/>
                                      </p:to>
                                    </p:set>
                                    <p:animEffect transition="in" filter="barn(inVertical)">
                                      <p:cBhvr>
                                        <p:cTn id="174" dur="500"/>
                                        <p:tgtEl>
                                          <p:spTgt spid="59"/>
                                        </p:tgtEl>
                                      </p:cBhvr>
                                    </p:animEffect>
                                  </p:childTnLst>
                                </p:cTn>
                              </p:par>
                              <p:par>
                                <p:cTn id="175" presetID="16" presetClass="entr" presetSubtype="21"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barn(inVertical)">
                                      <p:cBhvr>
                                        <p:cTn id="177" dur="500"/>
                                        <p:tgtEl>
                                          <p:spTgt spid="60"/>
                                        </p:tgtEl>
                                      </p:cBhvr>
                                    </p:animEffect>
                                  </p:childTnLst>
                                </p:cTn>
                              </p:par>
                              <p:par>
                                <p:cTn id="178" presetID="16" presetClass="entr" presetSubtype="21" fill="hold" grpId="0"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barn(inVertical)">
                                      <p:cBhvr>
                                        <p:cTn id="180" dur="500"/>
                                        <p:tgtEl>
                                          <p:spTgt spid="61"/>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barn(inVertical)">
                                      <p:cBhvr>
                                        <p:cTn id="183" dur="500"/>
                                        <p:tgtEl>
                                          <p:spTgt spid="62"/>
                                        </p:tgtEl>
                                      </p:cBhvr>
                                    </p:animEffect>
                                  </p:childTnLst>
                                </p:cTn>
                              </p:par>
                              <p:par>
                                <p:cTn id="184" presetID="16" presetClass="entr" presetSubtype="21" fill="hold" grpId="0" nodeType="with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barn(inVertical)">
                                      <p:cBhvr>
                                        <p:cTn id="18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7" grpId="0" animBg="1"/>
      <p:bldP spid="8" grpId="0" animBg="1"/>
      <p:bldP spid="9" grpId="0" animBg="1"/>
      <p:bldP spid="10" grpId="0" animBg="1"/>
      <p:bldP spid="6" grpId="0" animBg="1"/>
      <p:bldP spid="11" grpId="0" animBg="1"/>
      <p:bldP spid="18" grpId="0" animBg="1"/>
      <p:bldP spid="18" grpId="1" animBg="1"/>
      <p:bldP spid="19" grpId="0" animBg="1"/>
      <p:bldP spid="19" grpId="1" animBg="1"/>
      <p:bldP spid="17" grpId="0" animBg="1"/>
      <p:bldP spid="20" grpId="0" animBg="1"/>
      <p:bldP spid="16" grpId="0" animBg="1"/>
      <p:bldP spid="27" grpId="0"/>
      <p:bldP spid="27" grpId="1"/>
      <p:bldP spid="28" grpId="0"/>
      <p:bldP spid="29" grpId="0"/>
      <p:bldP spid="29" grpId="1"/>
      <p:bldP spid="30" grpId="0"/>
      <p:bldP spid="31" grpId="0"/>
      <p:bldP spid="31" grpId="1"/>
      <p:bldP spid="32" grpId="0"/>
      <p:bldP spid="35" grpId="0"/>
      <p:bldP spid="37" grpId="0"/>
      <p:bldP spid="40" grpId="0" animBg="1"/>
      <p:bldP spid="41" grpId="0" animBg="1"/>
      <p:bldP spid="43" grpId="0"/>
      <p:bldP spid="44" grpId="0"/>
      <p:bldP spid="45" grpId="0"/>
      <p:bldP spid="46" grpId="0"/>
      <p:bldP spid="47" grpId="0"/>
      <p:bldP spid="48" grpId="0"/>
      <p:bldP spid="49" grpId="0" animBg="1"/>
      <p:bldP spid="50" grpId="0" animBg="1"/>
      <p:bldP spid="51" grpId="0" animBg="1"/>
      <p:bldP spid="52" grpId="0" animBg="1"/>
      <p:bldP spid="53" grpId="0" animBg="1"/>
      <p:bldP spid="54" grpId="0" animBg="1"/>
      <p:bldP spid="55" grpId="0" animBg="1"/>
      <p:bldP spid="56" grpId="0"/>
      <p:bldP spid="57" grpId="0"/>
      <p:bldP spid="58" grpId="0"/>
      <p:bldP spid="59" grpId="0"/>
      <p:bldP spid="60" grpId="0"/>
      <p:bldP spid="61" grpId="0"/>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7"/>
          <p:cNvSpPr txBox="1">
            <a:spLocks noChangeArrowheads="1"/>
          </p:cNvSpPr>
          <p:nvPr/>
        </p:nvSpPr>
        <p:spPr bwMode="auto">
          <a:xfrm>
            <a:off x="4422775" y="13271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A</a:t>
            </a:r>
          </a:p>
        </p:txBody>
      </p:sp>
      <p:sp>
        <p:nvSpPr>
          <p:cNvPr id="19464" name="Text Box 8"/>
          <p:cNvSpPr txBox="1">
            <a:spLocks noChangeArrowheads="1"/>
          </p:cNvSpPr>
          <p:nvPr/>
        </p:nvSpPr>
        <p:spPr bwMode="auto">
          <a:xfrm>
            <a:off x="8308975" y="14033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B</a:t>
            </a:r>
          </a:p>
        </p:txBody>
      </p:sp>
      <p:sp>
        <p:nvSpPr>
          <p:cNvPr id="19465" name="Text Box 9"/>
          <p:cNvSpPr txBox="1">
            <a:spLocks noChangeArrowheads="1"/>
          </p:cNvSpPr>
          <p:nvPr/>
        </p:nvSpPr>
        <p:spPr bwMode="auto">
          <a:xfrm>
            <a:off x="7470775" y="2490788"/>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C</a:t>
            </a:r>
          </a:p>
        </p:txBody>
      </p:sp>
      <p:sp>
        <p:nvSpPr>
          <p:cNvPr id="19466" name="Text Box 10"/>
          <p:cNvSpPr txBox="1">
            <a:spLocks noChangeArrowheads="1"/>
          </p:cNvSpPr>
          <p:nvPr/>
        </p:nvSpPr>
        <p:spPr bwMode="auto">
          <a:xfrm>
            <a:off x="8308975" y="2989263"/>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N</a:t>
            </a:r>
          </a:p>
        </p:txBody>
      </p:sp>
      <p:sp>
        <p:nvSpPr>
          <p:cNvPr id="19467" name="Text Box 11"/>
          <p:cNvSpPr txBox="1">
            <a:spLocks noChangeArrowheads="1"/>
          </p:cNvSpPr>
          <p:nvPr/>
        </p:nvSpPr>
        <p:spPr bwMode="auto">
          <a:xfrm>
            <a:off x="7470775" y="4056063"/>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P</a:t>
            </a:r>
          </a:p>
        </p:txBody>
      </p:sp>
      <p:sp>
        <p:nvSpPr>
          <p:cNvPr id="19468" name="Text Box 12"/>
          <p:cNvSpPr txBox="1">
            <a:spLocks noChangeArrowheads="1"/>
          </p:cNvSpPr>
          <p:nvPr/>
        </p:nvSpPr>
        <p:spPr bwMode="auto">
          <a:xfrm>
            <a:off x="4445000" y="297180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M</a:t>
            </a:r>
          </a:p>
        </p:txBody>
      </p:sp>
      <p:sp>
        <p:nvSpPr>
          <p:cNvPr id="19469" name="Text Box 13"/>
          <p:cNvSpPr txBox="1">
            <a:spLocks noChangeArrowheads="1"/>
          </p:cNvSpPr>
          <p:nvPr/>
        </p:nvSpPr>
        <p:spPr bwMode="auto">
          <a:xfrm>
            <a:off x="3598863" y="2370138"/>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D</a:t>
            </a:r>
          </a:p>
        </p:txBody>
      </p:sp>
      <p:sp>
        <p:nvSpPr>
          <p:cNvPr id="19470" name="Text Box 14"/>
          <p:cNvSpPr txBox="1">
            <a:spLocks noChangeArrowheads="1"/>
          </p:cNvSpPr>
          <p:nvPr/>
        </p:nvSpPr>
        <p:spPr bwMode="auto">
          <a:xfrm>
            <a:off x="3598863" y="3984625"/>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fontAlgn="auto" hangingPunct="0">
              <a:spcBef>
                <a:spcPct val="50000"/>
              </a:spcBef>
              <a:spcAft>
                <a:spcPts val="0"/>
              </a:spcAft>
            </a:pPr>
            <a:r>
              <a:rPr lang="en-US" i="0" dirty="0">
                <a:solidFill>
                  <a:prstClr val="black"/>
                </a:solidFill>
                <a:cs typeface="Times New Roman" pitchFamily="18" charset="0"/>
              </a:rPr>
              <a:t>Q</a:t>
            </a:r>
          </a:p>
        </p:txBody>
      </p:sp>
      <p:sp>
        <p:nvSpPr>
          <p:cNvPr id="19471" name="Line 15"/>
          <p:cNvSpPr>
            <a:spLocks noChangeShapeType="1"/>
          </p:cNvSpPr>
          <p:nvPr/>
        </p:nvSpPr>
        <p:spPr bwMode="auto">
          <a:xfrm>
            <a:off x="3965575" y="4265613"/>
            <a:ext cx="35052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sp>
        <p:nvSpPr>
          <p:cNvPr id="19472" name="Line 16"/>
          <p:cNvSpPr>
            <a:spLocks noChangeShapeType="1"/>
          </p:cNvSpPr>
          <p:nvPr/>
        </p:nvSpPr>
        <p:spPr bwMode="auto">
          <a:xfrm>
            <a:off x="3956050" y="2665413"/>
            <a:ext cx="35052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cxnSp>
        <p:nvCxnSpPr>
          <p:cNvPr id="19473" name="AutoShape 17"/>
          <p:cNvCxnSpPr>
            <a:cxnSpLocks noChangeShapeType="1"/>
            <a:stCxn id="19472" idx="0"/>
            <a:endCxn id="19471" idx="0"/>
          </p:cNvCxnSpPr>
          <p:nvPr/>
        </p:nvCxnSpPr>
        <p:spPr bwMode="auto">
          <a:xfrm>
            <a:off x="3956050" y="2646363"/>
            <a:ext cx="9525" cy="16002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4" name="AutoShape 18"/>
          <p:cNvCxnSpPr>
            <a:cxnSpLocks noChangeShapeType="1"/>
            <a:stCxn id="19472" idx="1"/>
            <a:endCxn id="19471" idx="1"/>
          </p:cNvCxnSpPr>
          <p:nvPr/>
        </p:nvCxnSpPr>
        <p:spPr bwMode="auto">
          <a:xfrm>
            <a:off x="7461250" y="2684463"/>
            <a:ext cx="9525" cy="16002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5" name="Line 19"/>
          <p:cNvSpPr>
            <a:spLocks noChangeShapeType="1"/>
          </p:cNvSpPr>
          <p:nvPr/>
        </p:nvSpPr>
        <p:spPr bwMode="auto">
          <a:xfrm>
            <a:off x="4879975" y="1598613"/>
            <a:ext cx="35052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cxnSp>
        <p:nvCxnSpPr>
          <p:cNvPr id="19476" name="AutoShape 20"/>
          <p:cNvCxnSpPr>
            <a:cxnSpLocks noChangeShapeType="1"/>
            <a:stCxn id="19475" idx="0"/>
            <a:endCxn id="19472" idx="0"/>
          </p:cNvCxnSpPr>
          <p:nvPr/>
        </p:nvCxnSpPr>
        <p:spPr bwMode="auto">
          <a:xfrm flipH="1">
            <a:off x="3956050" y="1579563"/>
            <a:ext cx="923925" cy="10668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7" name="AutoShape 21"/>
          <p:cNvCxnSpPr>
            <a:cxnSpLocks noChangeShapeType="1"/>
            <a:stCxn id="19475" idx="1"/>
            <a:endCxn id="19472" idx="1"/>
          </p:cNvCxnSpPr>
          <p:nvPr/>
        </p:nvCxnSpPr>
        <p:spPr bwMode="auto">
          <a:xfrm flipH="1">
            <a:off x="7461250" y="1617663"/>
            <a:ext cx="923925" cy="10668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8" name="Line 22"/>
          <p:cNvSpPr>
            <a:spLocks noChangeShapeType="1"/>
          </p:cNvSpPr>
          <p:nvPr/>
        </p:nvSpPr>
        <p:spPr bwMode="auto">
          <a:xfrm flipV="1">
            <a:off x="4879975" y="3198813"/>
            <a:ext cx="3505200" cy="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cxnSp>
        <p:nvCxnSpPr>
          <p:cNvPr id="19479" name="AutoShape 23"/>
          <p:cNvCxnSpPr>
            <a:cxnSpLocks noChangeShapeType="1"/>
            <a:stCxn id="19478" idx="0"/>
            <a:endCxn id="19475" idx="0"/>
          </p:cNvCxnSpPr>
          <p:nvPr/>
        </p:nvCxnSpPr>
        <p:spPr bwMode="auto">
          <a:xfrm flipV="1">
            <a:off x="4879975" y="1579563"/>
            <a:ext cx="0" cy="1638300"/>
          </a:xfrm>
          <a:prstGeom prst="straightConnector1">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0" name="AutoShape 24"/>
          <p:cNvCxnSpPr>
            <a:cxnSpLocks noChangeShapeType="1"/>
            <a:endCxn id="19478" idx="0"/>
          </p:cNvCxnSpPr>
          <p:nvPr/>
        </p:nvCxnSpPr>
        <p:spPr bwMode="auto">
          <a:xfrm flipV="1">
            <a:off x="3965575" y="3217863"/>
            <a:ext cx="914400" cy="1009650"/>
          </a:xfrm>
          <a:prstGeom prst="straightConnector1">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1" name="AutoShape 25"/>
          <p:cNvCxnSpPr>
            <a:cxnSpLocks noChangeShapeType="1"/>
            <a:stCxn id="19471" idx="1"/>
            <a:endCxn id="19478" idx="1"/>
          </p:cNvCxnSpPr>
          <p:nvPr/>
        </p:nvCxnSpPr>
        <p:spPr bwMode="auto">
          <a:xfrm flipV="1">
            <a:off x="7470775" y="3179763"/>
            <a:ext cx="914400" cy="11049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2" name="AutoShape 26"/>
          <p:cNvCxnSpPr>
            <a:cxnSpLocks noChangeShapeType="1"/>
            <a:stCxn id="19475" idx="1"/>
            <a:endCxn id="19478" idx="1"/>
          </p:cNvCxnSpPr>
          <p:nvPr/>
        </p:nvCxnSpPr>
        <p:spPr bwMode="auto">
          <a:xfrm>
            <a:off x="8385175" y="1617663"/>
            <a:ext cx="0" cy="15621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83" name="AutoShape 27"/>
          <p:cNvSpPr>
            <a:spLocks noChangeArrowheads="1"/>
          </p:cNvSpPr>
          <p:nvPr/>
        </p:nvSpPr>
        <p:spPr bwMode="auto">
          <a:xfrm>
            <a:off x="990599" y="4419600"/>
            <a:ext cx="7546975" cy="1447800"/>
          </a:xfrm>
          <a:prstGeom prst="cloudCallout">
            <a:avLst>
              <a:gd name="adj1" fmla="val -51787"/>
              <a:gd name="adj2" fmla="val 143968"/>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hộp</a:t>
            </a:r>
            <a:r>
              <a:rPr lang="en-US" sz="3000" i="0" dirty="0">
                <a:cs typeface="Times New Roman" pitchFamily="18" charset="0"/>
              </a:rPr>
              <a:t> </a:t>
            </a:r>
            <a:r>
              <a:rPr lang="en-US" sz="3000" i="0" dirty="0" err="1">
                <a:cs typeface="Times New Roman" pitchFamily="18" charset="0"/>
              </a:rPr>
              <a:t>chữ</a:t>
            </a:r>
            <a:r>
              <a:rPr lang="en-US" sz="3000" i="0" dirty="0">
                <a:cs typeface="Times New Roman" pitchFamily="18" charset="0"/>
              </a:rPr>
              <a:t> </a:t>
            </a:r>
            <a:r>
              <a:rPr lang="en-US" sz="3000" i="0" dirty="0" err="1">
                <a:cs typeface="Times New Roman" pitchFamily="18" charset="0"/>
              </a:rPr>
              <a:t>nhật</a:t>
            </a:r>
            <a:r>
              <a:rPr lang="en-US" sz="3000" i="0" dirty="0">
                <a:cs typeface="Times New Roman" pitchFamily="18" charset="0"/>
              </a:rPr>
              <a:t> </a:t>
            </a:r>
            <a:r>
              <a:rPr lang="en-US" sz="3000" i="0" dirty="0" err="1">
                <a:cs typeface="Times New Roman" pitchFamily="18" charset="0"/>
              </a:rPr>
              <a:t>có</a:t>
            </a:r>
            <a:r>
              <a:rPr lang="en-US" sz="3000" i="0" dirty="0">
                <a:cs typeface="Times New Roman" pitchFamily="18" charset="0"/>
              </a:rPr>
              <a:t> </a:t>
            </a:r>
            <a:r>
              <a:rPr lang="en-US" sz="3000" i="0" dirty="0" err="1">
                <a:cs typeface="Times New Roman" pitchFamily="18" charset="0"/>
              </a:rPr>
              <a:t>mấy</a:t>
            </a:r>
            <a:r>
              <a:rPr lang="en-US" sz="3000" i="0" dirty="0">
                <a:cs typeface="Times New Roman" pitchFamily="18" charset="0"/>
              </a:rPr>
              <a:t> </a:t>
            </a:r>
            <a:r>
              <a:rPr lang="en-US" sz="3000" i="0" dirty="0" err="1">
                <a:cs typeface="Times New Roman" pitchFamily="18" charset="0"/>
              </a:rPr>
              <a:t>đỉnh</a:t>
            </a:r>
            <a:r>
              <a:rPr lang="en-US" sz="3000" i="0" dirty="0">
                <a:cs typeface="Times New Roman" pitchFamily="18" charset="0"/>
              </a:rPr>
              <a:t> ?</a:t>
            </a:r>
          </a:p>
        </p:txBody>
      </p:sp>
      <p:sp>
        <p:nvSpPr>
          <p:cNvPr id="28" name="Text Box 28"/>
          <p:cNvSpPr txBox="1">
            <a:spLocks noChangeArrowheads="1"/>
          </p:cNvSpPr>
          <p:nvPr/>
        </p:nvSpPr>
        <p:spPr bwMode="auto">
          <a:xfrm>
            <a:off x="304800" y="6096000"/>
            <a:ext cx="8610600" cy="5539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sz="3000" i="0" dirty="0" err="1">
                <a:solidFill>
                  <a:prstClr val="white"/>
                </a:solidFill>
                <a:cs typeface="Times New Roman" pitchFamily="18" charset="0"/>
              </a:rPr>
              <a:t>Hình</a:t>
            </a:r>
            <a:r>
              <a:rPr lang="en-US" sz="3000" i="0" dirty="0">
                <a:solidFill>
                  <a:prstClr val="white"/>
                </a:solidFill>
                <a:cs typeface="Times New Roman" pitchFamily="18" charset="0"/>
              </a:rPr>
              <a:t> </a:t>
            </a:r>
            <a:r>
              <a:rPr lang="en-US" sz="3000" i="0" dirty="0" err="1">
                <a:solidFill>
                  <a:prstClr val="white"/>
                </a:solidFill>
                <a:cs typeface="Times New Roman" pitchFamily="18" charset="0"/>
              </a:rPr>
              <a:t>hộp</a:t>
            </a:r>
            <a:r>
              <a:rPr lang="en-US" sz="3000" i="0" dirty="0">
                <a:solidFill>
                  <a:prstClr val="white"/>
                </a:solidFill>
                <a:cs typeface="Times New Roman" pitchFamily="18" charset="0"/>
              </a:rPr>
              <a:t> </a:t>
            </a:r>
            <a:r>
              <a:rPr lang="en-US" sz="3000" i="0" dirty="0" err="1">
                <a:solidFill>
                  <a:prstClr val="white"/>
                </a:solidFill>
                <a:cs typeface="Times New Roman" pitchFamily="18" charset="0"/>
              </a:rPr>
              <a:t>chữ</a:t>
            </a:r>
            <a:r>
              <a:rPr lang="en-US" sz="3000" i="0" dirty="0">
                <a:solidFill>
                  <a:prstClr val="white"/>
                </a:solidFill>
                <a:cs typeface="Times New Roman" pitchFamily="18" charset="0"/>
              </a:rPr>
              <a:t> </a:t>
            </a:r>
            <a:r>
              <a:rPr lang="en-US" sz="3000" i="0" dirty="0" err="1">
                <a:solidFill>
                  <a:prstClr val="white"/>
                </a:solidFill>
                <a:cs typeface="Times New Roman" pitchFamily="18" charset="0"/>
              </a:rPr>
              <a:t>nhật</a:t>
            </a:r>
            <a:r>
              <a:rPr lang="en-US" sz="3000" i="0" dirty="0">
                <a:solidFill>
                  <a:prstClr val="white"/>
                </a:solidFill>
                <a:cs typeface="Times New Roman" pitchFamily="18" charset="0"/>
              </a:rPr>
              <a:t> </a:t>
            </a:r>
            <a:r>
              <a:rPr lang="en-US" sz="3000" i="0" dirty="0" err="1">
                <a:solidFill>
                  <a:prstClr val="white"/>
                </a:solidFill>
                <a:cs typeface="Times New Roman" pitchFamily="18" charset="0"/>
              </a:rPr>
              <a:t>có</a:t>
            </a:r>
            <a:r>
              <a:rPr lang="en-US" sz="3000" i="0" dirty="0">
                <a:solidFill>
                  <a:prstClr val="white"/>
                </a:solidFill>
                <a:cs typeface="Times New Roman" pitchFamily="18" charset="0"/>
              </a:rPr>
              <a:t> 8 </a:t>
            </a:r>
            <a:r>
              <a:rPr lang="en-US" sz="3000" i="0" dirty="0" err="1">
                <a:solidFill>
                  <a:prstClr val="white"/>
                </a:solidFill>
                <a:cs typeface="Times New Roman" pitchFamily="18" charset="0"/>
              </a:rPr>
              <a:t>đỉnh</a:t>
            </a:r>
            <a:r>
              <a:rPr lang="en-US" sz="3000" i="0" dirty="0">
                <a:solidFill>
                  <a:prstClr val="white"/>
                </a:solidFill>
                <a:cs typeface="Times New Roman" pitchFamily="18" charset="0"/>
              </a:rPr>
              <a:t>: A, B, C, D, M, N, P, Q</a:t>
            </a:r>
          </a:p>
        </p:txBody>
      </p:sp>
      <p:sp>
        <p:nvSpPr>
          <p:cNvPr id="29" name="Rectangle 28"/>
          <p:cNvSpPr/>
          <p:nvPr/>
        </p:nvSpPr>
        <p:spPr>
          <a:xfrm>
            <a:off x="128943" y="328691"/>
            <a:ext cx="3672800" cy="553998"/>
          </a:xfrm>
          <a:prstGeom prst="rect">
            <a:avLst/>
          </a:prstGeom>
        </p:spPr>
        <p:txBody>
          <a:bodyPr wrap="none">
            <a:spAutoFit/>
          </a:bodyPr>
          <a:lstStyle/>
          <a:p>
            <a:pPr algn="l" fontAlgn="auto">
              <a:spcBef>
                <a:spcPct val="50000"/>
              </a:spcBef>
              <a:spcAft>
                <a:spcPts val="0"/>
              </a:spcAft>
            </a:pPr>
            <a:r>
              <a:rPr lang="en-US" sz="3000" i="0" dirty="0">
                <a:cs typeface="Times New Roman" pitchFamily="18" charset="0"/>
              </a:rPr>
              <a:t>1. </a:t>
            </a: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hộp</a:t>
            </a:r>
            <a:r>
              <a:rPr lang="en-US" sz="3000" i="0" dirty="0">
                <a:cs typeface="Times New Roman" pitchFamily="18" charset="0"/>
              </a:rPr>
              <a:t> </a:t>
            </a:r>
            <a:r>
              <a:rPr lang="en-US" sz="3000" i="0" dirty="0" err="1">
                <a:cs typeface="Times New Roman" pitchFamily="18" charset="0"/>
              </a:rPr>
              <a:t>chữ</a:t>
            </a:r>
            <a:r>
              <a:rPr lang="en-US" sz="3000" i="0" dirty="0">
                <a:cs typeface="Times New Roman" pitchFamily="18" charset="0"/>
              </a:rPr>
              <a:t> </a:t>
            </a:r>
            <a:r>
              <a:rPr lang="en-US" sz="3000" i="0" dirty="0" err="1">
                <a:cs typeface="Times New Roman" pitchFamily="18" charset="0"/>
              </a:rPr>
              <a:t>nhật</a:t>
            </a:r>
            <a:endParaRPr lang="en-US" sz="3000" i="0" dirty="0">
              <a:cs typeface="Times New Roman" pitchFamily="18" charset="0"/>
            </a:endParaRPr>
          </a:p>
        </p:txBody>
      </p:sp>
      <p:sp>
        <p:nvSpPr>
          <p:cNvPr id="2" name="Right Arrow 1"/>
          <p:cNvSpPr/>
          <p:nvPr/>
        </p:nvSpPr>
        <p:spPr>
          <a:xfrm rot="10800000">
            <a:off x="2590800" y="2443957"/>
            <a:ext cx="838200" cy="48101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p:cNvSpPr/>
          <p:nvPr/>
        </p:nvSpPr>
        <p:spPr>
          <a:xfrm>
            <a:off x="304800" y="2151063"/>
            <a:ext cx="1981199" cy="1295400"/>
          </a:xfrm>
          <a:prstGeom prst="cloud">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itchFamily="18" charset="0"/>
                <a:cs typeface="Times New Roman" pitchFamily="18" charset="0"/>
              </a:rPr>
              <a:t>8 </a:t>
            </a:r>
            <a:r>
              <a:rPr lang="en-US" sz="3200" dirty="0" err="1">
                <a:solidFill>
                  <a:srgbClr val="FF0000"/>
                </a:solidFill>
                <a:latin typeface="Times New Roman" pitchFamily="18" charset="0"/>
                <a:cs typeface="Times New Roman" pitchFamily="18" charset="0"/>
              </a:rPr>
              <a:t>đỉnh</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1405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circle(in)">
                                      <p:cBhvr>
                                        <p:cTn id="7" dur="20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circle(in)">
                                      <p:cBhvr>
                                        <p:cTn id="12" dur="2000"/>
                                        <p:tgtEl>
                                          <p:spTgt spid="1946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circle(in)">
                                      <p:cBhvr>
                                        <p:cTn id="15" dur="2000"/>
                                        <p:tgtEl>
                                          <p:spTgt spid="1946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469"/>
                                        </p:tgtEl>
                                        <p:attrNameLst>
                                          <p:attrName>style.visibility</p:attrName>
                                        </p:attrNameLst>
                                      </p:cBhvr>
                                      <p:to>
                                        <p:strVal val="visible"/>
                                      </p:to>
                                    </p:set>
                                    <p:animEffect transition="in" filter="circle(in)">
                                      <p:cBhvr>
                                        <p:cTn id="18" dur="2000"/>
                                        <p:tgtEl>
                                          <p:spTgt spid="1946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9468"/>
                                        </p:tgtEl>
                                        <p:attrNameLst>
                                          <p:attrName>style.visibility</p:attrName>
                                        </p:attrNameLst>
                                      </p:cBhvr>
                                      <p:to>
                                        <p:strVal val="visible"/>
                                      </p:to>
                                    </p:set>
                                    <p:animEffect transition="in" filter="circle(in)">
                                      <p:cBhvr>
                                        <p:cTn id="21" dur="2000"/>
                                        <p:tgtEl>
                                          <p:spTgt spid="1946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466"/>
                                        </p:tgtEl>
                                        <p:attrNameLst>
                                          <p:attrName>style.visibility</p:attrName>
                                        </p:attrNameLst>
                                      </p:cBhvr>
                                      <p:to>
                                        <p:strVal val="visible"/>
                                      </p:to>
                                    </p:set>
                                    <p:animEffect transition="in" filter="circle(in)">
                                      <p:cBhvr>
                                        <p:cTn id="24" dur="2000"/>
                                        <p:tgtEl>
                                          <p:spTgt spid="1946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9467"/>
                                        </p:tgtEl>
                                        <p:attrNameLst>
                                          <p:attrName>style.visibility</p:attrName>
                                        </p:attrNameLst>
                                      </p:cBhvr>
                                      <p:to>
                                        <p:strVal val="visible"/>
                                      </p:to>
                                    </p:set>
                                    <p:animEffect transition="in" filter="circle(in)">
                                      <p:cBhvr>
                                        <p:cTn id="27" dur="2000"/>
                                        <p:tgtEl>
                                          <p:spTgt spid="1946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470"/>
                                        </p:tgtEl>
                                        <p:attrNameLst>
                                          <p:attrName>style.visibility</p:attrName>
                                        </p:attrNameLst>
                                      </p:cBhvr>
                                      <p:to>
                                        <p:strVal val="visible"/>
                                      </p:to>
                                    </p:set>
                                    <p:animEffect transition="in" filter="circle(in)">
                                      <p:cBhvr>
                                        <p:cTn id="30" dur="2000"/>
                                        <p:tgtEl>
                                          <p:spTgt spid="194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9483"/>
                                        </p:tgtEl>
                                        <p:attrNameLst>
                                          <p:attrName>style.visibility</p:attrName>
                                        </p:attrNameLst>
                                      </p:cBhvr>
                                      <p:to>
                                        <p:strVal val="visible"/>
                                      </p:to>
                                    </p:set>
                                    <p:animEffect transition="in" filter="diamond(in)">
                                      <p:cBhvr>
                                        <p:cTn id="35" dur="2000"/>
                                        <p:tgtEl>
                                          <p:spTgt spid="1948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to="" calcmode="lin" valueType="num">
                                      <p:cBhvr>
                                        <p:cTn id="50" dur="1" fill="hold"/>
                                        <p:tgtEl>
                                          <p:spTgt spid="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9466" grpId="0"/>
      <p:bldP spid="19467" grpId="0"/>
      <p:bldP spid="19468" grpId="0"/>
      <p:bldP spid="19469" grpId="0"/>
      <p:bldP spid="19470" grpId="0"/>
      <p:bldP spid="19483" grpId="0" animBg="1"/>
      <p:bldP spid="28"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7"/>
          <p:cNvSpPr txBox="1">
            <a:spLocks noChangeArrowheads="1"/>
          </p:cNvSpPr>
          <p:nvPr/>
        </p:nvSpPr>
        <p:spPr bwMode="auto">
          <a:xfrm>
            <a:off x="4422775" y="13271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A</a:t>
            </a:r>
          </a:p>
        </p:txBody>
      </p:sp>
      <p:sp>
        <p:nvSpPr>
          <p:cNvPr id="19464" name="Text Box 8"/>
          <p:cNvSpPr txBox="1">
            <a:spLocks noChangeArrowheads="1"/>
          </p:cNvSpPr>
          <p:nvPr/>
        </p:nvSpPr>
        <p:spPr bwMode="auto">
          <a:xfrm>
            <a:off x="8308975" y="140335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B</a:t>
            </a:r>
          </a:p>
        </p:txBody>
      </p:sp>
      <p:sp>
        <p:nvSpPr>
          <p:cNvPr id="19465" name="Text Box 9"/>
          <p:cNvSpPr txBox="1">
            <a:spLocks noChangeArrowheads="1"/>
          </p:cNvSpPr>
          <p:nvPr/>
        </p:nvSpPr>
        <p:spPr bwMode="auto">
          <a:xfrm>
            <a:off x="7470775" y="2490788"/>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C</a:t>
            </a:r>
          </a:p>
        </p:txBody>
      </p:sp>
      <p:sp>
        <p:nvSpPr>
          <p:cNvPr id="19466" name="Text Box 10"/>
          <p:cNvSpPr txBox="1">
            <a:spLocks noChangeArrowheads="1"/>
          </p:cNvSpPr>
          <p:nvPr/>
        </p:nvSpPr>
        <p:spPr bwMode="auto">
          <a:xfrm>
            <a:off x="8308975" y="2989263"/>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N</a:t>
            </a:r>
          </a:p>
        </p:txBody>
      </p:sp>
      <p:sp>
        <p:nvSpPr>
          <p:cNvPr id="19467" name="Text Box 11"/>
          <p:cNvSpPr txBox="1">
            <a:spLocks noChangeArrowheads="1"/>
          </p:cNvSpPr>
          <p:nvPr/>
        </p:nvSpPr>
        <p:spPr bwMode="auto">
          <a:xfrm>
            <a:off x="7470775" y="4056063"/>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P</a:t>
            </a:r>
          </a:p>
        </p:txBody>
      </p:sp>
      <p:sp>
        <p:nvSpPr>
          <p:cNvPr id="19468" name="Text Box 12"/>
          <p:cNvSpPr txBox="1">
            <a:spLocks noChangeArrowheads="1"/>
          </p:cNvSpPr>
          <p:nvPr/>
        </p:nvSpPr>
        <p:spPr bwMode="auto">
          <a:xfrm>
            <a:off x="4445000" y="297180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M</a:t>
            </a:r>
          </a:p>
        </p:txBody>
      </p:sp>
      <p:sp>
        <p:nvSpPr>
          <p:cNvPr id="19469" name="Text Box 13"/>
          <p:cNvSpPr txBox="1">
            <a:spLocks noChangeArrowheads="1"/>
          </p:cNvSpPr>
          <p:nvPr/>
        </p:nvSpPr>
        <p:spPr bwMode="auto">
          <a:xfrm>
            <a:off x="3598863" y="2370138"/>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D</a:t>
            </a:r>
          </a:p>
        </p:txBody>
      </p:sp>
      <p:sp>
        <p:nvSpPr>
          <p:cNvPr id="19470" name="Text Box 14"/>
          <p:cNvSpPr txBox="1">
            <a:spLocks noChangeArrowheads="1"/>
          </p:cNvSpPr>
          <p:nvPr/>
        </p:nvSpPr>
        <p:spPr bwMode="auto">
          <a:xfrm>
            <a:off x="3598863" y="3984625"/>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fontAlgn="auto" hangingPunct="0">
              <a:spcBef>
                <a:spcPct val="50000"/>
              </a:spcBef>
              <a:spcAft>
                <a:spcPts val="0"/>
              </a:spcAft>
            </a:pPr>
            <a:r>
              <a:rPr lang="en-US" i="0" dirty="0">
                <a:solidFill>
                  <a:prstClr val="black"/>
                </a:solidFill>
                <a:cs typeface="Times New Roman" pitchFamily="18" charset="0"/>
              </a:rPr>
              <a:t>Q</a:t>
            </a:r>
          </a:p>
        </p:txBody>
      </p:sp>
      <p:sp>
        <p:nvSpPr>
          <p:cNvPr id="19471" name="Line 15"/>
          <p:cNvSpPr>
            <a:spLocks noChangeShapeType="1"/>
          </p:cNvSpPr>
          <p:nvPr/>
        </p:nvSpPr>
        <p:spPr bwMode="auto">
          <a:xfrm>
            <a:off x="3965575" y="4265613"/>
            <a:ext cx="35052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sp>
        <p:nvSpPr>
          <p:cNvPr id="19472" name="Line 16"/>
          <p:cNvSpPr>
            <a:spLocks noChangeShapeType="1"/>
          </p:cNvSpPr>
          <p:nvPr/>
        </p:nvSpPr>
        <p:spPr bwMode="auto">
          <a:xfrm>
            <a:off x="3956050" y="2665413"/>
            <a:ext cx="35052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cxnSp>
        <p:nvCxnSpPr>
          <p:cNvPr id="19473" name="AutoShape 17"/>
          <p:cNvCxnSpPr>
            <a:cxnSpLocks noChangeShapeType="1"/>
            <a:stCxn id="19472" idx="0"/>
            <a:endCxn id="19471" idx="0"/>
          </p:cNvCxnSpPr>
          <p:nvPr/>
        </p:nvCxnSpPr>
        <p:spPr bwMode="auto">
          <a:xfrm>
            <a:off x="3956050" y="2646363"/>
            <a:ext cx="9525" cy="16002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4" name="AutoShape 18"/>
          <p:cNvCxnSpPr>
            <a:cxnSpLocks noChangeShapeType="1"/>
            <a:stCxn id="19472" idx="1"/>
            <a:endCxn id="19471" idx="1"/>
          </p:cNvCxnSpPr>
          <p:nvPr/>
        </p:nvCxnSpPr>
        <p:spPr bwMode="auto">
          <a:xfrm>
            <a:off x="7461250" y="2684463"/>
            <a:ext cx="9525" cy="16002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5" name="Line 19"/>
          <p:cNvSpPr>
            <a:spLocks noChangeShapeType="1"/>
          </p:cNvSpPr>
          <p:nvPr/>
        </p:nvSpPr>
        <p:spPr bwMode="auto">
          <a:xfrm>
            <a:off x="4879975" y="1598613"/>
            <a:ext cx="35052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cxnSp>
        <p:nvCxnSpPr>
          <p:cNvPr id="19476" name="AutoShape 20"/>
          <p:cNvCxnSpPr>
            <a:cxnSpLocks noChangeShapeType="1"/>
            <a:stCxn id="19475" idx="0"/>
            <a:endCxn id="19472" idx="0"/>
          </p:cNvCxnSpPr>
          <p:nvPr/>
        </p:nvCxnSpPr>
        <p:spPr bwMode="auto">
          <a:xfrm flipH="1">
            <a:off x="3956050" y="1579563"/>
            <a:ext cx="923925" cy="10668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7" name="AutoShape 21"/>
          <p:cNvCxnSpPr>
            <a:cxnSpLocks noChangeShapeType="1"/>
            <a:stCxn id="19475" idx="1"/>
            <a:endCxn id="19472" idx="1"/>
          </p:cNvCxnSpPr>
          <p:nvPr/>
        </p:nvCxnSpPr>
        <p:spPr bwMode="auto">
          <a:xfrm flipH="1">
            <a:off x="7461250" y="1617663"/>
            <a:ext cx="923925" cy="10668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8" name="Line 22"/>
          <p:cNvSpPr>
            <a:spLocks noChangeShapeType="1"/>
          </p:cNvSpPr>
          <p:nvPr/>
        </p:nvSpPr>
        <p:spPr bwMode="auto">
          <a:xfrm flipV="1">
            <a:off x="4879975" y="3198813"/>
            <a:ext cx="3505200" cy="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auto">
              <a:spcBef>
                <a:spcPts val="0"/>
              </a:spcBef>
              <a:spcAft>
                <a:spcPts val="0"/>
              </a:spcAft>
            </a:pPr>
            <a:endParaRPr lang="en-US" sz="1800" b="0" i="0">
              <a:solidFill>
                <a:prstClr val="black"/>
              </a:solidFill>
              <a:latin typeface="Calibri"/>
            </a:endParaRPr>
          </a:p>
        </p:txBody>
      </p:sp>
      <p:cxnSp>
        <p:nvCxnSpPr>
          <p:cNvPr id="19479" name="AutoShape 23"/>
          <p:cNvCxnSpPr>
            <a:cxnSpLocks noChangeShapeType="1"/>
            <a:stCxn id="19478" idx="0"/>
            <a:endCxn id="19475" idx="0"/>
          </p:cNvCxnSpPr>
          <p:nvPr/>
        </p:nvCxnSpPr>
        <p:spPr bwMode="auto">
          <a:xfrm flipV="1">
            <a:off x="4879975" y="1579563"/>
            <a:ext cx="0" cy="1638300"/>
          </a:xfrm>
          <a:prstGeom prst="straightConnector1">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0" name="AutoShape 24"/>
          <p:cNvCxnSpPr>
            <a:cxnSpLocks noChangeShapeType="1"/>
            <a:endCxn id="19478" idx="0"/>
          </p:cNvCxnSpPr>
          <p:nvPr/>
        </p:nvCxnSpPr>
        <p:spPr bwMode="auto">
          <a:xfrm flipV="1">
            <a:off x="3965575" y="3217863"/>
            <a:ext cx="914400" cy="1009650"/>
          </a:xfrm>
          <a:prstGeom prst="straightConnector1">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1" name="AutoShape 25"/>
          <p:cNvCxnSpPr>
            <a:cxnSpLocks noChangeShapeType="1"/>
            <a:stCxn id="19471" idx="1"/>
            <a:endCxn id="19478" idx="1"/>
          </p:cNvCxnSpPr>
          <p:nvPr/>
        </p:nvCxnSpPr>
        <p:spPr bwMode="auto">
          <a:xfrm flipV="1">
            <a:off x="7470775" y="3179763"/>
            <a:ext cx="914400" cy="11049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2" name="AutoShape 26"/>
          <p:cNvCxnSpPr>
            <a:cxnSpLocks noChangeShapeType="1"/>
            <a:stCxn id="19475" idx="1"/>
            <a:endCxn id="19478" idx="1"/>
          </p:cNvCxnSpPr>
          <p:nvPr/>
        </p:nvCxnSpPr>
        <p:spPr bwMode="auto">
          <a:xfrm>
            <a:off x="8385175" y="1617663"/>
            <a:ext cx="0" cy="1562100"/>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83" name="AutoShape 27"/>
          <p:cNvSpPr>
            <a:spLocks noChangeArrowheads="1"/>
          </p:cNvSpPr>
          <p:nvPr/>
        </p:nvSpPr>
        <p:spPr bwMode="auto">
          <a:xfrm>
            <a:off x="990599" y="4419600"/>
            <a:ext cx="7546975" cy="1447800"/>
          </a:xfrm>
          <a:prstGeom prst="cloudCallout">
            <a:avLst>
              <a:gd name="adj1" fmla="val -51787"/>
              <a:gd name="adj2" fmla="val 143968"/>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hộp</a:t>
            </a:r>
            <a:r>
              <a:rPr lang="en-US" sz="3000" i="0" dirty="0">
                <a:cs typeface="Times New Roman" pitchFamily="18" charset="0"/>
              </a:rPr>
              <a:t> </a:t>
            </a:r>
            <a:r>
              <a:rPr lang="en-US" sz="3000" i="0" dirty="0" err="1">
                <a:cs typeface="Times New Roman" pitchFamily="18" charset="0"/>
              </a:rPr>
              <a:t>chữ</a:t>
            </a:r>
            <a:r>
              <a:rPr lang="en-US" sz="3000" i="0" dirty="0">
                <a:cs typeface="Times New Roman" pitchFamily="18" charset="0"/>
              </a:rPr>
              <a:t> </a:t>
            </a:r>
            <a:r>
              <a:rPr lang="en-US" sz="3000" i="0" dirty="0" err="1">
                <a:cs typeface="Times New Roman" pitchFamily="18" charset="0"/>
              </a:rPr>
              <a:t>nhật</a:t>
            </a:r>
            <a:r>
              <a:rPr lang="en-US" sz="3000" i="0" dirty="0">
                <a:cs typeface="Times New Roman" pitchFamily="18" charset="0"/>
              </a:rPr>
              <a:t> </a:t>
            </a:r>
            <a:r>
              <a:rPr lang="en-US" sz="3000" i="0" dirty="0" err="1">
                <a:cs typeface="Times New Roman" pitchFamily="18" charset="0"/>
              </a:rPr>
              <a:t>có</a:t>
            </a:r>
            <a:r>
              <a:rPr lang="en-US" sz="3000" i="0" dirty="0">
                <a:cs typeface="Times New Roman" pitchFamily="18" charset="0"/>
              </a:rPr>
              <a:t> </a:t>
            </a:r>
            <a:r>
              <a:rPr lang="en-US" sz="3000" i="0" dirty="0" err="1">
                <a:cs typeface="Times New Roman" pitchFamily="18" charset="0"/>
              </a:rPr>
              <a:t>mấy</a:t>
            </a:r>
            <a:r>
              <a:rPr lang="en-US" sz="3000" i="0" dirty="0">
                <a:cs typeface="Times New Roman" pitchFamily="18" charset="0"/>
              </a:rPr>
              <a:t> </a:t>
            </a:r>
            <a:r>
              <a:rPr lang="en-US" sz="3000" i="0" dirty="0" err="1">
                <a:cs typeface="Times New Roman" pitchFamily="18" charset="0"/>
              </a:rPr>
              <a:t>cạnh</a:t>
            </a:r>
            <a:r>
              <a:rPr lang="en-US" sz="3000" i="0" dirty="0">
                <a:cs typeface="Times New Roman" pitchFamily="18" charset="0"/>
              </a:rPr>
              <a:t>?</a:t>
            </a:r>
          </a:p>
        </p:txBody>
      </p:sp>
      <p:sp>
        <p:nvSpPr>
          <p:cNvPr id="28" name="Rectangle 27"/>
          <p:cNvSpPr/>
          <p:nvPr/>
        </p:nvSpPr>
        <p:spPr>
          <a:xfrm>
            <a:off x="128943" y="328691"/>
            <a:ext cx="3865161" cy="553998"/>
          </a:xfrm>
          <a:prstGeom prst="rect">
            <a:avLst/>
          </a:prstGeom>
        </p:spPr>
        <p:txBody>
          <a:bodyPr wrap="none">
            <a:spAutoFit/>
          </a:bodyPr>
          <a:lstStyle/>
          <a:p>
            <a:pPr algn="l" fontAlgn="auto">
              <a:spcBef>
                <a:spcPct val="50000"/>
              </a:spcBef>
              <a:spcAft>
                <a:spcPts val="0"/>
              </a:spcAft>
            </a:pPr>
            <a:r>
              <a:rPr lang="en-US" sz="3000" i="0" dirty="0">
                <a:cs typeface="Times New Roman" pitchFamily="18" charset="0"/>
              </a:rPr>
              <a:t>1. </a:t>
            </a: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hộp</a:t>
            </a:r>
            <a:r>
              <a:rPr lang="en-US" sz="3000" i="0" dirty="0">
                <a:cs typeface="Times New Roman" pitchFamily="18" charset="0"/>
              </a:rPr>
              <a:t> </a:t>
            </a:r>
            <a:r>
              <a:rPr lang="en-US" sz="3000" i="0" dirty="0" err="1">
                <a:cs typeface="Times New Roman" pitchFamily="18" charset="0"/>
              </a:rPr>
              <a:t>chữ</a:t>
            </a:r>
            <a:r>
              <a:rPr lang="en-US" sz="3000" i="0" dirty="0">
                <a:cs typeface="Times New Roman" pitchFamily="18" charset="0"/>
              </a:rPr>
              <a:t> </a:t>
            </a:r>
            <a:r>
              <a:rPr lang="en-US" sz="3000" i="0" dirty="0" err="1">
                <a:cs typeface="Times New Roman" pitchFamily="18" charset="0"/>
              </a:rPr>
              <a:t>nhật</a:t>
            </a:r>
            <a:r>
              <a:rPr lang="en-US" sz="3000" i="0" dirty="0">
                <a:cs typeface="Times New Roman" pitchFamily="18" charset="0"/>
              </a:rPr>
              <a:t> </a:t>
            </a:r>
          </a:p>
        </p:txBody>
      </p:sp>
      <p:sp>
        <p:nvSpPr>
          <p:cNvPr id="29" name="Right Arrow 28"/>
          <p:cNvSpPr/>
          <p:nvPr/>
        </p:nvSpPr>
        <p:spPr>
          <a:xfrm rot="10800000">
            <a:off x="2590800" y="2443957"/>
            <a:ext cx="838200" cy="48101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0" y="1926570"/>
            <a:ext cx="2514600" cy="1519893"/>
          </a:xfrm>
          <a:prstGeom prst="cloud">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itchFamily="18" charset="0"/>
                <a:cs typeface="Times New Roman" pitchFamily="18" charset="0"/>
              </a:rPr>
              <a:t>12 </a:t>
            </a:r>
            <a:r>
              <a:rPr lang="en-US" sz="3200" dirty="0" err="1">
                <a:solidFill>
                  <a:srgbClr val="FF0000"/>
                </a:solidFill>
                <a:latin typeface="Times New Roman" pitchFamily="18" charset="0"/>
                <a:cs typeface="Times New Roman" pitchFamily="18" charset="0"/>
              </a:rPr>
              <a:t>cạnh</a:t>
            </a:r>
            <a:endParaRPr lang="en-US" sz="3200" dirty="0">
              <a:solidFill>
                <a:srgbClr val="FF0000"/>
              </a:solidFill>
              <a:latin typeface="Times New Roman" pitchFamily="18" charset="0"/>
              <a:cs typeface="Times New Roman" pitchFamily="18" charset="0"/>
            </a:endParaRPr>
          </a:p>
        </p:txBody>
      </p:sp>
      <p:sp>
        <p:nvSpPr>
          <p:cNvPr id="31" name="Text Box 51"/>
          <p:cNvSpPr txBox="1">
            <a:spLocks noChangeArrowheads="1"/>
          </p:cNvSpPr>
          <p:nvPr/>
        </p:nvSpPr>
        <p:spPr bwMode="auto">
          <a:xfrm>
            <a:off x="1177131" y="5903893"/>
            <a:ext cx="7450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b="0" i="0" dirty="0" err="1">
                <a:solidFill>
                  <a:schemeClr val="tx1"/>
                </a:solidFill>
                <a:cs typeface="Times New Roman" pitchFamily="18" charset="0"/>
              </a:rPr>
              <a:t>Hình</a:t>
            </a:r>
            <a:r>
              <a:rPr lang="en-US" b="0" i="0" dirty="0">
                <a:solidFill>
                  <a:schemeClr val="tx1"/>
                </a:solidFill>
                <a:cs typeface="Times New Roman" pitchFamily="18" charset="0"/>
              </a:rPr>
              <a:t> </a:t>
            </a:r>
            <a:r>
              <a:rPr lang="en-US" b="0" i="0" dirty="0" err="1">
                <a:solidFill>
                  <a:schemeClr val="tx1"/>
                </a:solidFill>
                <a:cs typeface="Times New Roman" pitchFamily="18" charset="0"/>
              </a:rPr>
              <a:t>hộp</a:t>
            </a:r>
            <a:r>
              <a:rPr lang="en-US" b="0" i="0" dirty="0">
                <a:solidFill>
                  <a:schemeClr val="tx1"/>
                </a:solidFill>
                <a:cs typeface="Times New Roman" pitchFamily="18" charset="0"/>
              </a:rPr>
              <a:t> </a:t>
            </a:r>
            <a:r>
              <a:rPr lang="en-US" b="0" i="0" dirty="0" err="1">
                <a:solidFill>
                  <a:schemeClr val="tx1"/>
                </a:solidFill>
                <a:cs typeface="Times New Roman" pitchFamily="18" charset="0"/>
              </a:rPr>
              <a:t>chữ</a:t>
            </a:r>
            <a:r>
              <a:rPr lang="en-US" b="0" i="0" dirty="0">
                <a:solidFill>
                  <a:schemeClr val="tx1"/>
                </a:solidFill>
                <a:cs typeface="Times New Roman" pitchFamily="18" charset="0"/>
              </a:rPr>
              <a:t> </a:t>
            </a:r>
            <a:r>
              <a:rPr lang="en-US" b="0" i="0" dirty="0" err="1">
                <a:solidFill>
                  <a:schemeClr val="tx1"/>
                </a:solidFill>
                <a:cs typeface="Times New Roman" pitchFamily="18" charset="0"/>
              </a:rPr>
              <a:t>nhật</a:t>
            </a:r>
            <a:r>
              <a:rPr lang="en-US" b="0" i="0" dirty="0">
                <a:solidFill>
                  <a:schemeClr val="tx1"/>
                </a:solidFill>
                <a:cs typeface="Times New Roman" pitchFamily="18" charset="0"/>
              </a:rPr>
              <a:t> </a:t>
            </a:r>
            <a:r>
              <a:rPr lang="en-US" b="0" i="0" dirty="0" err="1">
                <a:solidFill>
                  <a:schemeClr val="tx1"/>
                </a:solidFill>
                <a:cs typeface="Times New Roman" pitchFamily="18" charset="0"/>
              </a:rPr>
              <a:t>có</a:t>
            </a:r>
            <a:r>
              <a:rPr lang="en-US" b="0" i="0" dirty="0">
                <a:solidFill>
                  <a:schemeClr val="tx1"/>
                </a:solidFill>
                <a:cs typeface="Times New Roman" pitchFamily="18" charset="0"/>
              </a:rPr>
              <a:t> 12 </a:t>
            </a:r>
            <a:r>
              <a:rPr lang="en-US" b="0" i="0" dirty="0" err="1">
                <a:solidFill>
                  <a:schemeClr val="tx1"/>
                </a:solidFill>
                <a:cs typeface="Times New Roman" pitchFamily="18" charset="0"/>
              </a:rPr>
              <a:t>cạnh</a:t>
            </a:r>
            <a:r>
              <a:rPr lang="en-US" b="0" i="0" dirty="0">
                <a:solidFill>
                  <a:schemeClr val="tx1"/>
                </a:solidFill>
                <a:cs typeface="Times New Roman" pitchFamily="18" charset="0"/>
              </a:rPr>
              <a:t> </a:t>
            </a:r>
            <a:r>
              <a:rPr lang="en-US" b="0" i="0" dirty="0" err="1">
                <a:solidFill>
                  <a:schemeClr val="tx1"/>
                </a:solidFill>
                <a:cs typeface="Times New Roman" pitchFamily="18" charset="0"/>
              </a:rPr>
              <a:t>là</a:t>
            </a:r>
            <a:r>
              <a:rPr lang="en-US" b="0" i="0" dirty="0">
                <a:solidFill>
                  <a:schemeClr val="tx1"/>
                </a:solidFill>
                <a:cs typeface="Times New Roman" pitchFamily="18" charset="0"/>
              </a:rPr>
              <a:t>: </a:t>
            </a:r>
            <a:r>
              <a:rPr lang="en-US" b="0" i="0" dirty="0">
                <a:solidFill>
                  <a:schemeClr val="tx1"/>
                </a:solidFill>
                <a:latin typeface=".VnTime" pitchFamily="34" charset="0"/>
              </a:rPr>
              <a:t>AB, BC, CD, DA, MN, NP, PQ, QM, AM, BN, CP, DQ.</a:t>
            </a:r>
          </a:p>
        </p:txBody>
      </p:sp>
    </p:spTree>
    <p:extLst>
      <p:ext uri="{BB962C8B-B14F-4D97-AF65-F5344CB8AC3E}">
        <p14:creationId xmlns:p14="http://schemas.microsoft.com/office/powerpoint/2010/main" val="2322233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circle(in)">
                                      <p:cBhvr>
                                        <p:cTn id="7" dur="20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circle(in)">
                                      <p:cBhvr>
                                        <p:cTn id="12" dur="2000"/>
                                        <p:tgtEl>
                                          <p:spTgt spid="1946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circle(in)">
                                      <p:cBhvr>
                                        <p:cTn id="15" dur="2000"/>
                                        <p:tgtEl>
                                          <p:spTgt spid="1946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469"/>
                                        </p:tgtEl>
                                        <p:attrNameLst>
                                          <p:attrName>style.visibility</p:attrName>
                                        </p:attrNameLst>
                                      </p:cBhvr>
                                      <p:to>
                                        <p:strVal val="visible"/>
                                      </p:to>
                                    </p:set>
                                    <p:animEffect transition="in" filter="circle(in)">
                                      <p:cBhvr>
                                        <p:cTn id="18" dur="2000"/>
                                        <p:tgtEl>
                                          <p:spTgt spid="1946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9468"/>
                                        </p:tgtEl>
                                        <p:attrNameLst>
                                          <p:attrName>style.visibility</p:attrName>
                                        </p:attrNameLst>
                                      </p:cBhvr>
                                      <p:to>
                                        <p:strVal val="visible"/>
                                      </p:to>
                                    </p:set>
                                    <p:animEffect transition="in" filter="circle(in)">
                                      <p:cBhvr>
                                        <p:cTn id="21" dur="2000"/>
                                        <p:tgtEl>
                                          <p:spTgt spid="1946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466"/>
                                        </p:tgtEl>
                                        <p:attrNameLst>
                                          <p:attrName>style.visibility</p:attrName>
                                        </p:attrNameLst>
                                      </p:cBhvr>
                                      <p:to>
                                        <p:strVal val="visible"/>
                                      </p:to>
                                    </p:set>
                                    <p:animEffect transition="in" filter="circle(in)">
                                      <p:cBhvr>
                                        <p:cTn id="24" dur="2000"/>
                                        <p:tgtEl>
                                          <p:spTgt spid="1946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9467"/>
                                        </p:tgtEl>
                                        <p:attrNameLst>
                                          <p:attrName>style.visibility</p:attrName>
                                        </p:attrNameLst>
                                      </p:cBhvr>
                                      <p:to>
                                        <p:strVal val="visible"/>
                                      </p:to>
                                    </p:set>
                                    <p:animEffect transition="in" filter="circle(in)">
                                      <p:cBhvr>
                                        <p:cTn id="27" dur="2000"/>
                                        <p:tgtEl>
                                          <p:spTgt spid="1946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470"/>
                                        </p:tgtEl>
                                        <p:attrNameLst>
                                          <p:attrName>style.visibility</p:attrName>
                                        </p:attrNameLst>
                                      </p:cBhvr>
                                      <p:to>
                                        <p:strVal val="visible"/>
                                      </p:to>
                                    </p:set>
                                    <p:animEffect transition="in" filter="circle(in)">
                                      <p:cBhvr>
                                        <p:cTn id="30" dur="2000"/>
                                        <p:tgtEl>
                                          <p:spTgt spid="194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9483"/>
                                        </p:tgtEl>
                                        <p:attrNameLst>
                                          <p:attrName>style.visibility</p:attrName>
                                        </p:attrNameLst>
                                      </p:cBhvr>
                                      <p:to>
                                        <p:strVal val="visible"/>
                                      </p:to>
                                    </p:set>
                                    <p:animEffect transition="in" filter="diamond(in)">
                                      <p:cBhvr>
                                        <p:cTn id="35" dur="2000"/>
                                        <p:tgtEl>
                                          <p:spTgt spid="1948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in)">
                                      <p:cBhvr>
                                        <p:cTn id="40" dur="20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circle(in)">
                                      <p:cBhvr>
                                        <p:cTn id="45" dur="2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9466" grpId="0"/>
      <p:bldP spid="19467" grpId="0"/>
      <p:bldP spid="19468" grpId="0"/>
      <p:bldP spid="19469" grpId="0"/>
      <p:bldP spid="19470" grpId="0"/>
      <p:bldP spid="19483" grpId="0" animBg="1"/>
      <p:bldP spid="29" grpId="0" animBg="1"/>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574" name="Group 358"/>
          <p:cNvGrpSpPr>
            <a:grpSpLocks/>
          </p:cNvGrpSpPr>
          <p:nvPr/>
        </p:nvGrpSpPr>
        <p:grpSpPr bwMode="auto">
          <a:xfrm>
            <a:off x="4038600" y="1752600"/>
            <a:ext cx="5105400" cy="3262313"/>
            <a:chOff x="2544" y="1344"/>
            <a:chExt cx="3216" cy="2055"/>
          </a:xfrm>
        </p:grpSpPr>
        <p:grpSp>
          <p:nvGrpSpPr>
            <p:cNvPr id="9540" name="Group 324"/>
            <p:cNvGrpSpPr>
              <a:grpSpLocks/>
            </p:cNvGrpSpPr>
            <p:nvPr/>
          </p:nvGrpSpPr>
          <p:grpSpPr bwMode="auto">
            <a:xfrm>
              <a:off x="2832" y="1728"/>
              <a:ext cx="2592" cy="1344"/>
              <a:chOff x="2064" y="1824"/>
              <a:chExt cx="2592" cy="1344"/>
            </a:xfrm>
          </p:grpSpPr>
          <p:sp>
            <p:nvSpPr>
              <p:cNvPr id="9541" name="Line 325"/>
              <p:cNvSpPr>
                <a:spLocks noChangeShapeType="1"/>
              </p:cNvSpPr>
              <p:nvPr/>
            </p:nvSpPr>
            <p:spPr bwMode="auto">
              <a:xfrm>
                <a:off x="2064" y="2160"/>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2" name="Line 326"/>
              <p:cNvSpPr>
                <a:spLocks noChangeShapeType="1"/>
              </p:cNvSpPr>
              <p:nvPr/>
            </p:nvSpPr>
            <p:spPr bwMode="auto">
              <a:xfrm>
                <a:off x="2064" y="2160"/>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3" name="Line 327"/>
              <p:cNvSpPr>
                <a:spLocks noChangeShapeType="1"/>
              </p:cNvSpPr>
              <p:nvPr/>
            </p:nvSpPr>
            <p:spPr bwMode="auto">
              <a:xfrm>
                <a:off x="2064" y="3168"/>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4" name="Line 328"/>
              <p:cNvSpPr>
                <a:spLocks noChangeShapeType="1"/>
              </p:cNvSpPr>
              <p:nvPr/>
            </p:nvSpPr>
            <p:spPr bwMode="auto">
              <a:xfrm>
                <a:off x="4176" y="2160"/>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5" name="Line 329"/>
              <p:cNvSpPr>
                <a:spLocks noChangeShapeType="1"/>
              </p:cNvSpPr>
              <p:nvPr/>
            </p:nvSpPr>
            <p:spPr bwMode="auto">
              <a:xfrm flipV="1">
                <a:off x="2064" y="1824"/>
                <a:ext cx="48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6" name="Line 330"/>
              <p:cNvSpPr>
                <a:spLocks noChangeShapeType="1"/>
              </p:cNvSpPr>
              <p:nvPr/>
            </p:nvSpPr>
            <p:spPr bwMode="auto">
              <a:xfrm flipV="1">
                <a:off x="4176" y="1824"/>
                <a:ext cx="48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7" name="Line 331"/>
              <p:cNvSpPr>
                <a:spLocks noChangeShapeType="1"/>
              </p:cNvSpPr>
              <p:nvPr/>
            </p:nvSpPr>
            <p:spPr bwMode="auto">
              <a:xfrm flipV="1">
                <a:off x="4176" y="2832"/>
                <a:ext cx="48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8" name="Line 332"/>
              <p:cNvSpPr>
                <a:spLocks noChangeShapeType="1"/>
              </p:cNvSpPr>
              <p:nvPr/>
            </p:nvSpPr>
            <p:spPr bwMode="auto">
              <a:xfrm flipV="1">
                <a:off x="2064" y="2832"/>
                <a:ext cx="480" cy="3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49" name="Line 333"/>
              <p:cNvSpPr>
                <a:spLocks noChangeShapeType="1"/>
              </p:cNvSpPr>
              <p:nvPr/>
            </p:nvSpPr>
            <p:spPr bwMode="auto">
              <a:xfrm>
                <a:off x="2544" y="1824"/>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50" name="Line 334"/>
              <p:cNvSpPr>
                <a:spLocks noChangeShapeType="1"/>
              </p:cNvSpPr>
              <p:nvPr/>
            </p:nvSpPr>
            <p:spPr bwMode="auto">
              <a:xfrm>
                <a:off x="2544" y="2832"/>
                <a:ext cx="21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51" name="Line 335"/>
              <p:cNvSpPr>
                <a:spLocks noChangeShapeType="1"/>
              </p:cNvSpPr>
              <p:nvPr/>
            </p:nvSpPr>
            <p:spPr bwMode="auto">
              <a:xfrm>
                <a:off x="4656" y="1824"/>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52" name="Line 336"/>
              <p:cNvSpPr>
                <a:spLocks noChangeShapeType="1"/>
              </p:cNvSpPr>
              <p:nvPr/>
            </p:nvSpPr>
            <p:spPr bwMode="auto">
              <a:xfrm>
                <a:off x="2544" y="1824"/>
                <a:ext cx="0" cy="100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grpSp>
        <p:sp>
          <p:nvSpPr>
            <p:cNvPr id="9554" name="Text Box 338"/>
            <p:cNvSpPr txBox="1">
              <a:spLocks noChangeArrowheads="1"/>
            </p:cNvSpPr>
            <p:nvPr/>
          </p:nvSpPr>
          <p:spPr bwMode="auto">
            <a:xfrm>
              <a:off x="3312" y="2448"/>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M</a:t>
              </a:r>
            </a:p>
          </p:txBody>
        </p:sp>
        <p:sp>
          <p:nvSpPr>
            <p:cNvPr id="9555" name="Text Box 339"/>
            <p:cNvSpPr txBox="1">
              <a:spLocks noChangeArrowheads="1"/>
            </p:cNvSpPr>
            <p:nvPr/>
          </p:nvSpPr>
          <p:spPr bwMode="auto">
            <a:xfrm>
              <a:off x="4848" y="3072"/>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P</a:t>
              </a:r>
            </a:p>
          </p:txBody>
        </p:sp>
        <p:sp>
          <p:nvSpPr>
            <p:cNvPr id="9556" name="Text Box 340"/>
            <p:cNvSpPr txBox="1">
              <a:spLocks noChangeArrowheads="1"/>
            </p:cNvSpPr>
            <p:nvPr/>
          </p:nvSpPr>
          <p:spPr bwMode="auto">
            <a:xfrm>
              <a:off x="2544" y="3024"/>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Q</a:t>
              </a:r>
            </a:p>
          </p:txBody>
        </p:sp>
        <p:sp>
          <p:nvSpPr>
            <p:cNvPr id="9557" name="Text Box 341"/>
            <p:cNvSpPr txBox="1">
              <a:spLocks noChangeArrowheads="1"/>
            </p:cNvSpPr>
            <p:nvPr/>
          </p:nvSpPr>
          <p:spPr bwMode="auto">
            <a:xfrm>
              <a:off x="3120" y="1392"/>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A</a:t>
              </a:r>
            </a:p>
          </p:txBody>
        </p:sp>
        <p:sp>
          <p:nvSpPr>
            <p:cNvPr id="9558" name="Text Box 342"/>
            <p:cNvSpPr txBox="1">
              <a:spLocks noChangeArrowheads="1"/>
            </p:cNvSpPr>
            <p:nvPr/>
          </p:nvSpPr>
          <p:spPr bwMode="auto">
            <a:xfrm>
              <a:off x="2544" y="177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D</a:t>
              </a:r>
            </a:p>
          </p:txBody>
        </p:sp>
        <p:sp>
          <p:nvSpPr>
            <p:cNvPr id="9559" name="Text Box 343"/>
            <p:cNvSpPr txBox="1">
              <a:spLocks noChangeArrowheads="1"/>
            </p:cNvSpPr>
            <p:nvPr/>
          </p:nvSpPr>
          <p:spPr bwMode="auto">
            <a:xfrm>
              <a:off x="4752" y="1728"/>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C</a:t>
              </a:r>
            </a:p>
          </p:txBody>
        </p:sp>
        <p:sp>
          <p:nvSpPr>
            <p:cNvPr id="9560" name="Text Box 344"/>
            <p:cNvSpPr txBox="1">
              <a:spLocks noChangeArrowheads="1"/>
            </p:cNvSpPr>
            <p:nvPr/>
          </p:nvSpPr>
          <p:spPr bwMode="auto">
            <a:xfrm>
              <a:off x="5328" y="1344"/>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B</a:t>
              </a:r>
            </a:p>
          </p:txBody>
        </p:sp>
        <p:sp>
          <p:nvSpPr>
            <p:cNvPr id="9561" name="Text Box 345"/>
            <p:cNvSpPr txBox="1">
              <a:spLocks noChangeArrowheads="1"/>
            </p:cNvSpPr>
            <p:nvPr/>
          </p:nvSpPr>
          <p:spPr bwMode="auto">
            <a:xfrm>
              <a:off x="5424" y="249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solidFill>
                    <a:srgbClr val="000000"/>
                  </a:solidFill>
                  <a:latin typeface=".VnTime" pitchFamily="34" charset="0"/>
                </a:rPr>
                <a:t>N</a:t>
              </a:r>
            </a:p>
          </p:txBody>
        </p:sp>
      </p:grpSp>
      <p:sp>
        <p:nvSpPr>
          <p:cNvPr id="9562" name="Text Box 346"/>
          <p:cNvSpPr txBox="1">
            <a:spLocks noChangeArrowheads="1"/>
          </p:cNvSpPr>
          <p:nvPr/>
        </p:nvSpPr>
        <p:spPr bwMode="auto">
          <a:xfrm>
            <a:off x="4953000" y="1828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A</a:t>
            </a:r>
          </a:p>
        </p:txBody>
      </p:sp>
      <p:sp>
        <p:nvSpPr>
          <p:cNvPr id="9563" name="Text Box 347"/>
          <p:cNvSpPr txBox="1">
            <a:spLocks noChangeArrowheads="1"/>
          </p:cNvSpPr>
          <p:nvPr/>
        </p:nvSpPr>
        <p:spPr bwMode="auto">
          <a:xfrm>
            <a:off x="8458200" y="1752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B</a:t>
            </a:r>
          </a:p>
        </p:txBody>
      </p:sp>
      <p:sp>
        <p:nvSpPr>
          <p:cNvPr id="9564" name="Text Box 348"/>
          <p:cNvSpPr txBox="1">
            <a:spLocks noChangeArrowheads="1"/>
          </p:cNvSpPr>
          <p:nvPr/>
        </p:nvSpPr>
        <p:spPr bwMode="auto">
          <a:xfrm>
            <a:off x="8610600" y="3581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N</a:t>
            </a:r>
          </a:p>
        </p:txBody>
      </p:sp>
      <p:sp>
        <p:nvSpPr>
          <p:cNvPr id="9567" name="Text Box 351"/>
          <p:cNvSpPr txBox="1">
            <a:spLocks noChangeArrowheads="1"/>
          </p:cNvSpPr>
          <p:nvPr/>
        </p:nvSpPr>
        <p:spPr bwMode="auto">
          <a:xfrm>
            <a:off x="7696200" y="449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P</a:t>
            </a:r>
          </a:p>
        </p:txBody>
      </p:sp>
      <p:sp>
        <p:nvSpPr>
          <p:cNvPr id="9568" name="Text Box 352"/>
          <p:cNvSpPr txBox="1">
            <a:spLocks noChangeArrowheads="1"/>
          </p:cNvSpPr>
          <p:nvPr/>
        </p:nvSpPr>
        <p:spPr bwMode="auto">
          <a:xfrm>
            <a:off x="4038600" y="4419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Q</a:t>
            </a:r>
          </a:p>
        </p:txBody>
      </p:sp>
      <p:sp>
        <p:nvSpPr>
          <p:cNvPr id="9569" name="Text Box 353"/>
          <p:cNvSpPr txBox="1">
            <a:spLocks noChangeArrowheads="1"/>
          </p:cNvSpPr>
          <p:nvPr/>
        </p:nvSpPr>
        <p:spPr bwMode="auto">
          <a:xfrm>
            <a:off x="5257800" y="3505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M</a:t>
            </a:r>
          </a:p>
        </p:txBody>
      </p:sp>
      <p:sp>
        <p:nvSpPr>
          <p:cNvPr id="9571" name="Text Box 355"/>
          <p:cNvSpPr txBox="1">
            <a:spLocks noChangeArrowheads="1"/>
          </p:cNvSpPr>
          <p:nvPr/>
        </p:nvSpPr>
        <p:spPr bwMode="auto">
          <a:xfrm>
            <a:off x="4038600" y="2438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D</a:t>
            </a:r>
          </a:p>
        </p:txBody>
      </p:sp>
      <p:sp>
        <p:nvSpPr>
          <p:cNvPr id="9572" name="Text Box 356"/>
          <p:cNvSpPr txBox="1">
            <a:spLocks noChangeArrowheads="1"/>
          </p:cNvSpPr>
          <p:nvPr/>
        </p:nvSpPr>
        <p:spPr bwMode="auto">
          <a:xfrm>
            <a:off x="7543800" y="236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0" i="0">
                <a:latin typeface=".VnTime" pitchFamily="34" charset="0"/>
              </a:rPr>
              <a:t>C</a:t>
            </a:r>
          </a:p>
        </p:txBody>
      </p:sp>
      <p:sp>
        <p:nvSpPr>
          <p:cNvPr id="9577" name="Line 361"/>
          <p:cNvSpPr>
            <a:spLocks noChangeShapeType="1"/>
          </p:cNvSpPr>
          <p:nvPr/>
        </p:nvSpPr>
        <p:spPr bwMode="auto">
          <a:xfrm>
            <a:off x="4495800" y="2895600"/>
            <a:ext cx="3352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78" name="Line 362"/>
          <p:cNvSpPr>
            <a:spLocks noChangeShapeType="1"/>
          </p:cNvSpPr>
          <p:nvPr/>
        </p:nvSpPr>
        <p:spPr bwMode="auto">
          <a:xfrm>
            <a:off x="4495800" y="2895600"/>
            <a:ext cx="0" cy="1600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79" name="Line 363"/>
          <p:cNvSpPr>
            <a:spLocks noChangeShapeType="1"/>
          </p:cNvSpPr>
          <p:nvPr/>
        </p:nvSpPr>
        <p:spPr bwMode="auto">
          <a:xfrm>
            <a:off x="4495800" y="4495800"/>
            <a:ext cx="3352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0" name="Line 364"/>
          <p:cNvSpPr>
            <a:spLocks noChangeShapeType="1"/>
          </p:cNvSpPr>
          <p:nvPr/>
        </p:nvSpPr>
        <p:spPr bwMode="auto">
          <a:xfrm>
            <a:off x="8610600" y="2362200"/>
            <a:ext cx="0" cy="1600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1" name="Line 365"/>
          <p:cNvSpPr>
            <a:spLocks noChangeShapeType="1"/>
          </p:cNvSpPr>
          <p:nvPr/>
        </p:nvSpPr>
        <p:spPr bwMode="auto">
          <a:xfrm flipV="1">
            <a:off x="7848600" y="3962400"/>
            <a:ext cx="7620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2" name="Line 366"/>
          <p:cNvSpPr>
            <a:spLocks noChangeShapeType="1"/>
          </p:cNvSpPr>
          <p:nvPr/>
        </p:nvSpPr>
        <p:spPr bwMode="auto">
          <a:xfrm flipV="1">
            <a:off x="4495800" y="2362200"/>
            <a:ext cx="7620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3" name="Line 367"/>
          <p:cNvSpPr>
            <a:spLocks noChangeShapeType="1"/>
          </p:cNvSpPr>
          <p:nvPr/>
        </p:nvSpPr>
        <p:spPr bwMode="auto">
          <a:xfrm flipV="1">
            <a:off x="7848600" y="2362200"/>
            <a:ext cx="7620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4" name="Line 368"/>
          <p:cNvSpPr>
            <a:spLocks noChangeShapeType="1"/>
          </p:cNvSpPr>
          <p:nvPr/>
        </p:nvSpPr>
        <p:spPr bwMode="auto">
          <a:xfrm flipV="1">
            <a:off x="4495800" y="3962400"/>
            <a:ext cx="762000" cy="5334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5" name="Line 369"/>
          <p:cNvSpPr>
            <a:spLocks noChangeShapeType="1"/>
          </p:cNvSpPr>
          <p:nvPr/>
        </p:nvSpPr>
        <p:spPr bwMode="auto">
          <a:xfrm>
            <a:off x="5257800" y="2362200"/>
            <a:ext cx="3352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6" name="Line 370"/>
          <p:cNvSpPr>
            <a:spLocks noChangeShapeType="1"/>
          </p:cNvSpPr>
          <p:nvPr/>
        </p:nvSpPr>
        <p:spPr bwMode="auto">
          <a:xfrm>
            <a:off x="5257800" y="3962400"/>
            <a:ext cx="3352800"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7" name="Line 371"/>
          <p:cNvSpPr>
            <a:spLocks noChangeShapeType="1"/>
          </p:cNvSpPr>
          <p:nvPr/>
        </p:nvSpPr>
        <p:spPr bwMode="auto">
          <a:xfrm>
            <a:off x="7848600" y="2895600"/>
            <a:ext cx="0" cy="1600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88" name="Line 372"/>
          <p:cNvSpPr>
            <a:spLocks noChangeShapeType="1"/>
          </p:cNvSpPr>
          <p:nvPr/>
        </p:nvSpPr>
        <p:spPr bwMode="auto">
          <a:xfrm>
            <a:off x="5257800" y="2362200"/>
            <a:ext cx="0" cy="16002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b="0" i="0">
              <a:solidFill>
                <a:srgbClr val="000000"/>
              </a:solidFill>
              <a:latin typeface=".VnTime" pitchFamily="34" charset="0"/>
            </a:endParaRPr>
          </a:p>
        </p:txBody>
      </p:sp>
      <p:sp>
        <p:nvSpPr>
          <p:cNvPr id="9598" name="Text Box 382"/>
          <p:cNvSpPr txBox="1">
            <a:spLocks noChangeArrowheads="1"/>
          </p:cNvSpPr>
          <p:nvPr/>
        </p:nvSpPr>
        <p:spPr bwMode="auto">
          <a:xfrm>
            <a:off x="5257800" y="4572000"/>
            <a:ext cx="160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0" i="0">
                <a:solidFill>
                  <a:srgbClr val="0000CC"/>
                </a:solidFill>
                <a:latin typeface=".VnTime" pitchFamily="34" charset="0"/>
              </a:defRPr>
            </a:lvl1pPr>
          </a:lstStyle>
          <a:p>
            <a:r>
              <a:rPr lang="en-US" dirty="0" err="1"/>
              <a:t>ChiÒu</a:t>
            </a:r>
            <a:r>
              <a:rPr lang="en-US" dirty="0"/>
              <a:t> </a:t>
            </a:r>
            <a:r>
              <a:rPr lang="en-US" dirty="0" err="1"/>
              <a:t>dµi</a:t>
            </a:r>
            <a:endParaRPr lang="en-US" dirty="0"/>
          </a:p>
        </p:txBody>
      </p:sp>
      <p:sp>
        <p:nvSpPr>
          <p:cNvPr id="9600" name="Text Box 384"/>
          <p:cNvSpPr txBox="1">
            <a:spLocks noChangeArrowheads="1"/>
          </p:cNvSpPr>
          <p:nvPr/>
        </p:nvSpPr>
        <p:spPr bwMode="auto">
          <a:xfrm rot="-23782573">
            <a:off x="7795516" y="4152581"/>
            <a:ext cx="137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0" i="0">
                <a:solidFill>
                  <a:srgbClr val="0000CC"/>
                </a:solidFill>
                <a:latin typeface=".VnTime" pitchFamily="34" charset="0"/>
              </a:defRPr>
            </a:lvl1pPr>
          </a:lstStyle>
          <a:p>
            <a:r>
              <a:rPr lang="en-US" dirty="0" err="1"/>
              <a:t>ChiÒu</a:t>
            </a:r>
            <a:r>
              <a:rPr lang="en-US" dirty="0"/>
              <a:t> </a:t>
            </a:r>
            <a:r>
              <a:rPr lang="en-US" dirty="0" err="1"/>
              <a:t>réng</a:t>
            </a:r>
            <a:endParaRPr lang="en-US" dirty="0"/>
          </a:p>
        </p:txBody>
      </p:sp>
      <p:sp>
        <p:nvSpPr>
          <p:cNvPr id="9602" name="Text Box 386"/>
          <p:cNvSpPr txBox="1">
            <a:spLocks noChangeArrowheads="1"/>
          </p:cNvSpPr>
          <p:nvPr/>
        </p:nvSpPr>
        <p:spPr bwMode="auto">
          <a:xfrm rot="16200000">
            <a:off x="8199438" y="2849562"/>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b="0" i="0" dirty="0" err="1">
                <a:solidFill>
                  <a:srgbClr val="0000CC"/>
                </a:solidFill>
                <a:latin typeface=".VnTime" pitchFamily="34" charset="0"/>
              </a:rPr>
              <a:t>ChiÒu</a:t>
            </a:r>
            <a:r>
              <a:rPr lang="en-US" sz="2000" b="0" i="0" dirty="0">
                <a:solidFill>
                  <a:srgbClr val="0000CC"/>
                </a:solidFill>
                <a:latin typeface=".VnTime" pitchFamily="34" charset="0"/>
              </a:rPr>
              <a:t> </a:t>
            </a:r>
            <a:r>
              <a:rPr lang="en-US" sz="2000" b="0" i="0" dirty="0" err="1">
                <a:solidFill>
                  <a:srgbClr val="0000CC"/>
                </a:solidFill>
                <a:latin typeface=".VnTime" pitchFamily="34" charset="0"/>
              </a:rPr>
              <a:t>cao</a:t>
            </a:r>
            <a:endParaRPr lang="en-US" sz="2000" b="0" i="0" dirty="0">
              <a:solidFill>
                <a:srgbClr val="0000CC"/>
              </a:solidFill>
              <a:latin typeface=".VnTime" pitchFamily="34" charset="0"/>
            </a:endParaRPr>
          </a:p>
        </p:txBody>
      </p:sp>
      <p:sp>
        <p:nvSpPr>
          <p:cNvPr id="58" name="AutoShape 27"/>
          <p:cNvSpPr>
            <a:spLocks noChangeArrowheads="1"/>
          </p:cNvSpPr>
          <p:nvPr/>
        </p:nvSpPr>
        <p:spPr bwMode="auto">
          <a:xfrm>
            <a:off x="415925" y="592931"/>
            <a:ext cx="7546975" cy="1447800"/>
          </a:xfrm>
          <a:prstGeom prst="cloudCallout">
            <a:avLst>
              <a:gd name="adj1" fmla="val -51787"/>
              <a:gd name="adj2" fmla="val 143968"/>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hộp</a:t>
            </a:r>
            <a:r>
              <a:rPr lang="en-US" sz="3000" i="0" dirty="0">
                <a:cs typeface="Times New Roman" pitchFamily="18" charset="0"/>
              </a:rPr>
              <a:t> </a:t>
            </a:r>
            <a:r>
              <a:rPr lang="en-US" sz="3000" i="0" dirty="0" err="1">
                <a:cs typeface="Times New Roman" pitchFamily="18" charset="0"/>
              </a:rPr>
              <a:t>chữ</a:t>
            </a:r>
            <a:r>
              <a:rPr lang="en-US" sz="3000" i="0" dirty="0">
                <a:cs typeface="Times New Roman" pitchFamily="18" charset="0"/>
              </a:rPr>
              <a:t> </a:t>
            </a:r>
            <a:r>
              <a:rPr lang="en-US" sz="3000" i="0" dirty="0" err="1">
                <a:cs typeface="Times New Roman" pitchFamily="18" charset="0"/>
              </a:rPr>
              <a:t>nhật</a:t>
            </a:r>
            <a:r>
              <a:rPr lang="en-US" sz="3000" i="0" dirty="0">
                <a:cs typeface="Times New Roman" pitchFamily="18" charset="0"/>
              </a:rPr>
              <a:t> </a:t>
            </a:r>
            <a:r>
              <a:rPr lang="en-US" sz="3000" i="0" dirty="0" err="1">
                <a:cs typeface="Times New Roman" pitchFamily="18" charset="0"/>
              </a:rPr>
              <a:t>có</a:t>
            </a:r>
            <a:r>
              <a:rPr lang="en-US" sz="3000" i="0" dirty="0">
                <a:cs typeface="Times New Roman" pitchFamily="18" charset="0"/>
              </a:rPr>
              <a:t> </a:t>
            </a:r>
            <a:r>
              <a:rPr lang="en-US" sz="3000" i="0" dirty="0" err="1">
                <a:cs typeface="Times New Roman" pitchFamily="18" charset="0"/>
              </a:rPr>
              <a:t>mấy</a:t>
            </a:r>
            <a:r>
              <a:rPr lang="en-US" sz="3000" i="0" dirty="0">
                <a:cs typeface="Times New Roman" pitchFamily="18" charset="0"/>
              </a:rPr>
              <a:t> </a:t>
            </a:r>
            <a:r>
              <a:rPr lang="en-US" sz="3000" i="0" dirty="0" err="1">
                <a:cs typeface="Times New Roman" pitchFamily="18" charset="0"/>
              </a:rPr>
              <a:t>kích</a:t>
            </a:r>
            <a:r>
              <a:rPr lang="en-US" sz="3000" i="0" dirty="0">
                <a:cs typeface="Times New Roman" pitchFamily="18" charset="0"/>
              </a:rPr>
              <a:t> </a:t>
            </a:r>
            <a:r>
              <a:rPr lang="en-US" sz="3000" i="0" dirty="0" err="1">
                <a:cs typeface="Times New Roman" pitchFamily="18" charset="0"/>
              </a:rPr>
              <a:t>thước</a:t>
            </a:r>
            <a:r>
              <a:rPr lang="en-US" sz="3000" i="0" dirty="0">
                <a:cs typeface="Times New Roman"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12869925"/>
              </p:ext>
            </p:extLst>
          </p:nvPr>
        </p:nvGraphicFramePr>
        <p:xfrm>
          <a:off x="0" y="1977073"/>
          <a:ext cx="3581400" cy="22860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tblGrid>
              <a:tr h="370840">
                <a:tc>
                  <a:txBody>
                    <a:bodyPr/>
                    <a:lstStyle/>
                    <a:p>
                      <a:r>
                        <a:rPr lang="en-US" sz="3600" b="0" dirty="0" err="1">
                          <a:solidFill>
                            <a:schemeClr val="tx1"/>
                          </a:solidFill>
                          <a:latin typeface="Times New Roman" pitchFamily="18" charset="0"/>
                          <a:cs typeface="Times New Roman" pitchFamily="18" charset="0"/>
                        </a:rPr>
                        <a:t>Có</a:t>
                      </a:r>
                      <a:r>
                        <a:rPr lang="en-US" sz="3600" b="0" dirty="0">
                          <a:solidFill>
                            <a:schemeClr val="tx1"/>
                          </a:solidFill>
                          <a:latin typeface="Times New Roman" pitchFamily="18" charset="0"/>
                          <a:cs typeface="Times New Roman" pitchFamily="18" charset="0"/>
                        </a:rPr>
                        <a:t> 3 </a:t>
                      </a:r>
                      <a:r>
                        <a:rPr lang="en-US" sz="3600" b="0" dirty="0" err="1">
                          <a:solidFill>
                            <a:schemeClr val="tx1"/>
                          </a:solidFill>
                          <a:latin typeface="Times New Roman" pitchFamily="18" charset="0"/>
                          <a:cs typeface="Times New Roman" pitchFamily="18" charset="0"/>
                        </a:rPr>
                        <a:t>kích</a:t>
                      </a:r>
                      <a:r>
                        <a:rPr lang="en-US" sz="3600" b="0" baseline="0" dirty="0">
                          <a:solidFill>
                            <a:schemeClr val="tx1"/>
                          </a:solidFill>
                          <a:latin typeface="Times New Roman" pitchFamily="18" charset="0"/>
                          <a:cs typeface="Times New Roman" pitchFamily="18" charset="0"/>
                        </a:rPr>
                        <a:t> </a:t>
                      </a:r>
                      <a:r>
                        <a:rPr lang="en-US" sz="3600" b="0" baseline="0" dirty="0" err="1">
                          <a:solidFill>
                            <a:schemeClr val="tx1"/>
                          </a:solidFill>
                          <a:latin typeface="Times New Roman" pitchFamily="18" charset="0"/>
                          <a:cs typeface="Times New Roman" pitchFamily="18" charset="0"/>
                        </a:rPr>
                        <a:t>thước</a:t>
                      </a:r>
                      <a:r>
                        <a:rPr lang="en-US" sz="3600" b="0" baseline="0" dirty="0">
                          <a:solidFill>
                            <a:schemeClr val="tx1"/>
                          </a:solidFill>
                          <a:latin typeface="Times New Roman" pitchFamily="18" charset="0"/>
                          <a:cs typeface="Times New Roman" pitchFamily="18" charset="0"/>
                        </a:rPr>
                        <a:t>:</a:t>
                      </a:r>
                    </a:p>
                    <a:p>
                      <a:r>
                        <a:rPr lang="en-US" sz="3600" b="0" baseline="0" dirty="0">
                          <a:solidFill>
                            <a:schemeClr val="tx1"/>
                          </a:solidFill>
                          <a:latin typeface="Times New Roman" pitchFamily="18" charset="0"/>
                          <a:cs typeface="Times New Roman" pitchFamily="18" charset="0"/>
                        </a:rPr>
                        <a:t>+ </a:t>
                      </a:r>
                      <a:r>
                        <a:rPr lang="en-US" sz="3600" b="0" baseline="0" dirty="0" err="1">
                          <a:solidFill>
                            <a:schemeClr val="tx1"/>
                          </a:solidFill>
                          <a:latin typeface="Times New Roman" pitchFamily="18" charset="0"/>
                          <a:cs typeface="Times New Roman" pitchFamily="18" charset="0"/>
                        </a:rPr>
                        <a:t>Chiều</a:t>
                      </a:r>
                      <a:r>
                        <a:rPr lang="en-US" sz="3600" b="0" baseline="0" dirty="0">
                          <a:solidFill>
                            <a:schemeClr val="tx1"/>
                          </a:solidFill>
                          <a:latin typeface="Times New Roman" pitchFamily="18" charset="0"/>
                          <a:cs typeface="Times New Roman" pitchFamily="18" charset="0"/>
                        </a:rPr>
                        <a:t> </a:t>
                      </a:r>
                      <a:r>
                        <a:rPr lang="en-US" sz="3600" b="0" baseline="0" dirty="0" err="1">
                          <a:solidFill>
                            <a:schemeClr val="tx1"/>
                          </a:solidFill>
                          <a:latin typeface="Times New Roman" pitchFamily="18" charset="0"/>
                          <a:cs typeface="Times New Roman" pitchFamily="18" charset="0"/>
                        </a:rPr>
                        <a:t>dài</a:t>
                      </a:r>
                      <a:endParaRPr lang="en-US" sz="3600" b="0" baseline="0" dirty="0">
                        <a:solidFill>
                          <a:schemeClr val="tx1"/>
                        </a:solidFill>
                        <a:latin typeface="Times New Roman" pitchFamily="18" charset="0"/>
                        <a:cs typeface="Times New Roman" pitchFamily="18" charset="0"/>
                      </a:endParaRPr>
                    </a:p>
                    <a:p>
                      <a:r>
                        <a:rPr lang="en-US" sz="3600" b="0" baseline="0" dirty="0">
                          <a:solidFill>
                            <a:schemeClr val="tx1"/>
                          </a:solidFill>
                          <a:latin typeface="Times New Roman" pitchFamily="18" charset="0"/>
                          <a:cs typeface="Times New Roman" pitchFamily="18" charset="0"/>
                        </a:rPr>
                        <a:t>+ </a:t>
                      </a:r>
                      <a:r>
                        <a:rPr lang="en-US" sz="3600" b="0" baseline="0" dirty="0" err="1">
                          <a:solidFill>
                            <a:schemeClr val="tx1"/>
                          </a:solidFill>
                          <a:latin typeface="Times New Roman" pitchFamily="18" charset="0"/>
                          <a:cs typeface="Times New Roman" pitchFamily="18" charset="0"/>
                        </a:rPr>
                        <a:t>Chiều</a:t>
                      </a:r>
                      <a:r>
                        <a:rPr lang="en-US" sz="3600" b="0" baseline="0" dirty="0">
                          <a:solidFill>
                            <a:schemeClr val="tx1"/>
                          </a:solidFill>
                          <a:latin typeface="Times New Roman" pitchFamily="18" charset="0"/>
                          <a:cs typeface="Times New Roman" pitchFamily="18" charset="0"/>
                        </a:rPr>
                        <a:t> </a:t>
                      </a:r>
                      <a:r>
                        <a:rPr lang="en-US" sz="3600" b="0" baseline="0" dirty="0" err="1">
                          <a:solidFill>
                            <a:schemeClr val="tx1"/>
                          </a:solidFill>
                          <a:latin typeface="Times New Roman" pitchFamily="18" charset="0"/>
                          <a:cs typeface="Times New Roman" pitchFamily="18" charset="0"/>
                        </a:rPr>
                        <a:t>rộng</a:t>
                      </a:r>
                      <a:endParaRPr lang="en-US" sz="3600" b="0" baseline="0" dirty="0">
                        <a:solidFill>
                          <a:schemeClr val="tx1"/>
                        </a:solidFill>
                        <a:latin typeface="Times New Roman" pitchFamily="18" charset="0"/>
                        <a:cs typeface="Times New Roman" pitchFamily="18" charset="0"/>
                      </a:endParaRPr>
                    </a:p>
                    <a:p>
                      <a:r>
                        <a:rPr lang="en-US" sz="3600" b="0" baseline="0" dirty="0">
                          <a:solidFill>
                            <a:schemeClr val="tx1"/>
                          </a:solidFill>
                          <a:latin typeface="Times New Roman" pitchFamily="18" charset="0"/>
                          <a:cs typeface="Times New Roman" pitchFamily="18" charset="0"/>
                        </a:rPr>
                        <a:t>+ </a:t>
                      </a:r>
                      <a:r>
                        <a:rPr lang="en-US" sz="3600" b="0" baseline="0" dirty="0" err="1">
                          <a:solidFill>
                            <a:schemeClr val="tx1"/>
                          </a:solidFill>
                          <a:latin typeface="Times New Roman" pitchFamily="18" charset="0"/>
                          <a:cs typeface="Times New Roman" pitchFamily="18" charset="0"/>
                        </a:rPr>
                        <a:t>Chiều</a:t>
                      </a:r>
                      <a:r>
                        <a:rPr lang="en-US" sz="3600" b="0" baseline="0" dirty="0">
                          <a:solidFill>
                            <a:schemeClr val="tx1"/>
                          </a:solidFill>
                          <a:latin typeface="Times New Roman" pitchFamily="18" charset="0"/>
                          <a:cs typeface="Times New Roman" pitchFamily="18" charset="0"/>
                        </a:rPr>
                        <a:t> </a:t>
                      </a:r>
                      <a:r>
                        <a:rPr lang="en-US" sz="3600" b="0" baseline="0" dirty="0" err="1">
                          <a:solidFill>
                            <a:schemeClr val="tx1"/>
                          </a:solidFill>
                          <a:latin typeface="Times New Roman" pitchFamily="18" charset="0"/>
                          <a:cs typeface="Times New Roman" pitchFamily="18" charset="0"/>
                        </a:rPr>
                        <a:t>cao</a:t>
                      </a:r>
                      <a:endParaRPr lang="en-US" sz="3600" b="0"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60" name="Rectangle 59"/>
          <p:cNvSpPr/>
          <p:nvPr/>
        </p:nvSpPr>
        <p:spPr>
          <a:xfrm>
            <a:off x="0" y="-17424"/>
            <a:ext cx="3865161" cy="553998"/>
          </a:xfrm>
          <a:prstGeom prst="rect">
            <a:avLst/>
          </a:prstGeom>
        </p:spPr>
        <p:txBody>
          <a:bodyPr wrap="none">
            <a:spAutoFit/>
          </a:bodyPr>
          <a:lstStyle/>
          <a:p>
            <a:pPr algn="l" fontAlgn="auto">
              <a:spcBef>
                <a:spcPct val="50000"/>
              </a:spcBef>
              <a:spcAft>
                <a:spcPts val="0"/>
              </a:spcAft>
            </a:pPr>
            <a:r>
              <a:rPr lang="en-US" sz="3000" i="0" dirty="0">
                <a:cs typeface="Times New Roman" pitchFamily="18" charset="0"/>
              </a:rPr>
              <a:t>1. </a:t>
            </a: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hộp</a:t>
            </a:r>
            <a:r>
              <a:rPr lang="en-US" sz="3000" i="0" dirty="0">
                <a:cs typeface="Times New Roman" pitchFamily="18" charset="0"/>
              </a:rPr>
              <a:t> </a:t>
            </a:r>
            <a:r>
              <a:rPr lang="en-US" sz="3000" i="0" dirty="0" err="1">
                <a:cs typeface="Times New Roman" pitchFamily="18" charset="0"/>
              </a:rPr>
              <a:t>chữ</a:t>
            </a:r>
            <a:r>
              <a:rPr lang="en-US" sz="3000" i="0" dirty="0">
                <a:cs typeface="Times New Roman" pitchFamily="18" charset="0"/>
              </a:rPr>
              <a:t> </a:t>
            </a:r>
            <a:r>
              <a:rPr lang="en-US" sz="3000" i="0" dirty="0" err="1">
                <a:cs typeface="Times New Roman" pitchFamily="18" charset="0"/>
              </a:rPr>
              <a:t>nhật</a:t>
            </a:r>
            <a:r>
              <a:rPr lang="en-US" sz="3000" i="0" dirty="0">
                <a:cs typeface="Times New Roman" pitchFamily="18" charset="0"/>
              </a:rPr>
              <a:t> </a:t>
            </a:r>
          </a:p>
        </p:txBody>
      </p:sp>
      <p:pic>
        <p:nvPicPr>
          <p:cNvPr id="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8156"/>
            <a:ext cx="2895600" cy="234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 name="Table 50"/>
          <p:cNvGraphicFramePr>
            <a:graphicFrameLocks noGrp="1"/>
          </p:cNvGraphicFramePr>
          <p:nvPr>
            <p:extLst>
              <p:ext uri="{D42A27DB-BD31-4B8C-83A1-F6EECF244321}">
                <p14:modId xmlns:p14="http://schemas.microsoft.com/office/powerpoint/2010/main" val="21147199"/>
              </p:ext>
            </p:extLst>
          </p:nvPr>
        </p:nvGraphicFramePr>
        <p:xfrm>
          <a:off x="3438525" y="5181600"/>
          <a:ext cx="5715000" cy="822960"/>
        </p:xfrm>
        <a:graphic>
          <a:graphicData uri="http://schemas.openxmlformats.org/drawingml/2006/table">
            <a:tbl>
              <a:tblPr firstRow="1" bandRow="1"/>
              <a:tblGrid>
                <a:gridCol w="5715000">
                  <a:extLst>
                    <a:ext uri="{9D8B030D-6E8A-4147-A177-3AD203B41FA5}">
                      <a16:colId xmlns:a16="http://schemas.microsoft.com/office/drawing/2014/main" val="20000"/>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400" b="1" dirty="0" err="1">
                          <a:solidFill>
                            <a:schemeClr val="tx1"/>
                          </a:solidFill>
                          <a:latin typeface="Times" pitchFamily="34" charset="0"/>
                          <a:ea typeface="Times" pitchFamily="34" charset="0"/>
                          <a:cs typeface="Times" pitchFamily="34" charset="0"/>
                        </a:rPr>
                        <a:t>Hình</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bên</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có</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phải</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là</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hình</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hộp</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chữ</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nhật</a:t>
                      </a:r>
                      <a:r>
                        <a:rPr lang="en-US" sz="2400" b="1" baseline="0" dirty="0">
                          <a:solidFill>
                            <a:schemeClr val="tx1"/>
                          </a:solidFill>
                          <a:latin typeface="Times" pitchFamily="34" charset="0"/>
                          <a:ea typeface="Times" pitchFamily="34" charset="0"/>
                          <a:cs typeface="Times" pitchFamily="34" charset="0"/>
                        </a:rPr>
                        <a:t> </a:t>
                      </a:r>
                      <a:r>
                        <a:rPr lang="en-US" sz="2400" b="1" baseline="0" dirty="0" err="1">
                          <a:solidFill>
                            <a:schemeClr val="tx1"/>
                          </a:solidFill>
                          <a:latin typeface="Times" pitchFamily="34" charset="0"/>
                          <a:ea typeface="Times" pitchFamily="34" charset="0"/>
                          <a:cs typeface="Times" pitchFamily="34" charset="0"/>
                        </a:rPr>
                        <a:t>không</a:t>
                      </a:r>
                      <a:r>
                        <a:rPr lang="en-US" sz="2400" b="1" baseline="0" dirty="0">
                          <a:solidFill>
                            <a:schemeClr val="tx1"/>
                          </a:solidFill>
                          <a:latin typeface="Times" pitchFamily="34" charset="0"/>
                          <a:ea typeface="Times" pitchFamily="34" charset="0"/>
                          <a:cs typeface="Times" pitchFamily="34" charset="0"/>
                        </a:rPr>
                        <a:t>?</a:t>
                      </a:r>
                      <a:endParaRPr lang="en-US" sz="2400" b="1" dirty="0">
                        <a:solidFill>
                          <a:schemeClr val="tx1"/>
                        </a:solidFill>
                        <a:latin typeface="Times" pitchFamily="34" charset="0"/>
                        <a:ea typeface="Times" pitchFamily="34" charset="0"/>
                        <a:cs typeface="Times"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52" name="Text Box 382"/>
          <p:cNvSpPr txBox="1">
            <a:spLocks noChangeArrowheads="1"/>
          </p:cNvSpPr>
          <p:nvPr/>
        </p:nvSpPr>
        <p:spPr bwMode="auto">
          <a:xfrm>
            <a:off x="647700" y="6424612"/>
            <a:ext cx="160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b="0" i="0">
                <a:solidFill>
                  <a:srgbClr val="0000CC"/>
                </a:solidFill>
                <a:latin typeface=".VnTime" pitchFamily="34" charset="0"/>
              </a:defRPr>
            </a:lvl1pPr>
          </a:lstStyle>
          <a:p>
            <a:r>
              <a:rPr lang="en-US" dirty="0" err="1"/>
              <a:t>ChiÒu</a:t>
            </a:r>
            <a:r>
              <a:rPr lang="en-US" dirty="0"/>
              <a:t> </a:t>
            </a:r>
            <a:r>
              <a:rPr lang="en-US" dirty="0" err="1"/>
              <a:t>dµi</a:t>
            </a:r>
            <a:endParaRPr lang="en-US" dirty="0"/>
          </a:p>
        </p:txBody>
      </p:sp>
      <p:sp>
        <p:nvSpPr>
          <p:cNvPr id="53" name="Text Box 384"/>
          <p:cNvSpPr txBox="1">
            <a:spLocks noChangeArrowheads="1"/>
          </p:cNvSpPr>
          <p:nvPr/>
        </p:nvSpPr>
        <p:spPr bwMode="auto">
          <a:xfrm rot="18938152">
            <a:off x="1803644" y="5974535"/>
            <a:ext cx="17408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b="0" i="0">
                <a:solidFill>
                  <a:srgbClr val="0000CC"/>
                </a:solidFill>
                <a:latin typeface=".VnTime" pitchFamily="34" charset="0"/>
              </a:defRPr>
            </a:lvl1pPr>
          </a:lstStyle>
          <a:p>
            <a:r>
              <a:rPr lang="en-US" dirty="0" err="1"/>
              <a:t>ChiÒu</a:t>
            </a:r>
            <a:r>
              <a:rPr lang="en-US" dirty="0"/>
              <a:t> </a:t>
            </a:r>
            <a:r>
              <a:rPr lang="en-US" dirty="0" err="1"/>
              <a:t>réng</a:t>
            </a:r>
            <a:endParaRPr lang="en-US" dirty="0"/>
          </a:p>
        </p:txBody>
      </p:sp>
      <p:sp>
        <p:nvSpPr>
          <p:cNvPr id="54" name="Text Box 386"/>
          <p:cNvSpPr txBox="1">
            <a:spLocks noChangeArrowheads="1"/>
          </p:cNvSpPr>
          <p:nvPr/>
        </p:nvSpPr>
        <p:spPr bwMode="auto">
          <a:xfrm rot="16200000">
            <a:off x="2083902" y="4983162"/>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b="0" i="0" dirty="0" err="1">
                <a:solidFill>
                  <a:srgbClr val="0000CC"/>
                </a:solidFill>
                <a:latin typeface=".VnTime" pitchFamily="34" charset="0"/>
              </a:rPr>
              <a:t>ChiÒu</a:t>
            </a:r>
            <a:r>
              <a:rPr lang="en-US" sz="2000" b="0" i="0" dirty="0">
                <a:solidFill>
                  <a:srgbClr val="0000CC"/>
                </a:solidFill>
                <a:latin typeface=".VnTime" pitchFamily="34" charset="0"/>
              </a:rPr>
              <a:t> </a:t>
            </a:r>
            <a:r>
              <a:rPr lang="en-US" sz="2000" b="0" i="0" dirty="0" err="1">
                <a:solidFill>
                  <a:srgbClr val="0000CC"/>
                </a:solidFill>
                <a:latin typeface=".VnTime" pitchFamily="34" charset="0"/>
              </a:rPr>
              <a:t>cao</a:t>
            </a:r>
            <a:endParaRPr lang="en-US" sz="2000" b="0" i="0" dirty="0">
              <a:solidFill>
                <a:srgbClr val="0000CC"/>
              </a:solidFill>
              <a:latin typeface=".VnTime" pitchFamily="34" charset="0"/>
            </a:endParaRPr>
          </a:p>
        </p:txBody>
      </p:sp>
    </p:spTree>
    <p:extLst>
      <p:ext uri="{BB962C8B-B14F-4D97-AF65-F5344CB8AC3E}">
        <p14:creationId xmlns:p14="http://schemas.microsoft.com/office/powerpoint/2010/main" val="55984787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9574"/>
                                        </p:tgtEl>
                                        <p:attrNameLst>
                                          <p:attrName>style.visibility</p:attrName>
                                        </p:attrNameLst>
                                      </p:cBhvr>
                                      <p:to>
                                        <p:strVal val="visible"/>
                                      </p:to>
                                    </p:set>
                                    <p:animEffect transition="in" filter="plus(in)">
                                      <p:cBhvr>
                                        <p:cTn id="7" dur="2000"/>
                                        <p:tgtEl>
                                          <p:spTgt spid="95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562"/>
                                        </p:tgtEl>
                                        <p:attrNameLst>
                                          <p:attrName>style.visibility</p:attrName>
                                        </p:attrNameLst>
                                      </p:cBhvr>
                                      <p:to>
                                        <p:strVal val="visible"/>
                                      </p:to>
                                    </p:set>
                                    <p:animEffect transition="in" filter="diamond(in)">
                                      <p:cBhvr>
                                        <p:cTn id="12" dur="2000"/>
                                        <p:tgtEl>
                                          <p:spTgt spid="956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9563"/>
                                        </p:tgtEl>
                                        <p:attrNameLst>
                                          <p:attrName>style.visibility</p:attrName>
                                        </p:attrNameLst>
                                      </p:cBhvr>
                                      <p:to>
                                        <p:strVal val="visible"/>
                                      </p:to>
                                    </p:set>
                                    <p:animEffect transition="in" filter="diamond(in)">
                                      <p:cBhvr>
                                        <p:cTn id="15" dur="2000"/>
                                        <p:tgtEl>
                                          <p:spTgt spid="956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9572"/>
                                        </p:tgtEl>
                                        <p:attrNameLst>
                                          <p:attrName>style.visibility</p:attrName>
                                        </p:attrNameLst>
                                      </p:cBhvr>
                                      <p:to>
                                        <p:strVal val="visible"/>
                                      </p:to>
                                    </p:set>
                                    <p:animEffect transition="in" filter="diamond(in)">
                                      <p:cBhvr>
                                        <p:cTn id="18" dur="2000"/>
                                        <p:tgtEl>
                                          <p:spTgt spid="957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9571"/>
                                        </p:tgtEl>
                                        <p:attrNameLst>
                                          <p:attrName>style.visibility</p:attrName>
                                        </p:attrNameLst>
                                      </p:cBhvr>
                                      <p:to>
                                        <p:strVal val="visible"/>
                                      </p:to>
                                    </p:set>
                                    <p:animEffect transition="in" filter="diamond(in)">
                                      <p:cBhvr>
                                        <p:cTn id="21" dur="2000"/>
                                        <p:tgtEl>
                                          <p:spTgt spid="957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9569"/>
                                        </p:tgtEl>
                                        <p:attrNameLst>
                                          <p:attrName>style.visibility</p:attrName>
                                        </p:attrNameLst>
                                      </p:cBhvr>
                                      <p:to>
                                        <p:strVal val="visible"/>
                                      </p:to>
                                    </p:set>
                                    <p:animEffect transition="in" filter="diamond(in)">
                                      <p:cBhvr>
                                        <p:cTn id="24" dur="2000"/>
                                        <p:tgtEl>
                                          <p:spTgt spid="9569"/>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9564"/>
                                        </p:tgtEl>
                                        <p:attrNameLst>
                                          <p:attrName>style.visibility</p:attrName>
                                        </p:attrNameLst>
                                      </p:cBhvr>
                                      <p:to>
                                        <p:strVal val="visible"/>
                                      </p:to>
                                    </p:set>
                                    <p:animEffect transition="in" filter="diamond(in)">
                                      <p:cBhvr>
                                        <p:cTn id="27" dur="2000"/>
                                        <p:tgtEl>
                                          <p:spTgt spid="9564"/>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9567"/>
                                        </p:tgtEl>
                                        <p:attrNameLst>
                                          <p:attrName>style.visibility</p:attrName>
                                        </p:attrNameLst>
                                      </p:cBhvr>
                                      <p:to>
                                        <p:strVal val="visible"/>
                                      </p:to>
                                    </p:set>
                                    <p:animEffect transition="in" filter="diamond(in)">
                                      <p:cBhvr>
                                        <p:cTn id="30" dur="2000"/>
                                        <p:tgtEl>
                                          <p:spTgt spid="956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9568"/>
                                        </p:tgtEl>
                                        <p:attrNameLst>
                                          <p:attrName>style.visibility</p:attrName>
                                        </p:attrNameLst>
                                      </p:cBhvr>
                                      <p:to>
                                        <p:strVal val="visible"/>
                                      </p:to>
                                    </p:set>
                                    <p:animEffect transition="in" filter="diamond(in)">
                                      <p:cBhvr>
                                        <p:cTn id="33" dur="2000"/>
                                        <p:tgtEl>
                                          <p:spTgt spid="956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9579"/>
                                        </p:tgtEl>
                                        <p:attrNameLst>
                                          <p:attrName>style.visibility</p:attrName>
                                        </p:attrNameLst>
                                      </p:cBhvr>
                                      <p:to>
                                        <p:strVal val="visible"/>
                                      </p:to>
                                    </p:set>
                                    <p:animEffect transition="in" filter="diamond(in)">
                                      <p:cBhvr>
                                        <p:cTn id="38" dur="2000"/>
                                        <p:tgtEl>
                                          <p:spTgt spid="9579"/>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9586"/>
                                        </p:tgtEl>
                                        <p:attrNameLst>
                                          <p:attrName>style.visibility</p:attrName>
                                        </p:attrNameLst>
                                      </p:cBhvr>
                                      <p:to>
                                        <p:strVal val="visible"/>
                                      </p:to>
                                    </p:set>
                                    <p:animEffect transition="in" filter="diamond(in)">
                                      <p:cBhvr>
                                        <p:cTn id="41" dur="2000"/>
                                        <p:tgtEl>
                                          <p:spTgt spid="9586"/>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585"/>
                                        </p:tgtEl>
                                        <p:attrNameLst>
                                          <p:attrName>style.visibility</p:attrName>
                                        </p:attrNameLst>
                                      </p:cBhvr>
                                      <p:to>
                                        <p:strVal val="visible"/>
                                      </p:to>
                                    </p:set>
                                    <p:animEffect transition="in" filter="diamond(in)">
                                      <p:cBhvr>
                                        <p:cTn id="44" dur="2000"/>
                                        <p:tgtEl>
                                          <p:spTgt spid="9585"/>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9577"/>
                                        </p:tgtEl>
                                        <p:attrNameLst>
                                          <p:attrName>style.visibility</p:attrName>
                                        </p:attrNameLst>
                                      </p:cBhvr>
                                      <p:to>
                                        <p:strVal val="visible"/>
                                      </p:to>
                                    </p:set>
                                    <p:animEffect transition="in" filter="diamond(in)">
                                      <p:cBhvr>
                                        <p:cTn id="47" dur="2000"/>
                                        <p:tgtEl>
                                          <p:spTgt spid="95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3" presetClass="entr" presetSubtype="16" fill="hold" grpId="0" nodeType="clickEffect">
                                  <p:stCondLst>
                                    <p:cond delay="0"/>
                                  </p:stCondLst>
                                  <p:childTnLst>
                                    <p:set>
                                      <p:cBhvr>
                                        <p:cTn id="51" dur="1" fill="hold">
                                          <p:stCondLst>
                                            <p:cond delay="0"/>
                                          </p:stCondLst>
                                        </p:cTn>
                                        <p:tgtEl>
                                          <p:spTgt spid="9580"/>
                                        </p:tgtEl>
                                        <p:attrNameLst>
                                          <p:attrName>style.visibility</p:attrName>
                                        </p:attrNameLst>
                                      </p:cBhvr>
                                      <p:to>
                                        <p:strVal val="visible"/>
                                      </p:to>
                                    </p:set>
                                    <p:animEffect transition="in" filter="plus(in)">
                                      <p:cBhvr>
                                        <p:cTn id="52" dur="2000"/>
                                        <p:tgtEl>
                                          <p:spTgt spid="9580"/>
                                        </p:tgtEl>
                                      </p:cBhvr>
                                    </p:animEffect>
                                  </p:childTnLst>
                                </p:cTn>
                              </p:par>
                              <p:par>
                                <p:cTn id="53" presetID="13" presetClass="entr" presetSubtype="16" fill="hold" grpId="0" nodeType="withEffect">
                                  <p:stCondLst>
                                    <p:cond delay="0"/>
                                  </p:stCondLst>
                                  <p:childTnLst>
                                    <p:set>
                                      <p:cBhvr>
                                        <p:cTn id="54" dur="1" fill="hold">
                                          <p:stCondLst>
                                            <p:cond delay="0"/>
                                          </p:stCondLst>
                                        </p:cTn>
                                        <p:tgtEl>
                                          <p:spTgt spid="9587"/>
                                        </p:tgtEl>
                                        <p:attrNameLst>
                                          <p:attrName>style.visibility</p:attrName>
                                        </p:attrNameLst>
                                      </p:cBhvr>
                                      <p:to>
                                        <p:strVal val="visible"/>
                                      </p:to>
                                    </p:set>
                                    <p:animEffect transition="in" filter="plus(in)">
                                      <p:cBhvr>
                                        <p:cTn id="55" dur="2000"/>
                                        <p:tgtEl>
                                          <p:spTgt spid="9587"/>
                                        </p:tgtEl>
                                      </p:cBhvr>
                                    </p:animEffect>
                                  </p:childTnLst>
                                </p:cTn>
                              </p:par>
                              <p:par>
                                <p:cTn id="56" presetID="13" presetClass="entr" presetSubtype="16" fill="hold" grpId="0" nodeType="withEffect">
                                  <p:stCondLst>
                                    <p:cond delay="0"/>
                                  </p:stCondLst>
                                  <p:childTnLst>
                                    <p:set>
                                      <p:cBhvr>
                                        <p:cTn id="57" dur="1" fill="hold">
                                          <p:stCondLst>
                                            <p:cond delay="0"/>
                                          </p:stCondLst>
                                        </p:cTn>
                                        <p:tgtEl>
                                          <p:spTgt spid="9588"/>
                                        </p:tgtEl>
                                        <p:attrNameLst>
                                          <p:attrName>style.visibility</p:attrName>
                                        </p:attrNameLst>
                                      </p:cBhvr>
                                      <p:to>
                                        <p:strVal val="visible"/>
                                      </p:to>
                                    </p:set>
                                    <p:animEffect transition="in" filter="plus(in)">
                                      <p:cBhvr>
                                        <p:cTn id="58" dur="2000"/>
                                        <p:tgtEl>
                                          <p:spTgt spid="9588"/>
                                        </p:tgtEl>
                                      </p:cBhvr>
                                    </p:animEffect>
                                  </p:childTnLst>
                                </p:cTn>
                              </p:par>
                              <p:par>
                                <p:cTn id="59" presetID="13" presetClass="entr" presetSubtype="16" fill="hold" grpId="0" nodeType="withEffect">
                                  <p:stCondLst>
                                    <p:cond delay="0"/>
                                  </p:stCondLst>
                                  <p:childTnLst>
                                    <p:set>
                                      <p:cBhvr>
                                        <p:cTn id="60" dur="1" fill="hold">
                                          <p:stCondLst>
                                            <p:cond delay="0"/>
                                          </p:stCondLst>
                                        </p:cTn>
                                        <p:tgtEl>
                                          <p:spTgt spid="9578"/>
                                        </p:tgtEl>
                                        <p:attrNameLst>
                                          <p:attrName>style.visibility</p:attrName>
                                        </p:attrNameLst>
                                      </p:cBhvr>
                                      <p:to>
                                        <p:strVal val="visible"/>
                                      </p:to>
                                    </p:set>
                                    <p:animEffect transition="in" filter="plus(in)">
                                      <p:cBhvr>
                                        <p:cTn id="61" dur="2000"/>
                                        <p:tgtEl>
                                          <p:spTgt spid="957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3" presetClass="entr" presetSubtype="16" fill="hold" grpId="0" nodeType="clickEffect">
                                  <p:stCondLst>
                                    <p:cond delay="0"/>
                                  </p:stCondLst>
                                  <p:childTnLst>
                                    <p:set>
                                      <p:cBhvr>
                                        <p:cTn id="65" dur="1" fill="hold">
                                          <p:stCondLst>
                                            <p:cond delay="0"/>
                                          </p:stCondLst>
                                        </p:cTn>
                                        <p:tgtEl>
                                          <p:spTgt spid="9582"/>
                                        </p:tgtEl>
                                        <p:attrNameLst>
                                          <p:attrName>style.visibility</p:attrName>
                                        </p:attrNameLst>
                                      </p:cBhvr>
                                      <p:to>
                                        <p:strVal val="visible"/>
                                      </p:to>
                                    </p:set>
                                    <p:animEffect transition="in" filter="plus(in)">
                                      <p:cBhvr>
                                        <p:cTn id="66" dur="2000"/>
                                        <p:tgtEl>
                                          <p:spTgt spid="9582"/>
                                        </p:tgtEl>
                                      </p:cBhvr>
                                    </p:animEffect>
                                  </p:childTnLst>
                                </p:cTn>
                              </p:par>
                              <p:par>
                                <p:cTn id="67" presetID="13" presetClass="entr" presetSubtype="16" fill="hold" grpId="0" nodeType="withEffect">
                                  <p:stCondLst>
                                    <p:cond delay="0"/>
                                  </p:stCondLst>
                                  <p:childTnLst>
                                    <p:set>
                                      <p:cBhvr>
                                        <p:cTn id="68" dur="1" fill="hold">
                                          <p:stCondLst>
                                            <p:cond delay="0"/>
                                          </p:stCondLst>
                                        </p:cTn>
                                        <p:tgtEl>
                                          <p:spTgt spid="9581"/>
                                        </p:tgtEl>
                                        <p:attrNameLst>
                                          <p:attrName>style.visibility</p:attrName>
                                        </p:attrNameLst>
                                      </p:cBhvr>
                                      <p:to>
                                        <p:strVal val="visible"/>
                                      </p:to>
                                    </p:set>
                                    <p:animEffect transition="in" filter="plus(in)">
                                      <p:cBhvr>
                                        <p:cTn id="69" dur="2000"/>
                                        <p:tgtEl>
                                          <p:spTgt spid="9581"/>
                                        </p:tgtEl>
                                      </p:cBhvr>
                                    </p:animEffect>
                                  </p:childTnLst>
                                </p:cTn>
                              </p:par>
                              <p:par>
                                <p:cTn id="70" presetID="13" presetClass="entr" presetSubtype="16" fill="hold" grpId="0" nodeType="withEffect">
                                  <p:stCondLst>
                                    <p:cond delay="0"/>
                                  </p:stCondLst>
                                  <p:childTnLst>
                                    <p:set>
                                      <p:cBhvr>
                                        <p:cTn id="71" dur="1" fill="hold">
                                          <p:stCondLst>
                                            <p:cond delay="0"/>
                                          </p:stCondLst>
                                        </p:cTn>
                                        <p:tgtEl>
                                          <p:spTgt spid="9584"/>
                                        </p:tgtEl>
                                        <p:attrNameLst>
                                          <p:attrName>style.visibility</p:attrName>
                                        </p:attrNameLst>
                                      </p:cBhvr>
                                      <p:to>
                                        <p:strVal val="visible"/>
                                      </p:to>
                                    </p:set>
                                    <p:animEffect transition="in" filter="plus(in)">
                                      <p:cBhvr>
                                        <p:cTn id="72" dur="2000"/>
                                        <p:tgtEl>
                                          <p:spTgt spid="9584"/>
                                        </p:tgtEl>
                                      </p:cBhvr>
                                    </p:animEffect>
                                  </p:childTnLst>
                                </p:cTn>
                              </p:par>
                              <p:par>
                                <p:cTn id="73" presetID="13" presetClass="entr" presetSubtype="16" fill="hold" grpId="0" nodeType="withEffect">
                                  <p:stCondLst>
                                    <p:cond delay="0"/>
                                  </p:stCondLst>
                                  <p:childTnLst>
                                    <p:set>
                                      <p:cBhvr>
                                        <p:cTn id="74" dur="1" fill="hold">
                                          <p:stCondLst>
                                            <p:cond delay="0"/>
                                          </p:stCondLst>
                                        </p:cTn>
                                        <p:tgtEl>
                                          <p:spTgt spid="9583"/>
                                        </p:tgtEl>
                                        <p:attrNameLst>
                                          <p:attrName>style.visibility</p:attrName>
                                        </p:attrNameLst>
                                      </p:cBhvr>
                                      <p:to>
                                        <p:strVal val="visible"/>
                                      </p:to>
                                    </p:set>
                                    <p:animEffect transition="in" filter="plus(in)">
                                      <p:cBhvr>
                                        <p:cTn id="75" dur="2000"/>
                                        <p:tgtEl>
                                          <p:spTgt spid="9583"/>
                                        </p:tgtEl>
                                      </p:cBhvr>
                                    </p:animEffect>
                                  </p:childTnLst>
                                </p:cTn>
                              </p:par>
                              <p:par>
                                <p:cTn id="76" presetID="21" presetClass="entr" presetSubtype="4" fill="hold" grpId="0" nodeType="withEffect">
                                  <p:stCondLst>
                                    <p:cond delay="0"/>
                                  </p:stCondLst>
                                  <p:childTnLst>
                                    <p:set>
                                      <p:cBhvr>
                                        <p:cTn id="77" dur="1" fill="hold">
                                          <p:stCondLst>
                                            <p:cond delay="0"/>
                                          </p:stCondLst>
                                        </p:cTn>
                                        <p:tgtEl>
                                          <p:spTgt spid="9598"/>
                                        </p:tgtEl>
                                        <p:attrNameLst>
                                          <p:attrName>style.visibility</p:attrName>
                                        </p:attrNameLst>
                                      </p:cBhvr>
                                      <p:to>
                                        <p:strVal val="visible"/>
                                      </p:to>
                                    </p:set>
                                    <p:animEffect transition="in" filter="wheel(4)">
                                      <p:cBhvr>
                                        <p:cTn id="78" dur="2000"/>
                                        <p:tgtEl>
                                          <p:spTgt spid="9598"/>
                                        </p:tgtEl>
                                      </p:cBhvr>
                                    </p:animEffect>
                                  </p:childTnLst>
                                </p:cTn>
                              </p:par>
                              <p:par>
                                <p:cTn id="79" presetID="8" presetClass="entr" presetSubtype="16" fill="hold" grpId="0" nodeType="withEffect">
                                  <p:stCondLst>
                                    <p:cond delay="0"/>
                                  </p:stCondLst>
                                  <p:childTnLst>
                                    <p:set>
                                      <p:cBhvr>
                                        <p:cTn id="80" dur="1" fill="hold">
                                          <p:stCondLst>
                                            <p:cond delay="0"/>
                                          </p:stCondLst>
                                        </p:cTn>
                                        <p:tgtEl>
                                          <p:spTgt spid="9600"/>
                                        </p:tgtEl>
                                        <p:attrNameLst>
                                          <p:attrName>style.visibility</p:attrName>
                                        </p:attrNameLst>
                                      </p:cBhvr>
                                      <p:to>
                                        <p:strVal val="visible"/>
                                      </p:to>
                                    </p:set>
                                    <p:animEffect transition="in" filter="diamond(in)">
                                      <p:cBhvr>
                                        <p:cTn id="81" dur="2000"/>
                                        <p:tgtEl>
                                          <p:spTgt spid="9600"/>
                                        </p:tgtEl>
                                      </p:cBhvr>
                                    </p:animEffect>
                                  </p:childTnLst>
                                </p:cTn>
                              </p:par>
                              <p:par>
                                <p:cTn id="82" presetID="21" presetClass="entr" presetSubtype="4" fill="hold" grpId="0" nodeType="withEffect">
                                  <p:stCondLst>
                                    <p:cond delay="0"/>
                                  </p:stCondLst>
                                  <p:childTnLst>
                                    <p:set>
                                      <p:cBhvr>
                                        <p:cTn id="83" dur="1" fill="hold">
                                          <p:stCondLst>
                                            <p:cond delay="0"/>
                                          </p:stCondLst>
                                        </p:cTn>
                                        <p:tgtEl>
                                          <p:spTgt spid="9602"/>
                                        </p:tgtEl>
                                        <p:attrNameLst>
                                          <p:attrName>style.visibility</p:attrName>
                                        </p:attrNameLst>
                                      </p:cBhvr>
                                      <p:to>
                                        <p:strVal val="visible"/>
                                      </p:to>
                                    </p:set>
                                    <p:animEffect transition="in" filter="wheel(4)">
                                      <p:cBhvr>
                                        <p:cTn id="84" dur="2000"/>
                                        <p:tgtEl>
                                          <p:spTgt spid="9602"/>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diamond(in)">
                                      <p:cBhvr>
                                        <p:cTn id="89" dur="20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circle(in)">
                                      <p:cBhvr>
                                        <p:cTn id="94" dur="20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barn(inVertical)">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barn(inVertical)">
                                      <p:cBhvr>
                                        <p:cTn id="104" dur="500"/>
                                        <p:tgtEl>
                                          <p:spTgt spid="51"/>
                                        </p:tgtEl>
                                      </p:cBhvr>
                                    </p:animEffect>
                                  </p:childTnLst>
                                </p:cTn>
                              </p:par>
                              <p:par>
                                <p:cTn id="105" presetID="21"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wheel(4)">
                                      <p:cBhvr>
                                        <p:cTn id="107" dur="2000"/>
                                        <p:tgtEl>
                                          <p:spTgt spid="52"/>
                                        </p:tgtEl>
                                      </p:cBhvr>
                                    </p:animEffect>
                                  </p:childTnLst>
                                </p:cTn>
                              </p:par>
                              <p:par>
                                <p:cTn id="108" presetID="8" presetClass="entr" presetSubtype="16"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diamond(in)">
                                      <p:cBhvr>
                                        <p:cTn id="110" dur="2000"/>
                                        <p:tgtEl>
                                          <p:spTgt spid="53"/>
                                        </p:tgtEl>
                                      </p:cBhvr>
                                    </p:animEffect>
                                  </p:childTnLst>
                                </p:cTn>
                              </p:par>
                              <p:par>
                                <p:cTn id="111" presetID="21" presetClass="entr" presetSubtype="4"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wheel(4)">
                                      <p:cBhvr>
                                        <p:cTn id="113"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2" grpId="0"/>
      <p:bldP spid="9563" grpId="0"/>
      <p:bldP spid="9564" grpId="0"/>
      <p:bldP spid="9567" grpId="0"/>
      <p:bldP spid="9568" grpId="0"/>
      <p:bldP spid="9569" grpId="0"/>
      <p:bldP spid="9571" grpId="0"/>
      <p:bldP spid="9572" grpId="0"/>
      <p:bldP spid="9577" grpId="0" animBg="1"/>
      <p:bldP spid="9578" grpId="0" animBg="1"/>
      <p:bldP spid="9579" grpId="0" animBg="1"/>
      <p:bldP spid="9580" grpId="0" animBg="1"/>
      <p:bldP spid="9581" grpId="0" animBg="1"/>
      <p:bldP spid="9582" grpId="0" animBg="1"/>
      <p:bldP spid="9583" grpId="0" animBg="1"/>
      <p:bldP spid="9584" grpId="0" animBg="1"/>
      <p:bldP spid="9585" grpId="0" animBg="1"/>
      <p:bldP spid="9586" grpId="0" animBg="1"/>
      <p:bldP spid="9587" grpId="0" animBg="1"/>
      <p:bldP spid="9588" grpId="0" animBg="1"/>
      <p:bldP spid="9598" grpId="0"/>
      <p:bldP spid="9600" grpId="0"/>
      <p:bldP spid="9602" grpId="0"/>
      <p:bldP spid="58" grpId="0" animBg="1"/>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943" y="328691"/>
            <a:ext cx="3865161" cy="553998"/>
          </a:xfrm>
          <a:prstGeom prst="rect">
            <a:avLst/>
          </a:prstGeom>
        </p:spPr>
        <p:txBody>
          <a:bodyPr wrap="none">
            <a:spAutoFit/>
          </a:bodyPr>
          <a:lstStyle/>
          <a:p>
            <a:pPr algn="l" fontAlgn="auto">
              <a:spcBef>
                <a:spcPct val="50000"/>
              </a:spcBef>
              <a:spcAft>
                <a:spcPts val="0"/>
              </a:spcAft>
            </a:pPr>
            <a:r>
              <a:rPr lang="en-US" sz="3000" i="0" dirty="0">
                <a:cs typeface="Times New Roman" pitchFamily="18" charset="0"/>
              </a:rPr>
              <a:t>1. </a:t>
            </a:r>
            <a:r>
              <a:rPr lang="en-US" sz="3000" i="0" dirty="0" err="1">
                <a:cs typeface="Times New Roman" pitchFamily="18" charset="0"/>
              </a:rPr>
              <a:t>Hình</a:t>
            </a:r>
            <a:r>
              <a:rPr lang="en-US" sz="3000" i="0" dirty="0">
                <a:cs typeface="Times New Roman" pitchFamily="18" charset="0"/>
              </a:rPr>
              <a:t> </a:t>
            </a:r>
            <a:r>
              <a:rPr lang="en-US" sz="3000" i="0" dirty="0" err="1">
                <a:cs typeface="Times New Roman" pitchFamily="18" charset="0"/>
              </a:rPr>
              <a:t>hộp</a:t>
            </a:r>
            <a:r>
              <a:rPr lang="en-US" sz="3000" i="0" dirty="0">
                <a:cs typeface="Times New Roman" pitchFamily="18" charset="0"/>
              </a:rPr>
              <a:t> </a:t>
            </a:r>
            <a:r>
              <a:rPr lang="en-US" sz="3000" i="0" dirty="0" err="1">
                <a:cs typeface="Times New Roman" pitchFamily="18" charset="0"/>
              </a:rPr>
              <a:t>chữ</a:t>
            </a:r>
            <a:r>
              <a:rPr lang="en-US" sz="3000" i="0" dirty="0">
                <a:cs typeface="Times New Roman" pitchFamily="18" charset="0"/>
              </a:rPr>
              <a:t> </a:t>
            </a:r>
            <a:r>
              <a:rPr lang="en-US" sz="3000" i="0" dirty="0" err="1">
                <a:cs typeface="Times New Roman" pitchFamily="18" charset="0"/>
              </a:rPr>
              <a:t>nhật</a:t>
            </a:r>
            <a:r>
              <a:rPr lang="en-US" sz="3000" i="0" dirty="0">
                <a:cs typeface="Times New Roman" pitchFamily="18"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849350"/>
            <a:ext cx="54991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1"/>
          <p:cNvSpPr txBox="1">
            <a:spLocks noChangeArrowheads="1"/>
          </p:cNvSpPr>
          <p:nvPr/>
        </p:nvSpPr>
        <p:spPr bwMode="auto">
          <a:xfrm>
            <a:off x="4149679" y="3758671"/>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r>
              <a:rPr lang="en-US" i="0" dirty="0">
                <a:solidFill>
                  <a:prstClr val="black"/>
                </a:solidFill>
                <a:cs typeface="Times New Roman" pitchFamily="18" charset="0"/>
              </a:rPr>
              <a:t>P</a:t>
            </a:r>
          </a:p>
        </p:txBody>
      </p:sp>
      <p:sp>
        <p:nvSpPr>
          <p:cNvPr id="7" name="Right Arrow 6"/>
          <p:cNvSpPr/>
          <p:nvPr/>
        </p:nvSpPr>
        <p:spPr>
          <a:xfrm>
            <a:off x="5257800" y="1962945"/>
            <a:ext cx="838200" cy="481012"/>
          </a:xfrm>
          <a:prstGeom prst="rightArrow">
            <a:avLst/>
          </a:prstGeom>
          <a:solidFill>
            <a:srgbClr val="FFFF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Cloud 7"/>
          <p:cNvSpPr/>
          <p:nvPr/>
        </p:nvSpPr>
        <p:spPr>
          <a:xfrm>
            <a:off x="6096000" y="605690"/>
            <a:ext cx="1981199" cy="1295400"/>
          </a:xfrm>
          <a:prstGeom prst="cloud">
            <a:avLst/>
          </a:prstGeom>
          <a:solidFill>
            <a:srgbClr val="EEECE1">
              <a:lumMod val="90000"/>
            </a:srgbClr>
          </a:solid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6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mặt</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Cloud 8"/>
          <p:cNvSpPr/>
          <p:nvPr/>
        </p:nvSpPr>
        <p:spPr>
          <a:xfrm>
            <a:off x="6096000" y="2203451"/>
            <a:ext cx="1981199" cy="1295400"/>
          </a:xfrm>
          <a:prstGeom prst="cloud">
            <a:avLst/>
          </a:prstGeom>
          <a:solidFill>
            <a:srgbClr val="EEECE1">
              <a:lumMod val="90000"/>
            </a:srgbClr>
          </a:solid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8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đỉnh</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0" name="Cloud 9"/>
          <p:cNvSpPr/>
          <p:nvPr/>
        </p:nvSpPr>
        <p:spPr>
          <a:xfrm>
            <a:off x="5829299" y="3996468"/>
            <a:ext cx="2514600" cy="1519893"/>
          </a:xfrm>
          <a:prstGeom prst="cloud">
            <a:avLst/>
          </a:prstGeom>
          <a:solidFill>
            <a:srgbClr val="EEECE1">
              <a:lumMod val="90000"/>
            </a:srgbClr>
          </a:solid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12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cạnh</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1" name="Text Box 382"/>
          <p:cNvSpPr txBox="1">
            <a:spLocks noChangeArrowheads="1"/>
          </p:cNvSpPr>
          <p:nvPr/>
        </p:nvSpPr>
        <p:spPr bwMode="auto">
          <a:xfrm>
            <a:off x="1462809" y="3996468"/>
            <a:ext cx="160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0" i="0">
                <a:solidFill>
                  <a:srgbClr val="0000CC"/>
                </a:solidFill>
                <a:latin typeface=".VnTime" pitchFamily="34" charset="0"/>
              </a:defRPr>
            </a:lvl1pPr>
          </a:lstStyle>
          <a:p>
            <a:r>
              <a:rPr lang="en-US" dirty="0" err="1"/>
              <a:t>ChiÒu</a:t>
            </a:r>
            <a:r>
              <a:rPr lang="en-US" dirty="0"/>
              <a:t> </a:t>
            </a:r>
            <a:r>
              <a:rPr lang="en-US" dirty="0" err="1"/>
              <a:t>dµi</a:t>
            </a:r>
            <a:endParaRPr lang="en-US" dirty="0"/>
          </a:p>
        </p:txBody>
      </p:sp>
      <p:sp>
        <p:nvSpPr>
          <p:cNvPr id="12" name="Text Box 384"/>
          <p:cNvSpPr txBox="1">
            <a:spLocks noChangeArrowheads="1"/>
          </p:cNvSpPr>
          <p:nvPr/>
        </p:nvSpPr>
        <p:spPr bwMode="auto">
          <a:xfrm rot="18475577">
            <a:off x="4198149" y="3156302"/>
            <a:ext cx="137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0" i="0">
                <a:solidFill>
                  <a:srgbClr val="0000CC"/>
                </a:solidFill>
                <a:latin typeface=".VnTime" pitchFamily="34" charset="0"/>
              </a:defRPr>
            </a:lvl1pPr>
          </a:lstStyle>
          <a:p>
            <a:r>
              <a:rPr lang="en-US" dirty="0" err="1"/>
              <a:t>ChiÒu</a:t>
            </a:r>
            <a:r>
              <a:rPr lang="en-US" dirty="0"/>
              <a:t> </a:t>
            </a:r>
            <a:r>
              <a:rPr lang="en-US" dirty="0" err="1"/>
              <a:t>réng</a:t>
            </a:r>
            <a:endParaRPr lang="en-US" dirty="0"/>
          </a:p>
        </p:txBody>
      </p:sp>
      <p:sp>
        <p:nvSpPr>
          <p:cNvPr id="13" name="Text Box 386"/>
          <p:cNvSpPr txBox="1">
            <a:spLocks noChangeArrowheads="1"/>
          </p:cNvSpPr>
          <p:nvPr/>
        </p:nvSpPr>
        <p:spPr bwMode="auto">
          <a:xfrm rot="16200000">
            <a:off x="4496933" y="1702652"/>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b="0" i="0" dirty="0" err="1">
                <a:solidFill>
                  <a:srgbClr val="0000CC"/>
                </a:solidFill>
                <a:latin typeface=".VnTime" pitchFamily="34" charset="0"/>
              </a:rPr>
              <a:t>ChiÒu</a:t>
            </a:r>
            <a:r>
              <a:rPr lang="en-US" sz="2000" b="0" i="0" dirty="0">
                <a:solidFill>
                  <a:srgbClr val="0000CC"/>
                </a:solidFill>
                <a:latin typeface=".VnTime" pitchFamily="34" charset="0"/>
              </a:rPr>
              <a:t> </a:t>
            </a:r>
            <a:r>
              <a:rPr lang="en-US" sz="2000" b="0" i="0" dirty="0" err="1">
                <a:solidFill>
                  <a:srgbClr val="0000CC"/>
                </a:solidFill>
                <a:latin typeface=".VnTime" pitchFamily="34" charset="0"/>
              </a:rPr>
              <a:t>cao</a:t>
            </a:r>
            <a:endParaRPr lang="en-US" sz="2000" b="0" i="0" dirty="0">
              <a:solidFill>
                <a:srgbClr val="0000CC"/>
              </a:solidFill>
              <a:latin typeface=".VnTime" pitchFamily="34" charset="0"/>
            </a:endParaRPr>
          </a:p>
        </p:txBody>
      </p:sp>
    </p:spTree>
    <p:extLst>
      <p:ext uri="{BB962C8B-B14F-4D97-AF65-F5344CB8AC3E}">
        <p14:creationId xmlns:p14="http://schemas.microsoft.com/office/powerpoint/2010/main" val="38806154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2000"/>
                                        <p:tgtEl>
                                          <p:spTgt spid="1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in)">
                                      <p:cBhvr>
                                        <p:cTn id="33" dur="2000"/>
                                        <p:tgtEl>
                                          <p:spTgt spid="12"/>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4)">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Lst>
  </p:timing>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TotalTime>
  <Words>973</Words>
  <Application>Microsoft Office PowerPoint</Application>
  <PresentationFormat>On-screen Show (4:3)</PresentationFormat>
  <Paragraphs>205</Paragraphs>
  <Slides>22</Slides>
  <Notes>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22</vt:i4>
      </vt:variant>
    </vt:vector>
  </HeadingPairs>
  <TitlesOfParts>
    <vt:vector size="35" baseType="lpstr">
      <vt:lpstr>.VnAristoteH</vt:lpstr>
      <vt:lpstr>.VnTime</vt:lpstr>
      <vt:lpstr>Arial</vt:lpstr>
      <vt:lpstr>Calibri</vt:lpstr>
      <vt:lpstr>Times</vt:lpstr>
      <vt:lpstr>Times New Roman</vt:lpstr>
      <vt:lpstr>Wingdings</vt:lpstr>
      <vt:lpstr>Default Design</vt:lpstr>
      <vt:lpstr>1_Office Theme</vt:lpstr>
      <vt:lpstr>2_Office Theme</vt:lpstr>
      <vt:lpstr>1_Default Design</vt:lpstr>
      <vt:lpstr>2_Default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Luyện tập - thực hành </vt:lpstr>
      <vt:lpstr>PowerPoint Presentation</vt:lpstr>
      <vt:lpstr>Bài 2. a) Hãy chỉ ra những cạnh bằng nhau của hình hộp chữ nhật (hình bên). b) Biết hình hộp chữ nhật có chiều dài 6cm, chiều rộng 3cm, chiều cao 4cm. Tính diện tích của mặt đáy MNPQ và các mặt bên ABNM, BCPN.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Hung-Huyen</dc:creator>
  <cp:lastModifiedBy>oOOo</cp:lastModifiedBy>
  <cp:revision>130</cp:revision>
  <dcterms:created xsi:type="dcterms:W3CDTF">2007-12-31T11:47:31Z</dcterms:created>
  <dcterms:modified xsi:type="dcterms:W3CDTF">2022-01-29T02:59:37Z</dcterms:modified>
</cp:coreProperties>
</file>