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59" r:id="rId4"/>
    <p:sldId id="261" r:id="rId5"/>
    <p:sldId id="263" r:id="rId6"/>
    <p:sldId id="264" r:id="rId7"/>
    <p:sldId id="265" r:id="rId8"/>
    <p:sldId id="260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DF03C3-2F99-4C17-994F-19993E89DF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98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F9E912-FC96-4953-8FE9-BC3057AF5E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87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DD5F6-B05D-4F21-880A-65026F60D9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73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0C990C-73CD-4EA0-9478-87158379B0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83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B54090-7776-4467-871F-4B69886E93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CA737-FC9B-4ACB-9272-955374810B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25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36C649-3CBB-43AC-8470-0FAD60610C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9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2BB869-1B02-4908-BC2E-C4121EFDA0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66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95BA1C-08DE-4657-9CC1-158A9A2346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26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A19D45-9329-4E4A-9A7E-26E326C720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73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D7A970-8821-4F31-AC0F-955562C87F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7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4F8EB1C3-B735-4A64-8FFD-C1CC140C85C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4035" y="1363282"/>
            <a:ext cx="8316187" cy="173124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68580" tIns="34290" rIns="68580" bIns="3429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>
                <a:ln/>
                <a:solidFill>
                  <a:srgbClr val="002060"/>
                </a:solidFill>
                <a:cs typeface="Times New Roman" panose="02020603050405020304" pitchFamily="18" charset="0"/>
              </a:rPr>
              <a:t>Trường Tiểu học Việt Hưng</a:t>
            </a:r>
          </a:p>
          <a:p>
            <a:pPr algn="ctr"/>
            <a:r>
              <a:rPr lang="en-US" sz="5400" b="1">
                <a:ln/>
                <a:solidFill>
                  <a:srgbClr val="002060"/>
                </a:solidFill>
                <a:cs typeface="Times New Roman" panose="02020603050405020304" pitchFamily="18" charset="0"/>
              </a:rPr>
              <a:t>Môn Toán 4</a:t>
            </a:r>
          </a:p>
        </p:txBody>
      </p:sp>
    </p:spTree>
    <p:extLst>
      <p:ext uri="{BB962C8B-B14F-4D97-AF65-F5344CB8AC3E}">
        <p14:creationId xmlns:p14="http://schemas.microsoft.com/office/powerpoint/2010/main" val="109591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-76200"/>
            <a:ext cx="1828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Toán:</a:t>
            </a:r>
          </a:p>
        </p:txBody>
      </p:sp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2209800" y="76200"/>
            <a:ext cx="4038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rgbClr val="FF6A45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Diện tích hình thoi.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553200" y="762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/>
              <a:t>Tr. 142</a:t>
            </a:r>
          </a:p>
        </p:txBody>
      </p:sp>
      <p:grpSp>
        <p:nvGrpSpPr>
          <p:cNvPr id="11269" name="Group 5"/>
          <p:cNvGrpSpPr>
            <a:grpSpLocks/>
          </p:cNvGrpSpPr>
          <p:nvPr/>
        </p:nvGrpSpPr>
        <p:grpSpPr bwMode="auto">
          <a:xfrm>
            <a:off x="3514725" y="1524000"/>
            <a:ext cx="5629275" cy="2932113"/>
            <a:chOff x="1978" y="528"/>
            <a:chExt cx="3787" cy="1944"/>
          </a:xfrm>
        </p:grpSpPr>
        <p:grpSp>
          <p:nvGrpSpPr>
            <p:cNvPr id="11281" name="Group 6"/>
            <p:cNvGrpSpPr>
              <a:grpSpLocks/>
            </p:cNvGrpSpPr>
            <p:nvPr/>
          </p:nvGrpSpPr>
          <p:grpSpPr bwMode="auto">
            <a:xfrm>
              <a:off x="1978" y="528"/>
              <a:ext cx="3787" cy="1944"/>
              <a:chOff x="912" y="2112"/>
              <a:chExt cx="3787" cy="1944"/>
            </a:xfrm>
          </p:grpSpPr>
          <p:sp>
            <p:nvSpPr>
              <p:cNvPr id="11284" name="AutoShape 7"/>
              <p:cNvSpPr>
                <a:spLocks noChangeArrowheads="1"/>
              </p:cNvSpPr>
              <p:nvPr/>
            </p:nvSpPr>
            <p:spPr bwMode="auto">
              <a:xfrm>
                <a:off x="1200" y="2352"/>
                <a:ext cx="3200" cy="1398"/>
              </a:xfrm>
              <a:prstGeom prst="diamond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285" name="Text Box 8"/>
              <p:cNvSpPr txBox="1">
                <a:spLocks noChangeArrowheads="1"/>
              </p:cNvSpPr>
              <p:nvPr/>
            </p:nvSpPr>
            <p:spPr bwMode="auto">
              <a:xfrm>
                <a:off x="2592" y="2112"/>
                <a:ext cx="534" cy="3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 b="1">
                    <a:latin typeface="Arial" panose="020B0604020202020204" pitchFamily="34" charset="0"/>
                  </a:rPr>
                  <a:t>N</a:t>
                </a:r>
              </a:p>
            </p:txBody>
          </p:sp>
          <p:sp>
            <p:nvSpPr>
              <p:cNvPr id="11286" name="Rectangle 9"/>
              <p:cNvSpPr>
                <a:spLocks noChangeArrowheads="1"/>
              </p:cNvSpPr>
              <p:nvPr/>
            </p:nvSpPr>
            <p:spPr bwMode="auto">
              <a:xfrm>
                <a:off x="2688" y="3712"/>
                <a:ext cx="310" cy="3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 b="1">
                    <a:latin typeface="Arial" panose="020B0604020202020204" pitchFamily="34" charset="0"/>
                  </a:rPr>
                  <a:t>Q</a:t>
                </a:r>
              </a:p>
            </p:txBody>
          </p:sp>
          <p:sp>
            <p:nvSpPr>
              <p:cNvPr id="11287" name="Rectangle 10"/>
              <p:cNvSpPr>
                <a:spLocks noChangeArrowheads="1"/>
              </p:cNvSpPr>
              <p:nvPr/>
            </p:nvSpPr>
            <p:spPr bwMode="auto">
              <a:xfrm>
                <a:off x="912" y="2848"/>
                <a:ext cx="324" cy="3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 b="1">
                    <a:latin typeface="Arial" panose="020B0604020202020204" pitchFamily="34" charset="0"/>
                  </a:rPr>
                  <a:t>M</a:t>
                </a:r>
              </a:p>
            </p:txBody>
          </p:sp>
          <p:sp>
            <p:nvSpPr>
              <p:cNvPr id="11288" name="Rectangle 11"/>
              <p:cNvSpPr>
                <a:spLocks noChangeArrowheads="1"/>
              </p:cNvSpPr>
              <p:nvPr/>
            </p:nvSpPr>
            <p:spPr bwMode="auto">
              <a:xfrm>
                <a:off x="4416" y="2848"/>
                <a:ext cx="283" cy="3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 b="1">
                    <a:latin typeface="Arial" panose="020B0604020202020204" pitchFamily="34" charset="0"/>
                  </a:rPr>
                  <a:t>P</a:t>
                </a:r>
              </a:p>
            </p:txBody>
          </p:sp>
        </p:grpSp>
        <p:sp>
          <p:nvSpPr>
            <p:cNvPr id="11282" name="Line 12"/>
            <p:cNvSpPr>
              <a:spLocks noChangeShapeType="1"/>
            </p:cNvSpPr>
            <p:nvPr/>
          </p:nvSpPr>
          <p:spPr bwMode="auto">
            <a:xfrm>
              <a:off x="3864" y="768"/>
              <a:ext cx="0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Line 13"/>
            <p:cNvSpPr>
              <a:spLocks noChangeShapeType="1"/>
            </p:cNvSpPr>
            <p:nvPr/>
          </p:nvSpPr>
          <p:spPr bwMode="auto">
            <a:xfrm>
              <a:off x="2292" y="1464"/>
              <a:ext cx="31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0" name="Text Box 23"/>
          <p:cNvSpPr txBox="1">
            <a:spLocks noChangeArrowheads="1"/>
          </p:cNvSpPr>
          <p:nvPr/>
        </p:nvSpPr>
        <p:spPr bwMode="auto">
          <a:xfrm>
            <a:off x="228600" y="609600"/>
            <a:ext cx="7239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u="sng"/>
              <a:t>Bài 1</a:t>
            </a:r>
            <a:r>
              <a:rPr lang="en-US"/>
              <a:t>  Tính diện tích của :</a:t>
            </a:r>
          </a:p>
        </p:txBody>
      </p:sp>
      <p:sp>
        <p:nvSpPr>
          <p:cNvPr id="11271" name="Text Box 25"/>
          <p:cNvSpPr txBox="1">
            <a:spLocks noChangeArrowheads="1"/>
          </p:cNvSpPr>
          <p:nvPr/>
        </p:nvSpPr>
        <p:spPr bwMode="auto">
          <a:xfrm>
            <a:off x="76200" y="1219200"/>
            <a:ext cx="6019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b) Hình thoi MNPQ, biết</a:t>
            </a:r>
          </a:p>
        </p:txBody>
      </p:sp>
      <p:sp>
        <p:nvSpPr>
          <p:cNvPr id="11272" name="Text Box 27"/>
          <p:cNvSpPr txBox="1">
            <a:spLocks noChangeArrowheads="1"/>
          </p:cNvSpPr>
          <p:nvPr/>
        </p:nvSpPr>
        <p:spPr bwMode="auto">
          <a:xfrm>
            <a:off x="228600" y="1828800"/>
            <a:ext cx="38100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MP = 7cm          NQ =4cm</a:t>
            </a:r>
          </a:p>
        </p:txBody>
      </p:sp>
      <p:sp>
        <p:nvSpPr>
          <p:cNvPr id="11273" name="Text Box 28"/>
          <p:cNvSpPr txBox="1">
            <a:spLocks noChangeArrowheads="1"/>
          </p:cNvSpPr>
          <p:nvPr/>
        </p:nvSpPr>
        <p:spPr bwMode="auto">
          <a:xfrm>
            <a:off x="304800" y="43434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Diện tích của hình thoi MNPQ</a:t>
            </a:r>
          </a:p>
        </p:txBody>
      </p:sp>
      <p:sp>
        <p:nvSpPr>
          <p:cNvPr id="11274" name="Text Box 29"/>
          <p:cNvSpPr txBox="1">
            <a:spLocks noChangeArrowheads="1"/>
          </p:cNvSpPr>
          <p:nvPr/>
        </p:nvSpPr>
        <p:spPr bwMode="auto">
          <a:xfrm>
            <a:off x="2819400" y="3733800"/>
            <a:ext cx="1981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u="sng"/>
              <a:t>Giải:</a:t>
            </a:r>
          </a:p>
        </p:txBody>
      </p:sp>
      <p:grpSp>
        <p:nvGrpSpPr>
          <p:cNvPr id="11275" name="Group 30"/>
          <p:cNvGrpSpPr>
            <a:grpSpLocks/>
          </p:cNvGrpSpPr>
          <p:nvPr/>
        </p:nvGrpSpPr>
        <p:grpSpPr bwMode="auto">
          <a:xfrm>
            <a:off x="1828800" y="4800600"/>
            <a:ext cx="1600200" cy="1447800"/>
            <a:chOff x="1680" y="3072"/>
            <a:chExt cx="1008" cy="912"/>
          </a:xfrm>
        </p:grpSpPr>
        <p:sp>
          <p:nvSpPr>
            <p:cNvPr id="11278" name="Text Box 31"/>
            <p:cNvSpPr txBox="1">
              <a:spLocks noChangeArrowheads="1"/>
            </p:cNvSpPr>
            <p:nvPr/>
          </p:nvSpPr>
          <p:spPr bwMode="auto">
            <a:xfrm>
              <a:off x="1728" y="3072"/>
              <a:ext cx="91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7 x 4</a:t>
              </a:r>
            </a:p>
          </p:txBody>
        </p:sp>
        <p:sp>
          <p:nvSpPr>
            <p:cNvPr id="11279" name="Line 32"/>
            <p:cNvSpPr>
              <a:spLocks noChangeShapeType="1"/>
            </p:cNvSpPr>
            <p:nvPr/>
          </p:nvSpPr>
          <p:spPr bwMode="auto">
            <a:xfrm flipV="1">
              <a:off x="1680" y="3504"/>
              <a:ext cx="10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Text Box 33"/>
            <p:cNvSpPr txBox="1">
              <a:spLocks noChangeArrowheads="1"/>
            </p:cNvSpPr>
            <p:nvPr/>
          </p:nvSpPr>
          <p:spPr bwMode="auto">
            <a:xfrm>
              <a:off x="2016" y="3504"/>
              <a:ext cx="43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2</a:t>
              </a:r>
            </a:p>
          </p:txBody>
        </p:sp>
      </p:grpSp>
      <p:sp>
        <p:nvSpPr>
          <p:cNvPr id="11276" name="Text Box 34"/>
          <p:cNvSpPr txBox="1">
            <a:spLocks noChangeArrowheads="1"/>
          </p:cNvSpPr>
          <p:nvPr/>
        </p:nvSpPr>
        <p:spPr bwMode="auto">
          <a:xfrm>
            <a:off x="3505200" y="5105400"/>
            <a:ext cx="3962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= 14 </a:t>
            </a:r>
            <a:r>
              <a:rPr lang="en-US" dirty="0"/>
              <a:t>(cm²)</a:t>
            </a:r>
            <a:endParaRPr lang="en-US" dirty="0"/>
          </a:p>
        </p:txBody>
      </p:sp>
      <p:sp>
        <p:nvSpPr>
          <p:cNvPr id="11277" name="Rectangle 35"/>
          <p:cNvSpPr>
            <a:spLocks noChangeArrowheads="1"/>
          </p:cNvSpPr>
          <p:nvPr/>
        </p:nvSpPr>
        <p:spPr bwMode="auto">
          <a:xfrm>
            <a:off x="6324600" y="2771775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04800" y="-76200"/>
            <a:ext cx="1828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Toán:</a:t>
            </a:r>
          </a:p>
        </p:txBody>
      </p:sp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2209800" y="76200"/>
            <a:ext cx="4038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rgbClr val="FF6A45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Diện tích hình thoi.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553200" y="762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/>
              <a:t>Tr. 142</a:t>
            </a:r>
          </a:p>
        </p:txBody>
      </p:sp>
      <p:sp>
        <p:nvSpPr>
          <p:cNvPr id="12293" name="Text Box 14"/>
          <p:cNvSpPr txBox="1">
            <a:spLocks noChangeArrowheads="1"/>
          </p:cNvSpPr>
          <p:nvPr/>
        </p:nvSpPr>
        <p:spPr bwMode="auto">
          <a:xfrm>
            <a:off x="228600" y="1158875"/>
            <a:ext cx="8915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u="sng"/>
              <a:t>Bài 2</a:t>
            </a:r>
            <a:r>
              <a:rPr lang="en-US"/>
              <a:t>  Tính diện tích hình thoi biết:</a:t>
            </a:r>
          </a:p>
        </p:txBody>
      </p:sp>
      <p:sp>
        <p:nvSpPr>
          <p:cNvPr id="12294" name="Text Box 24"/>
          <p:cNvSpPr txBox="1">
            <a:spLocks noChangeArrowheads="1"/>
          </p:cNvSpPr>
          <p:nvPr/>
        </p:nvSpPr>
        <p:spPr bwMode="auto">
          <a:xfrm>
            <a:off x="228600" y="1844675"/>
            <a:ext cx="84582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a) Độ dài các đường chéo là 5 dm và 20 dm.</a:t>
            </a:r>
          </a:p>
        </p:txBody>
      </p:sp>
      <p:sp>
        <p:nvSpPr>
          <p:cNvPr id="12295" name="Text Box 25"/>
          <p:cNvSpPr txBox="1">
            <a:spLocks noChangeArrowheads="1"/>
          </p:cNvSpPr>
          <p:nvPr/>
        </p:nvSpPr>
        <p:spPr bwMode="auto">
          <a:xfrm>
            <a:off x="304800" y="3216275"/>
            <a:ext cx="80772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b) Độ dài các đường chéo là 4m và 15 dm.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4800" y="-76200"/>
            <a:ext cx="1828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Toán:</a:t>
            </a:r>
          </a:p>
        </p:txBody>
      </p:sp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2209800" y="76200"/>
            <a:ext cx="4038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rgbClr val="FF6A45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Diện tích hình thoi.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553200" y="762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/>
              <a:t>Tr. 142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28600" y="854075"/>
            <a:ext cx="8915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u="sng"/>
              <a:t>Bài 2</a:t>
            </a:r>
            <a:r>
              <a:rPr lang="en-US"/>
              <a:t>  Tính diện tích hình thoi biết: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33400" y="33528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Diện tích của hình thoi là: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048000" y="2743200"/>
            <a:ext cx="1981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u="sng"/>
              <a:t>Giải:</a:t>
            </a:r>
          </a:p>
        </p:txBody>
      </p:sp>
      <p:grpSp>
        <p:nvGrpSpPr>
          <p:cNvPr id="13320" name="Group 8"/>
          <p:cNvGrpSpPr>
            <a:grpSpLocks/>
          </p:cNvGrpSpPr>
          <p:nvPr/>
        </p:nvGrpSpPr>
        <p:grpSpPr bwMode="auto">
          <a:xfrm>
            <a:off x="1905000" y="3962400"/>
            <a:ext cx="1905000" cy="1447800"/>
            <a:chOff x="1680" y="3072"/>
            <a:chExt cx="1008" cy="912"/>
          </a:xfrm>
        </p:grpSpPr>
        <p:sp>
          <p:nvSpPr>
            <p:cNvPr id="13324" name="Text Box 9"/>
            <p:cNvSpPr txBox="1">
              <a:spLocks noChangeArrowheads="1"/>
            </p:cNvSpPr>
            <p:nvPr/>
          </p:nvSpPr>
          <p:spPr bwMode="auto">
            <a:xfrm>
              <a:off x="1728" y="3072"/>
              <a:ext cx="91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5 x 20</a:t>
              </a:r>
            </a:p>
          </p:txBody>
        </p:sp>
        <p:sp>
          <p:nvSpPr>
            <p:cNvPr id="13325" name="Line 10"/>
            <p:cNvSpPr>
              <a:spLocks noChangeShapeType="1"/>
            </p:cNvSpPr>
            <p:nvPr/>
          </p:nvSpPr>
          <p:spPr bwMode="auto">
            <a:xfrm flipV="1">
              <a:off x="1680" y="3504"/>
              <a:ext cx="10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Text Box 11"/>
            <p:cNvSpPr txBox="1">
              <a:spLocks noChangeArrowheads="1"/>
            </p:cNvSpPr>
            <p:nvPr/>
          </p:nvSpPr>
          <p:spPr bwMode="auto">
            <a:xfrm>
              <a:off x="2016" y="3504"/>
              <a:ext cx="43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2</a:t>
              </a:r>
            </a:p>
          </p:txBody>
        </p:sp>
      </p:grpSp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3733800" y="4267200"/>
            <a:ext cx="4038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= 50 (</a:t>
            </a:r>
            <a:r>
              <a:rPr lang="en-US" dirty="0" smtClean="0"/>
              <a:t>dm²)</a:t>
            </a:r>
            <a:endParaRPr lang="en-US" dirty="0"/>
          </a:p>
        </p:txBody>
      </p:sp>
      <p:sp>
        <p:nvSpPr>
          <p:cNvPr id="13322" name="Text Box 13"/>
          <p:cNvSpPr txBox="1">
            <a:spLocks noChangeArrowheads="1"/>
          </p:cNvSpPr>
          <p:nvPr/>
        </p:nvSpPr>
        <p:spPr bwMode="auto">
          <a:xfrm>
            <a:off x="228600" y="1539875"/>
            <a:ext cx="84582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a) Độ dài các đường chéo là 5 dm và 20 dm.</a:t>
            </a:r>
          </a:p>
        </p:txBody>
      </p:sp>
      <p:sp>
        <p:nvSpPr>
          <p:cNvPr id="13323" name="Text Box 15"/>
          <p:cNvSpPr txBox="1">
            <a:spLocks noChangeArrowheads="1"/>
          </p:cNvSpPr>
          <p:nvPr/>
        </p:nvSpPr>
        <p:spPr bwMode="auto">
          <a:xfrm>
            <a:off x="3048000" y="5334000"/>
            <a:ext cx="5181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u="sng" dirty="0" err="1"/>
              <a:t>Đáp</a:t>
            </a:r>
            <a:r>
              <a:rPr lang="en-US" u="sng" dirty="0"/>
              <a:t> </a:t>
            </a:r>
            <a:r>
              <a:rPr lang="en-US" u="sng" dirty="0" err="1"/>
              <a:t>số</a:t>
            </a:r>
            <a:r>
              <a:rPr lang="en-US" dirty="0"/>
              <a:t>: 50 </a:t>
            </a:r>
            <a:r>
              <a:rPr lang="en-US" dirty="0" smtClean="0"/>
              <a:t>dm²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04800" y="-76200"/>
            <a:ext cx="1828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Toán:</a:t>
            </a:r>
          </a:p>
        </p:txBody>
      </p:sp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>
            <a:off x="2209800" y="76200"/>
            <a:ext cx="4038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rgbClr val="FF6A45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Diện tích hình thoi.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553200" y="762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/>
              <a:t>Tr. 142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28600" y="930275"/>
            <a:ext cx="8915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u="sng"/>
              <a:t>Bài 2</a:t>
            </a:r>
            <a:r>
              <a:rPr lang="en-US"/>
              <a:t>  Tính diện tích hình thoi biết: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33400" y="3810000"/>
            <a:ext cx="7239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Diện tích của hình thoi là: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048000" y="2590800"/>
            <a:ext cx="1981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u="sng"/>
              <a:t>Giải:</a:t>
            </a:r>
          </a:p>
        </p:txBody>
      </p:sp>
      <p:grpSp>
        <p:nvGrpSpPr>
          <p:cNvPr id="14344" name="Group 8"/>
          <p:cNvGrpSpPr>
            <a:grpSpLocks/>
          </p:cNvGrpSpPr>
          <p:nvPr/>
        </p:nvGrpSpPr>
        <p:grpSpPr bwMode="auto">
          <a:xfrm>
            <a:off x="1447800" y="4419600"/>
            <a:ext cx="2209800" cy="1447800"/>
            <a:chOff x="1680" y="3072"/>
            <a:chExt cx="1008" cy="912"/>
          </a:xfrm>
        </p:grpSpPr>
        <p:sp>
          <p:nvSpPr>
            <p:cNvPr id="14349" name="Text Box 9"/>
            <p:cNvSpPr txBox="1">
              <a:spLocks noChangeArrowheads="1"/>
            </p:cNvSpPr>
            <p:nvPr/>
          </p:nvSpPr>
          <p:spPr bwMode="auto">
            <a:xfrm>
              <a:off x="1728" y="3072"/>
              <a:ext cx="91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40 x 15</a:t>
              </a:r>
            </a:p>
          </p:txBody>
        </p:sp>
        <p:sp>
          <p:nvSpPr>
            <p:cNvPr id="14350" name="Line 10"/>
            <p:cNvSpPr>
              <a:spLocks noChangeShapeType="1"/>
            </p:cNvSpPr>
            <p:nvPr/>
          </p:nvSpPr>
          <p:spPr bwMode="auto">
            <a:xfrm flipV="1">
              <a:off x="1680" y="3504"/>
              <a:ext cx="10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Text Box 11"/>
            <p:cNvSpPr txBox="1">
              <a:spLocks noChangeArrowheads="1"/>
            </p:cNvSpPr>
            <p:nvPr/>
          </p:nvSpPr>
          <p:spPr bwMode="auto">
            <a:xfrm>
              <a:off x="2016" y="3504"/>
              <a:ext cx="43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2</a:t>
              </a:r>
            </a:p>
          </p:txBody>
        </p:sp>
      </p:grpSp>
      <p:sp>
        <p:nvSpPr>
          <p:cNvPr id="14345" name="Text Box 12"/>
          <p:cNvSpPr txBox="1">
            <a:spLocks noChangeArrowheads="1"/>
          </p:cNvSpPr>
          <p:nvPr/>
        </p:nvSpPr>
        <p:spPr bwMode="auto">
          <a:xfrm>
            <a:off x="3733800" y="4495800"/>
            <a:ext cx="304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= 300 (</a:t>
            </a:r>
            <a:r>
              <a:rPr lang="en-US" dirty="0" smtClean="0"/>
              <a:t>dm²)</a:t>
            </a:r>
            <a:endParaRPr lang="en-US" dirty="0"/>
          </a:p>
        </p:txBody>
      </p:sp>
      <p:sp>
        <p:nvSpPr>
          <p:cNvPr id="14346" name="Text Box 14"/>
          <p:cNvSpPr txBox="1">
            <a:spLocks noChangeArrowheads="1"/>
          </p:cNvSpPr>
          <p:nvPr/>
        </p:nvSpPr>
        <p:spPr bwMode="auto">
          <a:xfrm>
            <a:off x="304800" y="1616075"/>
            <a:ext cx="80772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b) Độ dài các đường chéo là 4m và 15 dm.</a:t>
            </a:r>
          </a:p>
        </p:txBody>
      </p:sp>
      <p:sp>
        <p:nvSpPr>
          <p:cNvPr id="14347" name="Text Box 15"/>
          <p:cNvSpPr txBox="1">
            <a:spLocks noChangeArrowheads="1"/>
          </p:cNvSpPr>
          <p:nvPr/>
        </p:nvSpPr>
        <p:spPr bwMode="auto">
          <a:xfrm>
            <a:off x="2362200" y="3200400"/>
            <a:ext cx="426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4 m = 40 dm</a:t>
            </a:r>
          </a:p>
        </p:txBody>
      </p:sp>
      <p:sp>
        <p:nvSpPr>
          <p:cNvPr id="14348" name="Text Box 16"/>
          <p:cNvSpPr txBox="1">
            <a:spLocks noChangeArrowheads="1"/>
          </p:cNvSpPr>
          <p:nvPr/>
        </p:nvSpPr>
        <p:spPr bwMode="auto">
          <a:xfrm>
            <a:off x="2971800" y="5486400"/>
            <a:ext cx="5181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u="sng" dirty="0" err="1"/>
              <a:t>Đáp</a:t>
            </a:r>
            <a:r>
              <a:rPr lang="en-US" u="sng" dirty="0"/>
              <a:t> </a:t>
            </a:r>
            <a:r>
              <a:rPr lang="en-US" u="sng" dirty="0" err="1"/>
              <a:t>số</a:t>
            </a:r>
            <a:r>
              <a:rPr lang="en-US" dirty="0"/>
              <a:t>: </a:t>
            </a:r>
            <a:r>
              <a:rPr lang="en-US"/>
              <a:t>300 </a:t>
            </a:r>
            <a:r>
              <a:rPr lang="en-US" smtClean="0"/>
              <a:t>dm²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04800" y="0"/>
            <a:ext cx="1828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Toán:</a:t>
            </a:r>
          </a:p>
        </p:txBody>
      </p:sp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2057400" y="152400"/>
            <a:ext cx="4038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rgbClr val="FF6A45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Diện tích hình thoi.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553200" y="1524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/>
              <a:t>Tr. 142</a:t>
            </a:r>
          </a:p>
        </p:txBody>
      </p:sp>
      <p:sp>
        <p:nvSpPr>
          <p:cNvPr id="15365" name="Text Box 51"/>
          <p:cNvSpPr txBox="1">
            <a:spLocks noChangeArrowheads="1"/>
          </p:cNvSpPr>
          <p:nvPr/>
        </p:nvSpPr>
        <p:spPr bwMode="auto">
          <a:xfrm>
            <a:off x="228600" y="3733800"/>
            <a:ext cx="85344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Diện tích hình thoi bằng diện tích hình chữ nhật</a:t>
            </a:r>
          </a:p>
        </p:txBody>
      </p:sp>
      <p:sp>
        <p:nvSpPr>
          <p:cNvPr id="15366" name="Text Box 53"/>
          <p:cNvSpPr txBox="1">
            <a:spLocks noChangeArrowheads="1"/>
          </p:cNvSpPr>
          <p:nvPr/>
        </p:nvSpPr>
        <p:spPr bwMode="auto">
          <a:xfrm>
            <a:off x="304800" y="685800"/>
            <a:ext cx="8001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u="sng"/>
              <a:t>Bài 3</a:t>
            </a:r>
            <a:r>
              <a:rPr lang="en-US"/>
              <a:t>: Đúng ghi Đ sai ghi S:</a:t>
            </a:r>
          </a:p>
        </p:txBody>
      </p:sp>
      <p:sp>
        <p:nvSpPr>
          <p:cNvPr id="15367" name="AutoShape 54"/>
          <p:cNvSpPr>
            <a:spLocks noChangeArrowheads="1"/>
          </p:cNvSpPr>
          <p:nvPr/>
        </p:nvSpPr>
        <p:spPr bwMode="auto">
          <a:xfrm>
            <a:off x="1143000" y="1905000"/>
            <a:ext cx="2819400" cy="9144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5368" name="Rectangle 55"/>
          <p:cNvSpPr>
            <a:spLocks noChangeArrowheads="1"/>
          </p:cNvSpPr>
          <p:nvPr/>
        </p:nvSpPr>
        <p:spPr bwMode="auto">
          <a:xfrm>
            <a:off x="5562600" y="1905000"/>
            <a:ext cx="2819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5369" name="Line 56"/>
          <p:cNvSpPr>
            <a:spLocks noChangeShapeType="1"/>
          </p:cNvSpPr>
          <p:nvPr/>
        </p:nvSpPr>
        <p:spPr bwMode="auto">
          <a:xfrm>
            <a:off x="1143000" y="2362200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57"/>
          <p:cNvSpPr>
            <a:spLocks noChangeShapeType="1"/>
          </p:cNvSpPr>
          <p:nvPr/>
        </p:nvSpPr>
        <p:spPr bwMode="auto">
          <a:xfrm>
            <a:off x="1143000" y="31242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59"/>
          <p:cNvSpPr>
            <a:spLocks noChangeShapeType="1"/>
          </p:cNvSpPr>
          <p:nvPr/>
        </p:nvSpPr>
        <p:spPr bwMode="auto">
          <a:xfrm>
            <a:off x="2571750" y="190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60"/>
          <p:cNvSpPr>
            <a:spLocks noChangeShapeType="1"/>
          </p:cNvSpPr>
          <p:nvPr/>
        </p:nvSpPr>
        <p:spPr bwMode="auto">
          <a:xfrm>
            <a:off x="990600" y="190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61"/>
          <p:cNvSpPr>
            <a:spLocks noChangeShapeType="1"/>
          </p:cNvSpPr>
          <p:nvPr/>
        </p:nvSpPr>
        <p:spPr bwMode="auto">
          <a:xfrm>
            <a:off x="990600" y="1905000"/>
            <a:ext cx="1600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62"/>
          <p:cNvSpPr>
            <a:spLocks noChangeShapeType="1"/>
          </p:cNvSpPr>
          <p:nvPr/>
        </p:nvSpPr>
        <p:spPr bwMode="auto">
          <a:xfrm>
            <a:off x="990600" y="2819400"/>
            <a:ext cx="1600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63"/>
          <p:cNvSpPr>
            <a:spLocks noChangeShapeType="1"/>
          </p:cNvSpPr>
          <p:nvPr/>
        </p:nvSpPr>
        <p:spPr bwMode="auto">
          <a:xfrm>
            <a:off x="3962400" y="2362200"/>
            <a:ext cx="0" cy="762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64"/>
          <p:cNvSpPr>
            <a:spLocks noChangeShapeType="1"/>
          </p:cNvSpPr>
          <p:nvPr/>
        </p:nvSpPr>
        <p:spPr bwMode="auto">
          <a:xfrm>
            <a:off x="1143000" y="2362200"/>
            <a:ext cx="0" cy="762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Text Box 65"/>
          <p:cNvSpPr txBox="1">
            <a:spLocks noChangeArrowheads="1"/>
          </p:cNvSpPr>
          <p:nvPr/>
        </p:nvSpPr>
        <p:spPr bwMode="auto">
          <a:xfrm>
            <a:off x="0" y="2133600"/>
            <a:ext cx="106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/>
              <a:t>2cm</a:t>
            </a:r>
          </a:p>
        </p:txBody>
      </p:sp>
      <p:sp>
        <p:nvSpPr>
          <p:cNvPr id="15378" name="Text Box 66"/>
          <p:cNvSpPr txBox="1">
            <a:spLocks noChangeArrowheads="1"/>
          </p:cNvSpPr>
          <p:nvPr/>
        </p:nvSpPr>
        <p:spPr bwMode="auto">
          <a:xfrm>
            <a:off x="1676400" y="301625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/>
              <a:t>5cm</a:t>
            </a:r>
          </a:p>
        </p:txBody>
      </p:sp>
      <p:sp>
        <p:nvSpPr>
          <p:cNvPr id="15379" name="Text Box 67"/>
          <p:cNvSpPr txBox="1">
            <a:spLocks noChangeArrowheads="1"/>
          </p:cNvSpPr>
          <p:nvPr/>
        </p:nvSpPr>
        <p:spPr bwMode="auto">
          <a:xfrm>
            <a:off x="6400800" y="28194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/>
              <a:t>5cm</a:t>
            </a:r>
          </a:p>
        </p:txBody>
      </p:sp>
      <p:sp>
        <p:nvSpPr>
          <p:cNvPr id="15380" name="Text Box 68"/>
          <p:cNvSpPr txBox="1">
            <a:spLocks noChangeArrowheads="1"/>
          </p:cNvSpPr>
          <p:nvPr/>
        </p:nvSpPr>
        <p:spPr bwMode="auto">
          <a:xfrm>
            <a:off x="4648200" y="2133600"/>
            <a:ext cx="106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/>
              <a:t>2cm</a:t>
            </a:r>
          </a:p>
        </p:txBody>
      </p:sp>
      <p:sp>
        <p:nvSpPr>
          <p:cNvPr id="15381" name="Rectangle 69"/>
          <p:cNvSpPr>
            <a:spLocks noChangeArrowheads="1"/>
          </p:cNvSpPr>
          <p:nvPr/>
        </p:nvSpPr>
        <p:spPr bwMode="auto">
          <a:xfrm>
            <a:off x="2581275" y="2200275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5382" name="Line 71"/>
          <p:cNvSpPr>
            <a:spLocks noChangeShapeType="1"/>
          </p:cNvSpPr>
          <p:nvPr/>
        </p:nvSpPr>
        <p:spPr bwMode="auto">
          <a:xfrm>
            <a:off x="1143000" y="20574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Text Box 72"/>
          <p:cNvSpPr txBox="1">
            <a:spLocks noChangeArrowheads="1"/>
          </p:cNvSpPr>
          <p:nvPr/>
        </p:nvSpPr>
        <p:spPr bwMode="auto">
          <a:xfrm>
            <a:off x="304800" y="5105400"/>
            <a:ext cx="85344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Diện tích hình thoi bằng        diện tích hình chữ nhật</a:t>
            </a:r>
          </a:p>
        </p:txBody>
      </p:sp>
      <p:sp>
        <p:nvSpPr>
          <p:cNvPr id="15384" name="Line 74"/>
          <p:cNvSpPr>
            <a:spLocks noChangeShapeType="1"/>
          </p:cNvSpPr>
          <p:nvPr/>
        </p:nvSpPr>
        <p:spPr bwMode="auto">
          <a:xfrm>
            <a:off x="5943600" y="55626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385" name="Group 76"/>
          <p:cNvGrpSpPr>
            <a:grpSpLocks/>
          </p:cNvGrpSpPr>
          <p:nvPr/>
        </p:nvGrpSpPr>
        <p:grpSpPr bwMode="auto">
          <a:xfrm>
            <a:off x="6019800" y="4876800"/>
            <a:ext cx="762000" cy="1371600"/>
            <a:chOff x="3792" y="3072"/>
            <a:chExt cx="480" cy="864"/>
          </a:xfrm>
        </p:grpSpPr>
        <p:sp>
          <p:nvSpPr>
            <p:cNvPr id="15390" name="Text Box 73"/>
            <p:cNvSpPr txBox="1">
              <a:spLocks noChangeArrowheads="1"/>
            </p:cNvSpPr>
            <p:nvPr/>
          </p:nvSpPr>
          <p:spPr bwMode="auto">
            <a:xfrm>
              <a:off x="3792" y="3072"/>
              <a:ext cx="48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1</a:t>
              </a:r>
            </a:p>
          </p:txBody>
        </p:sp>
        <p:sp>
          <p:nvSpPr>
            <p:cNvPr id="15391" name="Text Box 75"/>
            <p:cNvSpPr txBox="1">
              <a:spLocks noChangeArrowheads="1"/>
            </p:cNvSpPr>
            <p:nvPr/>
          </p:nvSpPr>
          <p:spPr bwMode="auto">
            <a:xfrm>
              <a:off x="3792" y="3456"/>
              <a:ext cx="336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2</a:t>
              </a:r>
            </a:p>
          </p:txBody>
        </p:sp>
      </p:grpSp>
      <p:sp>
        <p:nvSpPr>
          <p:cNvPr id="15386" name="Rectangle 77"/>
          <p:cNvSpPr>
            <a:spLocks noChangeArrowheads="1"/>
          </p:cNvSpPr>
          <p:nvPr/>
        </p:nvSpPr>
        <p:spPr bwMode="auto">
          <a:xfrm>
            <a:off x="3886200" y="4495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5387" name="Rectangle 78"/>
          <p:cNvSpPr>
            <a:spLocks noChangeArrowheads="1"/>
          </p:cNvSpPr>
          <p:nvPr/>
        </p:nvSpPr>
        <p:spPr bwMode="auto">
          <a:xfrm>
            <a:off x="4648200" y="59436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5388" name="Text Box 79"/>
          <p:cNvSpPr txBox="1">
            <a:spLocks noChangeArrowheads="1"/>
          </p:cNvSpPr>
          <p:nvPr/>
        </p:nvSpPr>
        <p:spPr bwMode="auto">
          <a:xfrm>
            <a:off x="3962400" y="4343400"/>
            <a:ext cx="533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15389" name="Text Box 80"/>
          <p:cNvSpPr txBox="1">
            <a:spLocks noChangeArrowheads="1"/>
          </p:cNvSpPr>
          <p:nvPr/>
        </p:nvSpPr>
        <p:spPr bwMode="auto">
          <a:xfrm>
            <a:off x="4648200" y="5791200"/>
            <a:ext cx="533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>
            <a:off x="558800" y="2805113"/>
            <a:ext cx="766762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i="1" kern="1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KÍNH CHÚC THẦY, CÔ VÀ CÁC EM SỨC KHỎE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5" descr="HP104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08" y="4458642"/>
            <a:ext cx="1775792" cy="2412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 descr="HP104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08" y="4315175"/>
            <a:ext cx="1775792" cy="2412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8" descr="HP104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1" y="4726887"/>
            <a:ext cx="1775792" cy="231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Text Box 11"/>
          <p:cNvSpPr txBox="1">
            <a:spLocks noChangeArrowheads="1"/>
          </p:cNvSpPr>
          <p:nvPr/>
        </p:nvSpPr>
        <p:spPr bwMode="auto">
          <a:xfrm>
            <a:off x="914400" y="152400"/>
            <a:ext cx="51054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dirty="0">
                <a:solidFill>
                  <a:schemeClr val="bg1"/>
                </a:solidFill>
              </a:rPr>
              <a:t>PHÒNG GIÁO DỤC ĐÀO TẠO QUẬN  THANH KHÊ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600" b="1" i="1" dirty="0">
                <a:solidFill>
                  <a:schemeClr val="bg1"/>
                </a:solidFill>
              </a:rPr>
              <a:t>TRƯỜNG TIỂU HỌC ĐINH BỘ LĨNH</a:t>
            </a:r>
          </a:p>
        </p:txBody>
      </p:sp>
      <p:sp>
        <p:nvSpPr>
          <p:cNvPr id="2" name="Rectangle 1"/>
          <p:cNvSpPr/>
          <p:nvPr/>
        </p:nvSpPr>
        <p:spPr>
          <a:xfrm>
            <a:off x="1447800" y="504031"/>
            <a:ext cx="570540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cap="none" spc="0" dirty="0" err="1" smtClean="0">
                <a:ln w="0"/>
                <a:solidFill>
                  <a:srgbClr val="33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Toán</a:t>
            </a:r>
            <a:endParaRPr lang="en-US" sz="5400" b="1" i="1" cap="none" spc="0" dirty="0" smtClean="0">
              <a:ln w="0"/>
              <a:solidFill>
                <a:srgbClr val="3333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1" i="1" dirty="0" err="1" smtClean="0">
                <a:ln w="0"/>
                <a:solidFill>
                  <a:srgbClr val="33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Diện</a:t>
            </a:r>
            <a:r>
              <a:rPr lang="en-US" sz="5400" b="1" i="1" dirty="0" smtClean="0">
                <a:ln w="0"/>
                <a:solidFill>
                  <a:srgbClr val="33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1" i="1" dirty="0" err="1" smtClean="0">
                <a:ln w="0"/>
                <a:solidFill>
                  <a:srgbClr val="33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tích</a:t>
            </a:r>
            <a:r>
              <a:rPr lang="en-US" sz="5400" b="1" i="1" dirty="0" smtClean="0">
                <a:ln w="0"/>
                <a:solidFill>
                  <a:srgbClr val="33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1" i="1" dirty="0" err="1" smtClean="0">
                <a:ln w="0"/>
                <a:solidFill>
                  <a:srgbClr val="33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hình</a:t>
            </a:r>
            <a:r>
              <a:rPr lang="en-US" sz="5400" b="1" i="1" dirty="0" smtClean="0">
                <a:ln w="0"/>
                <a:solidFill>
                  <a:srgbClr val="33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1" i="1" dirty="0" err="1" smtClean="0">
                <a:ln w="0"/>
                <a:solidFill>
                  <a:srgbClr val="33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thoi</a:t>
            </a:r>
            <a:endParaRPr lang="en-US" sz="5400" b="1" i="1" cap="none" spc="0" dirty="0">
              <a:ln w="0"/>
              <a:solidFill>
                <a:srgbClr val="3333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04800" y="0"/>
            <a:ext cx="1828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Toán:</a:t>
            </a:r>
          </a:p>
        </p:txBody>
      </p:sp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2057400" y="152400"/>
            <a:ext cx="4038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rgbClr val="FF6A45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Diện tích hình thoi.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553200" y="1524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/>
              <a:t>Tr. 142</a:t>
            </a:r>
          </a:p>
        </p:txBody>
      </p:sp>
      <p:sp>
        <p:nvSpPr>
          <p:cNvPr id="4101" name="AutoShape 11"/>
          <p:cNvSpPr>
            <a:spLocks noChangeArrowheads="1"/>
          </p:cNvSpPr>
          <p:nvPr/>
        </p:nvSpPr>
        <p:spPr bwMode="auto">
          <a:xfrm rot="10800000">
            <a:off x="762000" y="3810000"/>
            <a:ext cx="1524000" cy="838200"/>
          </a:xfrm>
          <a:prstGeom prst="rtTriangle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grpSp>
        <p:nvGrpSpPr>
          <p:cNvPr id="4102" name="Group 38"/>
          <p:cNvGrpSpPr>
            <a:grpSpLocks/>
          </p:cNvGrpSpPr>
          <p:nvPr/>
        </p:nvGrpSpPr>
        <p:grpSpPr bwMode="auto">
          <a:xfrm>
            <a:off x="762000" y="2971800"/>
            <a:ext cx="3048000" cy="838200"/>
            <a:chOff x="480" y="1872"/>
            <a:chExt cx="1920" cy="528"/>
          </a:xfrm>
        </p:grpSpPr>
        <p:sp>
          <p:nvSpPr>
            <p:cNvPr id="4147" name="AutoShape 12"/>
            <p:cNvSpPr>
              <a:spLocks noChangeArrowheads="1"/>
            </p:cNvSpPr>
            <p:nvPr/>
          </p:nvSpPr>
          <p:spPr bwMode="auto">
            <a:xfrm rot="-5400000">
              <a:off x="693" y="1659"/>
              <a:ext cx="528" cy="953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4148" name="AutoShape 14"/>
            <p:cNvSpPr>
              <a:spLocks noChangeArrowheads="1"/>
            </p:cNvSpPr>
            <p:nvPr/>
          </p:nvSpPr>
          <p:spPr bwMode="auto">
            <a:xfrm>
              <a:off x="1440" y="1872"/>
              <a:ext cx="960" cy="528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/>
            </a:p>
          </p:txBody>
        </p:sp>
      </p:grpSp>
      <p:sp>
        <p:nvSpPr>
          <p:cNvPr id="4103" name="AutoShape 15"/>
          <p:cNvSpPr>
            <a:spLocks noChangeArrowheads="1"/>
          </p:cNvSpPr>
          <p:nvPr/>
        </p:nvSpPr>
        <p:spPr bwMode="auto">
          <a:xfrm rot="5400000">
            <a:off x="2623344" y="3472656"/>
            <a:ext cx="838200" cy="1512888"/>
          </a:xfrm>
          <a:prstGeom prst="rtTriangle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533400" y="2971800"/>
            <a:ext cx="0" cy="16764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762000" y="5029200"/>
            <a:ext cx="30480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533400" y="2971800"/>
            <a:ext cx="1676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533400" y="4648200"/>
            <a:ext cx="1676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3822700" y="3810000"/>
            <a:ext cx="0" cy="1219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774700" y="3810000"/>
            <a:ext cx="0" cy="1219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0" y="33528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n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1143000" y="4800600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m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2286000" y="2895600"/>
            <a:ext cx="533400" cy="1036638"/>
            <a:chOff x="3264" y="2160"/>
            <a:chExt cx="384" cy="703"/>
          </a:xfrm>
        </p:grpSpPr>
        <p:sp>
          <p:nvSpPr>
            <p:cNvPr id="4144" name="Text Box 25"/>
            <p:cNvSpPr txBox="1">
              <a:spLocks noChangeArrowheads="1"/>
            </p:cNvSpPr>
            <p:nvPr/>
          </p:nvSpPr>
          <p:spPr bwMode="auto">
            <a:xfrm>
              <a:off x="3312" y="2160"/>
              <a:ext cx="336" cy="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600"/>
                <a:t>n</a:t>
              </a:r>
            </a:p>
          </p:txBody>
        </p:sp>
        <p:sp>
          <p:nvSpPr>
            <p:cNvPr id="4145" name="Line 26"/>
            <p:cNvSpPr>
              <a:spLocks noChangeShapeType="1"/>
            </p:cNvSpPr>
            <p:nvPr/>
          </p:nvSpPr>
          <p:spPr bwMode="auto">
            <a:xfrm>
              <a:off x="3264" y="2496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6" name="Text Box 27"/>
            <p:cNvSpPr txBox="1">
              <a:spLocks noChangeArrowheads="1"/>
            </p:cNvSpPr>
            <p:nvPr/>
          </p:nvSpPr>
          <p:spPr bwMode="auto">
            <a:xfrm>
              <a:off x="3312" y="2428"/>
              <a:ext cx="336" cy="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600"/>
                <a:t>2</a:t>
              </a:r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2352675" y="3549650"/>
            <a:ext cx="542925" cy="1022350"/>
            <a:chOff x="1392" y="2304"/>
            <a:chExt cx="342" cy="644"/>
          </a:xfrm>
        </p:grpSpPr>
        <p:sp>
          <p:nvSpPr>
            <p:cNvPr id="4141" name="Text Box 30"/>
            <p:cNvSpPr txBox="1">
              <a:spLocks noChangeArrowheads="1"/>
            </p:cNvSpPr>
            <p:nvPr/>
          </p:nvSpPr>
          <p:spPr bwMode="auto">
            <a:xfrm>
              <a:off x="1434" y="2304"/>
              <a:ext cx="29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4142" name="Line 31"/>
            <p:cNvSpPr>
              <a:spLocks noChangeShapeType="1"/>
            </p:cNvSpPr>
            <p:nvPr/>
          </p:nvSpPr>
          <p:spPr bwMode="auto">
            <a:xfrm>
              <a:off x="1392" y="2640"/>
              <a:ext cx="29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3" name="Text Box 32"/>
            <p:cNvSpPr txBox="1">
              <a:spLocks noChangeArrowheads="1"/>
            </p:cNvSpPr>
            <p:nvPr/>
          </p:nvSpPr>
          <p:spPr bwMode="auto">
            <a:xfrm>
              <a:off x="1440" y="2544"/>
              <a:ext cx="29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4114" name="Text Box 34"/>
          <p:cNvSpPr txBox="1">
            <a:spLocks noChangeArrowheads="1"/>
          </p:cNvSpPr>
          <p:nvPr/>
        </p:nvSpPr>
        <p:spPr bwMode="auto">
          <a:xfrm>
            <a:off x="2057400" y="45720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/>
              <a:t>D</a:t>
            </a:r>
          </a:p>
        </p:txBody>
      </p:sp>
      <p:sp>
        <p:nvSpPr>
          <p:cNvPr id="4115" name="Text Box 35"/>
          <p:cNvSpPr txBox="1">
            <a:spLocks noChangeArrowheads="1"/>
          </p:cNvSpPr>
          <p:nvPr/>
        </p:nvSpPr>
        <p:spPr bwMode="auto">
          <a:xfrm>
            <a:off x="3886200" y="35814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/>
              <a:t>C</a:t>
            </a:r>
          </a:p>
        </p:txBody>
      </p:sp>
      <p:sp>
        <p:nvSpPr>
          <p:cNvPr id="4116" name="Text Box 36"/>
          <p:cNvSpPr txBox="1">
            <a:spLocks noChangeArrowheads="1"/>
          </p:cNvSpPr>
          <p:nvPr/>
        </p:nvSpPr>
        <p:spPr bwMode="auto">
          <a:xfrm>
            <a:off x="2057400" y="24384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/>
              <a:t>B</a:t>
            </a:r>
          </a:p>
        </p:txBody>
      </p:sp>
      <p:sp>
        <p:nvSpPr>
          <p:cNvPr id="4117" name="Text Box 37"/>
          <p:cNvSpPr txBox="1">
            <a:spLocks noChangeArrowheads="1"/>
          </p:cNvSpPr>
          <p:nvPr/>
        </p:nvSpPr>
        <p:spPr bwMode="auto">
          <a:xfrm>
            <a:off x="533400" y="32004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/>
              <a:t>A</a:t>
            </a:r>
          </a:p>
        </p:txBody>
      </p:sp>
      <p:sp>
        <p:nvSpPr>
          <p:cNvPr id="7214" name="AutoShape 46"/>
          <p:cNvSpPr>
            <a:spLocks noChangeArrowheads="1"/>
          </p:cNvSpPr>
          <p:nvPr/>
        </p:nvSpPr>
        <p:spPr bwMode="auto">
          <a:xfrm rot="10800000">
            <a:off x="6477000" y="2971800"/>
            <a:ext cx="1524000" cy="838200"/>
          </a:xfrm>
          <a:prstGeom prst="rtTriangle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7217" name="AutoShape 49"/>
          <p:cNvSpPr>
            <a:spLocks noChangeArrowheads="1"/>
          </p:cNvSpPr>
          <p:nvPr/>
        </p:nvSpPr>
        <p:spPr bwMode="auto">
          <a:xfrm rot="5400000">
            <a:off x="5290344" y="2634456"/>
            <a:ext cx="838200" cy="1512888"/>
          </a:xfrm>
          <a:prstGeom prst="rtTriangle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7220" name="Text Box 52"/>
          <p:cNvSpPr txBox="1">
            <a:spLocks noChangeArrowheads="1"/>
          </p:cNvSpPr>
          <p:nvPr/>
        </p:nvSpPr>
        <p:spPr bwMode="auto">
          <a:xfrm>
            <a:off x="4495800" y="2362200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/>
              <a:t>M</a:t>
            </a:r>
          </a:p>
        </p:txBody>
      </p:sp>
      <p:sp>
        <p:nvSpPr>
          <p:cNvPr id="7221" name="Text Box 53"/>
          <p:cNvSpPr txBox="1">
            <a:spLocks noChangeArrowheads="1"/>
          </p:cNvSpPr>
          <p:nvPr/>
        </p:nvSpPr>
        <p:spPr bwMode="auto">
          <a:xfrm>
            <a:off x="8077200" y="24384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/>
              <a:t>N</a:t>
            </a:r>
          </a:p>
        </p:txBody>
      </p: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4572000" y="2362200"/>
            <a:ext cx="3886200" cy="1722438"/>
            <a:chOff x="2928" y="1392"/>
            <a:chExt cx="2448" cy="1085"/>
          </a:xfrm>
        </p:grpSpPr>
        <p:sp>
          <p:nvSpPr>
            <p:cNvPr id="4129" name="Text Box 50"/>
            <p:cNvSpPr txBox="1">
              <a:spLocks noChangeArrowheads="1"/>
            </p:cNvSpPr>
            <p:nvPr/>
          </p:nvSpPr>
          <p:spPr bwMode="auto">
            <a:xfrm>
              <a:off x="3984" y="1392"/>
              <a:ext cx="2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 b="1"/>
                <a:t>B</a:t>
              </a:r>
            </a:p>
          </p:txBody>
        </p:sp>
        <p:grpSp>
          <p:nvGrpSpPr>
            <p:cNvPr id="4130" name="Group 55"/>
            <p:cNvGrpSpPr>
              <a:grpSpLocks/>
            </p:cNvGrpSpPr>
            <p:nvPr/>
          </p:nvGrpSpPr>
          <p:grpSpPr bwMode="auto">
            <a:xfrm>
              <a:off x="2928" y="1728"/>
              <a:ext cx="2448" cy="749"/>
              <a:chOff x="2928" y="1728"/>
              <a:chExt cx="2448" cy="749"/>
            </a:xfrm>
          </p:grpSpPr>
          <p:grpSp>
            <p:nvGrpSpPr>
              <p:cNvPr id="4131" name="Group 48"/>
              <p:cNvGrpSpPr>
                <a:grpSpLocks/>
              </p:cNvGrpSpPr>
              <p:nvPr/>
            </p:nvGrpSpPr>
            <p:grpSpPr bwMode="auto">
              <a:xfrm>
                <a:off x="3168" y="1728"/>
                <a:ext cx="1920" cy="653"/>
                <a:chOff x="3264" y="1920"/>
                <a:chExt cx="1920" cy="653"/>
              </a:xfrm>
            </p:grpSpPr>
            <p:grpSp>
              <p:nvGrpSpPr>
                <p:cNvPr id="4134" name="Group 39"/>
                <p:cNvGrpSpPr>
                  <a:grpSpLocks/>
                </p:cNvGrpSpPr>
                <p:nvPr/>
              </p:nvGrpSpPr>
              <p:grpSpPr bwMode="auto">
                <a:xfrm>
                  <a:off x="3264" y="1968"/>
                  <a:ext cx="1920" cy="528"/>
                  <a:chOff x="480" y="1872"/>
                  <a:chExt cx="1920" cy="528"/>
                </a:xfrm>
              </p:grpSpPr>
              <p:sp>
                <p:nvSpPr>
                  <p:cNvPr id="4139" name="AutoShape 40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693" y="1659"/>
                    <a:ext cx="528" cy="953"/>
                  </a:xfrm>
                  <a:prstGeom prst="rtTriangl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4140" name="AutoShape 41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872"/>
                    <a:ext cx="960" cy="528"/>
                  </a:xfrm>
                  <a:prstGeom prst="rtTriangl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  <p:grpSp>
              <p:nvGrpSpPr>
                <p:cNvPr id="4135" name="Group 42"/>
                <p:cNvGrpSpPr>
                  <a:grpSpLocks/>
                </p:cNvGrpSpPr>
                <p:nvPr/>
              </p:nvGrpSpPr>
              <p:grpSpPr bwMode="auto">
                <a:xfrm>
                  <a:off x="4224" y="1920"/>
                  <a:ext cx="336" cy="653"/>
                  <a:chOff x="3264" y="2160"/>
                  <a:chExt cx="384" cy="703"/>
                </a:xfrm>
              </p:grpSpPr>
              <p:sp>
                <p:nvSpPr>
                  <p:cNvPr id="4136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2" y="2160"/>
                    <a:ext cx="336" cy="43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3600"/>
                      <a:t>n</a:t>
                    </a:r>
                  </a:p>
                </p:txBody>
              </p:sp>
              <p:sp>
                <p:nvSpPr>
                  <p:cNvPr id="4137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3264" y="2496"/>
                    <a:ext cx="33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38" name="Text 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2" y="2428"/>
                    <a:ext cx="336" cy="43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3600"/>
                      <a:t>2</a:t>
                    </a:r>
                  </a:p>
                </p:txBody>
              </p:sp>
            </p:grpSp>
          </p:grpSp>
          <p:sp>
            <p:nvSpPr>
              <p:cNvPr id="4132" name="Text Box 51"/>
              <p:cNvSpPr txBox="1">
                <a:spLocks noChangeArrowheads="1"/>
              </p:cNvSpPr>
              <p:nvPr/>
            </p:nvSpPr>
            <p:spPr bwMode="auto">
              <a:xfrm>
                <a:off x="2928" y="2112"/>
                <a:ext cx="28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200" b="1"/>
                  <a:t>A</a:t>
                </a:r>
              </a:p>
            </p:txBody>
          </p:sp>
          <p:sp>
            <p:nvSpPr>
              <p:cNvPr id="4133" name="Text Box 54"/>
              <p:cNvSpPr txBox="1">
                <a:spLocks noChangeArrowheads="1"/>
              </p:cNvSpPr>
              <p:nvPr/>
            </p:nvSpPr>
            <p:spPr bwMode="auto">
              <a:xfrm>
                <a:off x="5088" y="2064"/>
                <a:ext cx="28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200" b="1"/>
                  <a:t>C</a:t>
                </a:r>
              </a:p>
            </p:txBody>
          </p:sp>
        </p:grpSp>
      </p:grpSp>
      <p:sp>
        <p:nvSpPr>
          <p:cNvPr id="7225" name="Line 57"/>
          <p:cNvSpPr>
            <a:spLocks noChangeShapeType="1"/>
          </p:cNvSpPr>
          <p:nvPr/>
        </p:nvSpPr>
        <p:spPr bwMode="auto">
          <a:xfrm>
            <a:off x="4953000" y="4267200"/>
            <a:ext cx="30480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6" name="Text Box 58"/>
          <p:cNvSpPr txBox="1">
            <a:spLocks noChangeArrowheads="1"/>
          </p:cNvSpPr>
          <p:nvPr/>
        </p:nvSpPr>
        <p:spPr bwMode="auto">
          <a:xfrm>
            <a:off x="5410200" y="4038600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m</a:t>
            </a:r>
          </a:p>
        </p:txBody>
      </p:sp>
      <p:sp>
        <p:nvSpPr>
          <p:cNvPr id="7227" name="Line 59"/>
          <p:cNvSpPr>
            <a:spLocks noChangeShapeType="1"/>
          </p:cNvSpPr>
          <p:nvPr/>
        </p:nvSpPr>
        <p:spPr bwMode="auto">
          <a:xfrm>
            <a:off x="4953000" y="3810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8" name="Line 60"/>
          <p:cNvSpPr>
            <a:spLocks noChangeShapeType="1"/>
          </p:cNvSpPr>
          <p:nvPr/>
        </p:nvSpPr>
        <p:spPr bwMode="auto">
          <a:xfrm>
            <a:off x="8001000" y="3810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7" name="Text Box 61"/>
          <p:cNvSpPr txBox="1">
            <a:spLocks noChangeArrowheads="1"/>
          </p:cNvSpPr>
          <p:nvPr/>
        </p:nvSpPr>
        <p:spPr bwMode="auto">
          <a:xfrm>
            <a:off x="0" y="685800"/>
            <a:ext cx="8991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/>
              <a:t>Cho hình thoi ABCD, Có AC = m, BD = n</a:t>
            </a:r>
          </a:p>
        </p:txBody>
      </p:sp>
      <p:sp>
        <p:nvSpPr>
          <p:cNvPr id="4128" name="Text Box 62"/>
          <p:cNvSpPr txBox="1">
            <a:spLocks noChangeArrowheads="1"/>
          </p:cNvSpPr>
          <p:nvPr/>
        </p:nvSpPr>
        <p:spPr bwMode="auto">
          <a:xfrm>
            <a:off x="152400" y="1295400"/>
            <a:ext cx="7620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/>
              <a:t>Tính diện tích hình thoi.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5" grpId="0" animBg="1"/>
      <p:bldP spid="7186" grpId="0" animBg="1"/>
      <p:bldP spid="7187" grpId="0" animBg="1"/>
      <p:bldP spid="7188" grpId="0" animBg="1"/>
      <p:bldP spid="7189" grpId="0" animBg="1"/>
      <p:bldP spid="7190" grpId="0" animBg="1"/>
      <p:bldP spid="7191" grpId="0"/>
      <p:bldP spid="7192" grpId="0"/>
      <p:bldP spid="7214" grpId="0" animBg="1"/>
      <p:bldP spid="7217" grpId="0" animBg="1"/>
      <p:bldP spid="7220" grpId="0"/>
      <p:bldP spid="7221" grpId="0"/>
      <p:bldP spid="7225" grpId="0" animBg="1"/>
      <p:bldP spid="7225" grpId="1" animBg="1"/>
      <p:bldP spid="7226" grpId="0"/>
      <p:bldP spid="7226" grpId="1"/>
      <p:bldP spid="7227" grpId="0" animBg="1"/>
      <p:bldP spid="72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04800" y="0"/>
            <a:ext cx="1828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err="1"/>
              <a:t>Toán</a:t>
            </a:r>
            <a:r>
              <a:rPr lang="en-US" dirty="0"/>
              <a:t>:</a:t>
            </a:r>
          </a:p>
        </p:txBody>
      </p:sp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2057400" y="152400"/>
            <a:ext cx="4038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rgbClr val="FF6A45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Diện tích hình thoi.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553200" y="1524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/>
              <a:t>Tr. 142</a:t>
            </a: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 rot="10800000">
            <a:off x="762000" y="2470150"/>
            <a:ext cx="1524000" cy="838200"/>
          </a:xfrm>
          <a:prstGeom prst="rtTriangle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762000" y="1631950"/>
            <a:ext cx="3048000" cy="838200"/>
            <a:chOff x="480" y="1872"/>
            <a:chExt cx="1920" cy="528"/>
          </a:xfrm>
        </p:grpSpPr>
        <p:sp>
          <p:nvSpPr>
            <p:cNvPr id="5170" name="AutoShape 7"/>
            <p:cNvSpPr>
              <a:spLocks noChangeArrowheads="1"/>
            </p:cNvSpPr>
            <p:nvPr/>
          </p:nvSpPr>
          <p:spPr bwMode="auto">
            <a:xfrm rot="-5400000">
              <a:off x="693" y="1659"/>
              <a:ext cx="528" cy="953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5171" name="AutoShape 8"/>
            <p:cNvSpPr>
              <a:spLocks noChangeArrowheads="1"/>
            </p:cNvSpPr>
            <p:nvPr/>
          </p:nvSpPr>
          <p:spPr bwMode="auto">
            <a:xfrm>
              <a:off x="1440" y="1872"/>
              <a:ext cx="960" cy="528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/>
            </a:p>
          </p:txBody>
        </p:sp>
      </p:grpSp>
      <p:sp>
        <p:nvSpPr>
          <p:cNvPr id="5127" name="AutoShape 9"/>
          <p:cNvSpPr>
            <a:spLocks noChangeArrowheads="1"/>
          </p:cNvSpPr>
          <p:nvPr/>
        </p:nvSpPr>
        <p:spPr bwMode="auto">
          <a:xfrm rot="5400000">
            <a:off x="2623344" y="2132806"/>
            <a:ext cx="838200" cy="1512888"/>
          </a:xfrm>
          <a:prstGeom prst="rtTriangle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533400" y="1631950"/>
            <a:ext cx="0" cy="16764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762000" y="3689350"/>
            <a:ext cx="30480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533400" y="1631950"/>
            <a:ext cx="1676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533400" y="3308350"/>
            <a:ext cx="1676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3822700" y="2470150"/>
            <a:ext cx="0" cy="1219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774700" y="2470150"/>
            <a:ext cx="0" cy="1219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0" y="2012950"/>
            <a:ext cx="685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n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1143000" y="3460750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m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286000" y="1555750"/>
            <a:ext cx="533400" cy="1036638"/>
            <a:chOff x="3264" y="2160"/>
            <a:chExt cx="384" cy="703"/>
          </a:xfrm>
        </p:grpSpPr>
        <p:sp>
          <p:nvSpPr>
            <p:cNvPr id="5167" name="Text Box 19"/>
            <p:cNvSpPr txBox="1">
              <a:spLocks noChangeArrowheads="1"/>
            </p:cNvSpPr>
            <p:nvPr/>
          </p:nvSpPr>
          <p:spPr bwMode="auto">
            <a:xfrm>
              <a:off x="3312" y="2160"/>
              <a:ext cx="336" cy="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600"/>
                <a:t>n</a:t>
              </a:r>
            </a:p>
          </p:txBody>
        </p:sp>
        <p:sp>
          <p:nvSpPr>
            <p:cNvPr id="5168" name="Line 20"/>
            <p:cNvSpPr>
              <a:spLocks noChangeShapeType="1"/>
            </p:cNvSpPr>
            <p:nvPr/>
          </p:nvSpPr>
          <p:spPr bwMode="auto">
            <a:xfrm>
              <a:off x="3264" y="2496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9" name="Text Box 21"/>
            <p:cNvSpPr txBox="1">
              <a:spLocks noChangeArrowheads="1"/>
            </p:cNvSpPr>
            <p:nvPr/>
          </p:nvSpPr>
          <p:spPr bwMode="auto">
            <a:xfrm>
              <a:off x="3312" y="2428"/>
              <a:ext cx="336" cy="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600"/>
                <a:t>2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2352675" y="2209800"/>
            <a:ext cx="542925" cy="1022350"/>
            <a:chOff x="1392" y="2304"/>
            <a:chExt cx="342" cy="644"/>
          </a:xfrm>
        </p:grpSpPr>
        <p:sp>
          <p:nvSpPr>
            <p:cNvPr id="5164" name="Text Box 23"/>
            <p:cNvSpPr txBox="1">
              <a:spLocks noChangeArrowheads="1"/>
            </p:cNvSpPr>
            <p:nvPr/>
          </p:nvSpPr>
          <p:spPr bwMode="auto">
            <a:xfrm>
              <a:off x="1434" y="2304"/>
              <a:ext cx="29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5165" name="Line 24"/>
            <p:cNvSpPr>
              <a:spLocks noChangeShapeType="1"/>
            </p:cNvSpPr>
            <p:nvPr/>
          </p:nvSpPr>
          <p:spPr bwMode="auto">
            <a:xfrm>
              <a:off x="1392" y="2640"/>
              <a:ext cx="29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6" name="Text Box 25"/>
            <p:cNvSpPr txBox="1">
              <a:spLocks noChangeArrowheads="1"/>
            </p:cNvSpPr>
            <p:nvPr/>
          </p:nvSpPr>
          <p:spPr bwMode="auto">
            <a:xfrm>
              <a:off x="1440" y="2544"/>
              <a:ext cx="29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5138" name="Text Box 26"/>
          <p:cNvSpPr txBox="1">
            <a:spLocks noChangeArrowheads="1"/>
          </p:cNvSpPr>
          <p:nvPr/>
        </p:nvSpPr>
        <p:spPr bwMode="auto">
          <a:xfrm>
            <a:off x="2057400" y="323215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/>
              <a:t>D</a:t>
            </a:r>
          </a:p>
        </p:txBody>
      </p:sp>
      <p:sp>
        <p:nvSpPr>
          <p:cNvPr id="5139" name="Text Box 27"/>
          <p:cNvSpPr txBox="1">
            <a:spLocks noChangeArrowheads="1"/>
          </p:cNvSpPr>
          <p:nvPr/>
        </p:nvSpPr>
        <p:spPr bwMode="auto">
          <a:xfrm>
            <a:off x="3886200" y="224155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/>
              <a:t>C</a:t>
            </a:r>
          </a:p>
        </p:txBody>
      </p:sp>
      <p:sp>
        <p:nvSpPr>
          <p:cNvPr id="5140" name="Text Box 28"/>
          <p:cNvSpPr txBox="1">
            <a:spLocks noChangeArrowheads="1"/>
          </p:cNvSpPr>
          <p:nvPr/>
        </p:nvSpPr>
        <p:spPr bwMode="auto">
          <a:xfrm>
            <a:off x="2057400" y="109855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/>
              <a:t>B</a:t>
            </a:r>
          </a:p>
        </p:txBody>
      </p:sp>
      <p:sp>
        <p:nvSpPr>
          <p:cNvPr id="5141" name="Text Box 29"/>
          <p:cNvSpPr txBox="1">
            <a:spLocks noChangeArrowheads="1"/>
          </p:cNvSpPr>
          <p:nvPr/>
        </p:nvSpPr>
        <p:spPr bwMode="auto">
          <a:xfrm>
            <a:off x="533400" y="186055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/>
              <a:t>A</a:t>
            </a:r>
          </a:p>
        </p:txBody>
      </p:sp>
      <p:sp>
        <p:nvSpPr>
          <p:cNvPr id="9246" name="AutoShape 30"/>
          <p:cNvSpPr>
            <a:spLocks noChangeArrowheads="1"/>
          </p:cNvSpPr>
          <p:nvPr/>
        </p:nvSpPr>
        <p:spPr bwMode="auto">
          <a:xfrm rot="10800000">
            <a:off x="6477000" y="1631950"/>
            <a:ext cx="1524000" cy="838200"/>
          </a:xfrm>
          <a:prstGeom prst="rtTriangle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9247" name="AutoShape 31"/>
          <p:cNvSpPr>
            <a:spLocks noChangeArrowheads="1"/>
          </p:cNvSpPr>
          <p:nvPr/>
        </p:nvSpPr>
        <p:spPr bwMode="auto">
          <a:xfrm rot="5400000">
            <a:off x="5290344" y="1294606"/>
            <a:ext cx="838200" cy="1512888"/>
          </a:xfrm>
          <a:prstGeom prst="rtTriangle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4495800" y="1022350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/>
              <a:t>M</a:t>
            </a:r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8077200" y="109855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/>
              <a:t>N</a:t>
            </a: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4572000" y="1022350"/>
            <a:ext cx="3886200" cy="1722438"/>
            <a:chOff x="2928" y="1392"/>
            <a:chExt cx="2448" cy="1085"/>
          </a:xfrm>
        </p:grpSpPr>
        <p:sp>
          <p:nvSpPr>
            <p:cNvPr id="5152" name="Text Box 35"/>
            <p:cNvSpPr txBox="1">
              <a:spLocks noChangeArrowheads="1"/>
            </p:cNvSpPr>
            <p:nvPr/>
          </p:nvSpPr>
          <p:spPr bwMode="auto">
            <a:xfrm>
              <a:off x="3984" y="1392"/>
              <a:ext cx="2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 b="1"/>
                <a:t>B</a:t>
              </a:r>
            </a:p>
          </p:txBody>
        </p:sp>
        <p:grpSp>
          <p:nvGrpSpPr>
            <p:cNvPr id="5153" name="Group 36"/>
            <p:cNvGrpSpPr>
              <a:grpSpLocks/>
            </p:cNvGrpSpPr>
            <p:nvPr/>
          </p:nvGrpSpPr>
          <p:grpSpPr bwMode="auto">
            <a:xfrm>
              <a:off x="2928" y="1728"/>
              <a:ext cx="2448" cy="749"/>
              <a:chOff x="2928" y="1728"/>
              <a:chExt cx="2448" cy="749"/>
            </a:xfrm>
          </p:grpSpPr>
          <p:grpSp>
            <p:nvGrpSpPr>
              <p:cNvPr id="5154" name="Group 37"/>
              <p:cNvGrpSpPr>
                <a:grpSpLocks/>
              </p:cNvGrpSpPr>
              <p:nvPr/>
            </p:nvGrpSpPr>
            <p:grpSpPr bwMode="auto">
              <a:xfrm>
                <a:off x="3168" y="1728"/>
                <a:ext cx="1920" cy="653"/>
                <a:chOff x="3264" y="1920"/>
                <a:chExt cx="1920" cy="653"/>
              </a:xfrm>
            </p:grpSpPr>
            <p:grpSp>
              <p:nvGrpSpPr>
                <p:cNvPr id="5157" name="Group 38"/>
                <p:cNvGrpSpPr>
                  <a:grpSpLocks/>
                </p:cNvGrpSpPr>
                <p:nvPr/>
              </p:nvGrpSpPr>
              <p:grpSpPr bwMode="auto">
                <a:xfrm>
                  <a:off x="3264" y="1968"/>
                  <a:ext cx="1920" cy="528"/>
                  <a:chOff x="480" y="1872"/>
                  <a:chExt cx="1920" cy="528"/>
                </a:xfrm>
              </p:grpSpPr>
              <p:sp>
                <p:nvSpPr>
                  <p:cNvPr id="5162" name="AutoShape 39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693" y="1659"/>
                    <a:ext cx="528" cy="953"/>
                  </a:xfrm>
                  <a:prstGeom prst="rtTriangl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5163" name="AutoShape 40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872"/>
                    <a:ext cx="960" cy="528"/>
                  </a:xfrm>
                  <a:prstGeom prst="rtTriangl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  <p:grpSp>
              <p:nvGrpSpPr>
                <p:cNvPr id="5158" name="Group 41"/>
                <p:cNvGrpSpPr>
                  <a:grpSpLocks/>
                </p:cNvGrpSpPr>
                <p:nvPr/>
              </p:nvGrpSpPr>
              <p:grpSpPr bwMode="auto">
                <a:xfrm>
                  <a:off x="4224" y="1920"/>
                  <a:ext cx="336" cy="653"/>
                  <a:chOff x="3264" y="2160"/>
                  <a:chExt cx="384" cy="703"/>
                </a:xfrm>
              </p:grpSpPr>
              <p:sp>
                <p:nvSpPr>
                  <p:cNvPr id="5159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2" y="2160"/>
                    <a:ext cx="336" cy="43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3600"/>
                      <a:t>n</a:t>
                    </a:r>
                  </a:p>
                </p:txBody>
              </p:sp>
              <p:sp>
                <p:nvSpPr>
                  <p:cNvPr id="5160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3264" y="2496"/>
                    <a:ext cx="33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61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2" y="2428"/>
                    <a:ext cx="336" cy="43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3600"/>
                      <a:t>2</a:t>
                    </a:r>
                  </a:p>
                </p:txBody>
              </p:sp>
            </p:grpSp>
          </p:grpSp>
          <p:sp>
            <p:nvSpPr>
              <p:cNvPr id="5155" name="Text Box 45"/>
              <p:cNvSpPr txBox="1">
                <a:spLocks noChangeArrowheads="1"/>
              </p:cNvSpPr>
              <p:nvPr/>
            </p:nvSpPr>
            <p:spPr bwMode="auto">
              <a:xfrm>
                <a:off x="2928" y="2112"/>
                <a:ext cx="28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200" b="1"/>
                  <a:t>A</a:t>
                </a:r>
              </a:p>
            </p:txBody>
          </p:sp>
          <p:sp>
            <p:nvSpPr>
              <p:cNvPr id="5156" name="Text Box 46"/>
              <p:cNvSpPr txBox="1">
                <a:spLocks noChangeArrowheads="1"/>
              </p:cNvSpPr>
              <p:nvPr/>
            </p:nvSpPr>
            <p:spPr bwMode="auto">
              <a:xfrm>
                <a:off x="5088" y="2064"/>
                <a:ext cx="28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200" b="1"/>
                  <a:t>C</a:t>
                </a:r>
              </a:p>
            </p:txBody>
          </p:sp>
        </p:grpSp>
      </p:grpSp>
      <p:sp>
        <p:nvSpPr>
          <p:cNvPr id="9263" name="Line 47"/>
          <p:cNvSpPr>
            <a:spLocks noChangeShapeType="1"/>
          </p:cNvSpPr>
          <p:nvPr/>
        </p:nvSpPr>
        <p:spPr bwMode="auto">
          <a:xfrm>
            <a:off x="4953000" y="2927350"/>
            <a:ext cx="30480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5410200" y="2698750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m</a:t>
            </a:r>
          </a:p>
        </p:txBody>
      </p:sp>
      <p:sp>
        <p:nvSpPr>
          <p:cNvPr id="9265" name="Line 49"/>
          <p:cNvSpPr>
            <a:spLocks noChangeShapeType="1"/>
          </p:cNvSpPr>
          <p:nvPr/>
        </p:nvSpPr>
        <p:spPr bwMode="auto">
          <a:xfrm>
            <a:off x="4953000" y="24701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6" name="Line 50"/>
          <p:cNvSpPr>
            <a:spLocks noChangeShapeType="1"/>
          </p:cNvSpPr>
          <p:nvPr/>
        </p:nvSpPr>
        <p:spPr bwMode="auto">
          <a:xfrm>
            <a:off x="8001000" y="24701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1" name="Text Box 54"/>
          <p:cNvSpPr txBox="1">
            <a:spLocks noChangeArrowheads="1"/>
          </p:cNvSpPr>
          <p:nvPr/>
        </p:nvSpPr>
        <p:spPr bwMode="auto">
          <a:xfrm>
            <a:off x="152400" y="4070350"/>
            <a:ext cx="8534400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Dựa vào hình vẽ ta có :Diện tích hình thoi ABCD bằng diện tích hình chữ nhật MNCA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 animBg="1"/>
      <p:bldP spid="9227" grpId="0" animBg="1"/>
      <p:bldP spid="9228" grpId="0" animBg="1"/>
      <p:bldP spid="9229" grpId="0" animBg="1"/>
      <p:bldP spid="9230" grpId="0" animBg="1"/>
      <p:bldP spid="9231" grpId="0" animBg="1"/>
      <p:bldP spid="9232" grpId="0"/>
      <p:bldP spid="9233" grpId="0"/>
      <p:bldP spid="9246" grpId="0" animBg="1"/>
      <p:bldP spid="9247" grpId="0" animBg="1"/>
      <p:bldP spid="9248" grpId="0"/>
      <p:bldP spid="9249" grpId="0"/>
      <p:bldP spid="9263" grpId="0" animBg="1"/>
      <p:bldP spid="9263" grpId="1" animBg="1"/>
      <p:bldP spid="9264" grpId="0"/>
      <p:bldP spid="9264" grpId="1"/>
      <p:bldP spid="9265" grpId="0" animBg="1"/>
      <p:bldP spid="926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76200"/>
            <a:ext cx="1828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err="1"/>
              <a:t>Toán</a:t>
            </a:r>
            <a:r>
              <a:rPr lang="en-US" dirty="0"/>
              <a:t>:</a:t>
            </a:r>
          </a:p>
        </p:txBody>
      </p:sp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2057400" y="228600"/>
            <a:ext cx="4038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rgbClr val="FF6A45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Diện tích hình thoi.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553200" y="2286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/>
              <a:t>Tr. 142</a:t>
            </a: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 rot="10800000">
            <a:off x="762000" y="2514600"/>
            <a:ext cx="1524000" cy="838200"/>
          </a:xfrm>
          <a:prstGeom prst="rtTriangle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grpSp>
        <p:nvGrpSpPr>
          <p:cNvPr id="6150" name="Group 6"/>
          <p:cNvGrpSpPr>
            <a:grpSpLocks/>
          </p:cNvGrpSpPr>
          <p:nvPr/>
        </p:nvGrpSpPr>
        <p:grpSpPr bwMode="auto">
          <a:xfrm>
            <a:off x="762000" y="1676400"/>
            <a:ext cx="3048000" cy="838200"/>
            <a:chOff x="480" y="1872"/>
            <a:chExt cx="1920" cy="528"/>
          </a:xfrm>
        </p:grpSpPr>
        <p:sp>
          <p:nvSpPr>
            <p:cNvPr id="6210" name="AutoShape 7"/>
            <p:cNvSpPr>
              <a:spLocks noChangeArrowheads="1"/>
            </p:cNvSpPr>
            <p:nvPr/>
          </p:nvSpPr>
          <p:spPr bwMode="auto">
            <a:xfrm rot="-5400000">
              <a:off x="693" y="1659"/>
              <a:ext cx="528" cy="953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6211" name="AutoShape 8"/>
            <p:cNvSpPr>
              <a:spLocks noChangeArrowheads="1"/>
            </p:cNvSpPr>
            <p:nvPr/>
          </p:nvSpPr>
          <p:spPr bwMode="auto">
            <a:xfrm>
              <a:off x="1440" y="1872"/>
              <a:ext cx="960" cy="528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/>
            </a:p>
          </p:txBody>
        </p:sp>
      </p:grpSp>
      <p:sp>
        <p:nvSpPr>
          <p:cNvPr id="6151" name="AutoShape 9"/>
          <p:cNvSpPr>
            <a:spLocks noChangeArrowheads="1"/>
          </p:cNvSpPr>
          <p:nvPr/>
        </p:nvSpPr>
        <p:spPr bwMode="auto">
          <a:xfrm rot="5400000">
            <a:off x="2623344" y="2177256"/>
            <a:ext cx="838200" cy="1512888"/>
          </a:xfrm>
          <a:prstGeom prst="rtTriangle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533400" y="1676400"/>
            <a:ext cx="0" cy="16764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762000" y="3733800"/>
            <a:ext cx="30480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533400" y="1676400"/>
            <a:ext cx="1676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533400" y="3352800"/>
            <a:ext cx="1676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3822700" y="2514600"/>
            <a:ext cx="0" cy="1219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774700" y="2514600"/>
            <a:ext cx="0" cy="1219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0" y="2057400"/>
            <a:ext cx="685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n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1143000" y="3505200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m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286000" y="1600200"/>
            <a:ext cx="533400" cy="1036638"/>
            <a:chOff x="3264" y="2160"/>
            <a:chExt cx="384" cy="703"/>
          </a:xfrm>
        </p:grpSpPr>
        <p:sp>
          <p:nvSpPr>
            <p:cNvPr id="6207" name="Text Box 19"/>
            <p:cNvSpPr txBox="1">
              <a:spLocks noChangeArrowheads="1"/>
            </p:cNvSpPr>
            <p:nvPr/>
          </p:nvSpPr>
          <p:spPr bwMode="auto">
            <a:xfrm>
              <a:off x="3312" y="2160"/>
              <a:ext cx="336" cy="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600"/>
                <a:t>n</a:t>
              </a:r>
            </a:p>
          </p:txBody>
        </p:sp>
        <p:sp>
          <p:nvSpPr>
            <p:cNvPr id="6208" name="Line 20"/>
            <p:cNvSpPr>
              <a:spLocks noChangeShapeType="1"/>
            </p:cNvSpPr>
            <p:nvPr/>
          </p:nvSpPr>
          <p:spPr bwMode="auto">
            <a:xfrm>
              <a:off x="3264" y="2496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9" name="Text Box 21"/>
            <p:cNvSpPr txBox="1">
              <a:spLocks noChangeArrowheads="1"/>
            </p:cNvSpPr>
            <p:nvPr/>
          </p:nvSpPr>
          <p:spPr bwMode="auto">
            <a:xfrm>
              <a:off x="3312" y="2428"/>
              <a:ext cx="336" cy="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600"/>
                <a:t>2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2352675" y="2254250"/>
            <a:ext cx="542925" cy="1022350"/>
            <a:chOff x="1392" y="2304"/>
            <a:chExt cx="342" cy="644"/>
          </a:xfrm>
        </p:grpSpPr>
        <p:sp>
          <p:nvSpPr>
            <p:cNvPr id="6204" name="Text Box 23"/>
            <p:cNvSpPr txBox="1">
              <a:spLocks noChangeArrowheads="1"/>
            </p:cNvSpPr>
            <p:nvPr/>
          </p:nvSpPr>
          <p:spPr bwMode="auto">
            <a:xfrm>
              <a:off x="1434" y="2304"/>
              <a:ext cx="29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6205" name="Line 24"/>
            <p:cNvSpPr>
              <a:spLocks noChangeShapeType="1"/>
            </p:cNvSpPr>
            <p:nvPr/>
          </p:nvSpPr>
          <p:spPr bwMode="auto">
            <a:xfrm>
              <a:off x="1392" y="2640"/>
              <a:ext cx="29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6" name="Text Box 25"/>
            <p:cNvSpPr txBox="1">
              <a:spLocks noChangeArrowheads="1"/>
            </p:cNvSpPr>
            <p:nvPr/>
          </p:nvSpPr>
          <p:spPr bwMode="auto">
            <a:xfrm>
              <a:off x="1440" y="2544"/>
              <a:ext cx="29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6162" name="Text Box 26"/>
          <p:cNvSpPr txBox="1">
            <a:spLocks noChangeArrowheads="1"/>
          </p:cNvSpPr>
          <p:nvPr/>
        </p:nvSpPr>
        <p:spPr bwMode="auto">
          <a:xfrm>
            <a:off x="2057400" y="32766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/>
              <a:t>D</a:t>
            </a:r>
          </a:p>
        </p:txBody>
      </p:sp>
      <p:sp>
        <p:nvSpPr>
          <p:cNvPr id="6163" name="Text Box 27"/>
          <p:cNvSpPr txBox="1">
            <a:spLocks noChangeArrowheads="1"/>
          </p:cNvSpPr>
          <p:nvPr/>
        </p:nvSpPr>
        <p:spPr bwMode="auto">
          <a:xfrm>
            <a:off x="3886200" y="22860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/>
              <a:t>C</a:t>
            </a:r>
          </a:p>
        </p:txBody>
      </p:sp>
      <p:sp>
        <p:nvSpPr>
          <p:cNvPr id="6164" name="Text Box 28"/>
          <p:cNvSpPr txBox="1">
            <a:spLocks noChangeArrowheads="1"/>
          </p:cNvSpPr>
          <p:nvPr/>
        </p:nvSpPr>
        <p:spPr bwMode="auto">
          <a:xfrm>
            <a:off x="2057400" y="11430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/>
              <a:t>B</a:t>
            </a:r>
          </a:p>
        </p:txBody>
      </p:sp>
      <p:sp>
        <p:nvSpPr>
          <p:cNvPr id="6165" name="Text Box 29"/>
          <p:cNvSpPr txBox="1">
            <a:spLocks noChangeArrowheads="1"/>
          </p:cNvSpPr>
          <p:nvPr/>
        </p:nvSpPr>
        <p:spPr bwMode="auto">
          <a:xfrm>
            <a:off x="533400" y="19050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/>
              <a:t>A</a:t>
            </a:r>
          </a:p>
        </p:txBody>
      </p:sp>
      <p:sp>
        <p:nvSpPr>
          <p:cNvPr id="11294" name="AutoShape 30"/>
          <p:cNvSpPr>
            <a:spLocks noChangeArrowheads="1"/>
          </p:cNvSpPr>
          <p:nvPr/>
        </p:nvSpPr>
        <p:spPr bwMode="auto">
          <a:xfrm rot="10800000">
            <a:off x="6477000" y="1676400"/>
            <a:ext cx="1524000" cy="838200"/>
          </a:xfrm>
          <a:prstGeom prst="rtTriangle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1295" name="AutoShape 31"/>
          <p:cNvSpPr>
            <a:spLocks noChangeArrowheads="1"/>
          </p:cNvSpPr>
          <p:nvPr/>
        </p:nvSpPr>
        <p:spPr bwMode="auto">
          <a:xfrm rot="5400000">
            <a:off x="5290344" y="1339056"/>
            <a:ext cx="838200" cy="1512888"/>
          </a:xfrm>
          <a:prstGeom prst="rtTriangle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4495800" y="1066800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/>
              <a:t>M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8077200" y="11430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/>
              <a:t>N</a:t>
            </a: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4572000" y="1066800"/>
            <a:ext cx="3886200" cy="1722438"/>
            <a:chOff x="2928" y="1392"/>
            <a:chExt cx="2448" cy="1085"/>
          </a:xfrm>
        </p:grpSpPr>
        <p:sp>
          <p:nvSpPr>
            <p:cNvPr id="6192" name="Text Box 35"/>
            <p:cNvSpPr txBox="1">
              <a:spLocks noChangeArrowheads="1"/>
            </p:cNvSpPr>
            <p:nvPr/>
          </p:nvSpPr>
          <p:spPr bwMode="auto">
            <a:xfrm>
              <a:off x="3984" y="1392"/>
              <a:ext cx="2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 b="1"/>
                <a:t>B</a:t>
              </a:r>
            </a:p>
          </p:txBody>
        </p:sp>
        <p:grpSp>
          <p:nvGrpSpPr>
            <p:cNvPr id="6193" name="Group 36"/>
            <p:cNvGrpSpPr>
              <a:grpSpLocks/>
            </p:cNvGrpSpPr>
            <p:nvPr/>
          </p:nvGrpSpPr>
          <p:grpSpPr bwMode="auto">
            <a:xfrm>
              <a:off x="2928" y="1728"/>
              <a:ext cx="2448" cy="749"/>
              <a:chOff x="2928" y="1728"/>
              <a:chExt cx="2448" cy="749"/>
            </a:xfrm>
          </p:grpSpPr>
          <p:grpSp>
            <p:nvGrpSpPr>
              <p:cNvPr id="6194" name="Group 37"/>
              <p:cNvGrpSpPr>
                <a:grpSpLocks/>
              </p:cNvGrpSpPr>
              <p:nvPr/>
            </p:nvGrpSpPr>
            <p:grpSpPr bwMode="auto">
              <a:xfrm>
                <a:off x="3168" y="1728"/>
                <a:ext cx="1920" cy="653"/>
                <a:chOff x="3264" y="1920"/>
                <a:chExt cx="1920" cy="653"/>
              </a:xfrm>
            </p:grpSpPr>
            <p:grpSp>
              <p:nvGrpSpPr>
                <p:cNvPr id="6197" name="Group 38"/>
                <p:cNvGrpSpPr>
                  <a:grpSpLocks/>
                </p:cNvGrpSpPr>
                <p:nvPr/>
              </p:nvGrpSpPr>
              <p:grpSpPr bwMode="auto">
                <a:xfrm>
                  <a:off x="3264" y="1968"/>
                  <a:ext cx="1920" cy="528"/>
                  <a:chOff x="480" y="1872"/>
                  <a:chExt cx="1920" cy="528"/>
                </a:xfrm>
              </p:grpSpPr>
              <p:sp>
                <p:nvSpPr>
                  <p:cNvPr id="6202" name="AutoShape 39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693" y="1659"/>
                    <a:ext cx="528" cy="953"/>
                  </a:xfrm>
                  <a:prstGeom prst="rtTriangl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6203" name="AutoShape 40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872"/>
                    <a:ext cx="960" cy="528"/>
                  </a:xfrm>
                  <a:prstGeom prst="rtTriangl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  <p:grpSp>
              <p:nvGrpSpPr>
                <p:cNvPr id="6198" name="Group 41"/>
                <p:cNvGrpSpPr>
                  <a:grpSpLocks/>
                </p:cNvGrpSpPr>
                <p:nvPr/>
              </p:nvGrpSpPr>
              <p:grpSpPr bwMode="auto">
                <a:xfrm>
                  <a:off x="4224" y="1920"/>
                  <a:ext cx="336" cy="653"/>
                  <a:chOff x="3264" y="2160"/>
                  <a:chExt cx="384" cy="703"/>
                </a:xfrm>
              </p:grpSpPr>
              <p:sp>
                <p:nvSpPr>
                  <p:cNvPr id="6199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2" y="2160"/>
                    <a:ext cx="336" cy="43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3600"/>
                      <a:t>n</a:t>
                    </a:r>
                  </a:p>
                </p:txBody>
              </p:sp>
              <p:sp>
                <p:nvSpPr>
                  <p:cNvPr id="6200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3264" y="2496"/>
                    <a:ext cx="33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01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2" y="2428"/>
                    <a:ext cx="336" cy="43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3600"/>
                      <a:t>2</a:t>
                    </a:r>
                  </a:p>
                </p:txBody>
              </p:sp>
            </p:grpSp>
          </p:grpSp>
          <p:sp>
            <p:nvSpPr>
              <p:cNvPr id="6195" name="Text Box 45"/>
              <p:cNvSpPr txBox="1">
                <a:spLocks noChangeArrowheads="1"/>
              </p:cNvSpPr>
              <p:nvPr/>
            </p:nvSpPr>
            <p:spPr bwMode="auto">
              <a:xfrm>
                <a:off x="2928" y="2112"/>
                <a:ext cx="28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200" b="1"/>
                  <a:t>A</a:t>
                </a:r>
              </a:p>
            </p:txBody>
          </p:sp>
          <p:sp>
            <p:nvSpPr>
              <p:cNvPr id="6196" name="Text Box 46"/>
              <p:cNvSpPr txBox="1">
                <a:spLocks noChangeArrowheads="1"/>
              </p:cNvSpPr>
              <p:nvPr/>
            </p:nvSpPr>
            <p:spPr bwMode="auto">
              <a:xfrm>
                <a:off x="5088" y="2064"/>
                <a:ext cx="28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200" b="1"/>
                  <a:t>C</a:t>
                </a:r>
              </a:p>
            </p:txBody>
          </p:sp>
        </p:grpSp>
      </p:grpSp>
      <p:sp>
        <p:nvSpPr>
          <p:cNvPr id="11311" name="Line 47"/>
          <p:cNvSpPr>
            <a:spLocks noChangeShapeType="1"/>
          </p:cNvSpPr>
          <p:nvPr/>
        </p:nvSpPr>
        <p:spPr bwMode="auto">
          <a:xfrm>
            <a:off x="4953000" y="2971800"/>
            <a:ext cx="30480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2" name="Text Box 48"/>
          <p:cNvSpPr txBox="1">
            <a:spLocks noChangeArrowheads="1"/>
          </p:cNvSpPr>
          <p:nvPr/>
        </p:nvSpPr>
        <p:spPr bwMode="auto">
          <a:xfrm>
            <a:off x="5410200" y="2743200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m</a:t>
            </a:r>
          </a:p>
        </p:txBody>
      </p:sp>
      <p:sp>
        <p:nvSpPr>
          <p:cNvPr id="11313" name="Line 49"/>
          <p:cNvSpPr>
            <a:spLocks noChangeShapeType="1"/>
          </p:cNvSpPr>
          <p:nvPr/>
        </p:nvSpPr>
        <p:spPr bwMode="auto">
          <a:xfrm>
            <a:off x="49530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4" name="Line 50"/>
          <p:cNvSpPr>
            <a:spLocks noChangeShapeType="1"/>
          </p:cNvSpPr>
          <p:nvPr/>
        </p:nvSpPr>
        <p:spPr bwMode="auto">
          <a:xfrm>
            <a:off x="80010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" name="Text Box 51"/>
          <p:cNvSpPr txBox="1">
            <a:spLocks noChangeArrowheads="1"/>
          </p:cNvSpPr>
          <p:nvPr/>
        </p:nvSpPr>
        <p:spPr bwMode="auto">
          <a:xfrm>
            <a:off x="152400" y="4566871"/>
            <a:ext cx="8534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dirty="0" err="1"/>
              <a:t>Diện</a:t>
            </a:r>
            <a:r>
              <a:rPr lang="en-US" sz="4000" dirty="0"/>
              <a:t> </a:t>
            </a:r>
            <a:r>
              <a:rPr lang="en-US" sz="4000" dirty="0" err="1"/>
              <a:t>tích</a:t>
            </a:r>
            <a:r>
              <a:rPr lang="en-US" sz="4000" dirty="0"/>
              <a:t> </a:t>
            </a:r>
            <a:r>
              <a:rPr lang="en-US" sz="4000" dirty="0" err="1"/>
              <a:t>hình</a:t>
            </a:r>
            <a:r>
              <a:rPr lang="en-US" sz="4000" dirty="0"/>
              <a:t> </a:t>
            </a:r>
            <a:r>
              <a:rPr lang="en-US" sz="4000" dirty="0" err="1"/>
              <a:t>chữ</a:t>
            </a:r>
            <a:r>
              <a:rPr lang="en-US" sz="4000" dirty="0"/>
              <a:t> </a:t>
            </a:r>
            <a:r>
              <a:rPr lang="en-US" sz="4000" dirty="0" err="1"/>
              <a:t>nhật</a:t>
            </a:r>
            <a:r>
              <a:rPr lang="en-US" sz="4000" dirty="0"/>
              <a:t> </a:t>
            </a:r>
            <a:r>
              <a:rPr lang="en-US" sz="4000" dirty="0" smtClean="0"/>
              <a:t>MNCA=</a:t>
            </a:r>
            <a:endParaRPr lang="en-US" sz="4000" dirty="0"/>
          </a:p>
        </p:txBody>
      </p:sp>
      <p:sp>
        <p:nvSpPr>
          <p:cNvPr id="6176" name="Text Box 53"/>
          <p:cNvSpPr txBox="1">
            <a:spLocks noChangeArrowheads="1"/>
          </p:cNvSpPr>
          <p:nvPr/>
        </p:nvSpPr>
        <p:spPr bwMode="auto">
          <a:xfrm>
            <a:off x="7078868" y="4465739"/>
            <a:ext cx="1295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m x</a:t>
            </a:r>
          </a:p>
        </p:txBody>
      </p:sp>
      <p:grpSp>
        <p:nvGrpSpPr>
          <p:cNvPr id="6177" name="Group 54"/>
          <p:cNvGrpSpPr>
            <a:grpSpLocks/>
          </p:cNvGrpSpPr>
          <p:nvPr/>
        </p:nvGrpSpPr>
        <p:grpSpPr bwMode="auto">
          <a:xfrm>
            <a:off x="8126618" y="4160939"/>
            <a:ext cx="1009650" cy="1447800"/>
            <a:chOff x="1764" y="2592"/>
            <a:chExt cx="636" cy="912"/>
          </a:xfrm>
        </p:grpSpPr>
        <p:sp>
          <p:nvSpPr>
            <p:cNvPr id="6189" name="Text Box 55"/>
            <p:cNvSpPr txBox="1">
              <a:spLocks noChangeArrowheads="1"/>
            </p:cNvSpPr>
            <p:nvPr/>
          </p:nvSpPr>
          <p:spPr bwMode="auto">
            <a:xfrm>
              <a:off x="1776" y="2592"/>
              <a:ext cx="62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n</a:t>
              </a:r>
            </a:p>
          </p:txBody>
        </p:sp>
        <p:sp>
          <p:nvSpPr>
            <p:cNvPr id="6190" name="Text Box 56"/>
            <p:cNvSpPr txBox="1">
              <a:spLocks noChangeArrowheads="1"/>
            </p:cNvSpPr>
            <p:nvPr/>
          </p:nvSpPr>
          <p:spPr bwMode="auto">
            <a:xfrm>
              <a:off x="1764" y="3024"/>
              <a:ext cx="528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2</a:t>
              </a:r>
            </a:p>
          </p:txBody>
        </p:sp>
        <p:sp>
          <p:nvSpPr>
            <p:cNvPr id="6191" name="Line 57"/>
            <p:cNvSpPr>
              <a:spLocks noChangeShapeType="1"/>
            </p:cNvSpPr>
            <p:nvPr/>
          </p:nvSpPr>
          <p:spPr bwMode="auto">
            <a:xfrm>
              <a:off x="1776" y="3072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79" name="Text Box 59"/>
          <p:cNvSpPr txBox="1">
            <a:spLocks noChangeArrowheads="1"/>
          </p:cNvSpPr>
          <p:nvPr/>
        </p:nvSpPr>
        <p:spPr bwMode="auto">
          <a:xfrm>
            <a:off x="1356852" y="5715000"/>
            <a:ext cx="1295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m x</a:t>
            </a:r>
          </a:p>
        </p:txBody>
      </p:sp>
      <p:grpSp>
        <p:nvGrpSpPr>
          <p:cNvPr id="6180" name="Group 60"/>
          <p:cNvGrpSpPr>
            <a:grpSpLocks/>
          </p:cNvGrpSpPr>
          <p:nvPr/>
        </p:nvGrpSpPr>
        <p:grpSpPr bwMode="auto">
          <a:xfrm>
            <a:off x="2343150" y="5410200"/>
            <a:ext cx="1009650" cy="1447800"/>
            <a:chOff x="1764" y="2592"/>
            <a:chExt cx="636" cy="912"/>
          </a:xfrm>
        </p:grpSpPr>
        <p:sp>
          <p:nvSpPr>
            <p:cNvPr id="6186" name="Text Box 61"/>
            <p:cNvSpPr txBox="1">
              <a:spLocks noChangeArrowheads="1"/>
            </p:cNvSpPr>
            <p:nvPr/>
          </p:nvSpPr>
          <p:spPr bwMode="auto">
            <a:xfrm>
              <a:off x="1776" y="2592"/>
              <a:ext cx="62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n</a:t>
              </a:r>
            </a:p>
          </p:txBody>
        </p:sp>
        <p:sp>
          <p:nvSpPr>
            <p:cNvPr id="6187" name="Text Box 62"/>
            <p:cNvSpPr txBox="1">
              <a:spLocks noChangeArrowheads="1"/>
            </p:cNvSpPr>
            <p:nvPr/>
          </p:nvSpPr>
          <p:spPr bwMode="auto">
            <a:xfrm>
              <a:off x="1764" y="3024"/>
              <a:ext cx="528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2</a:t>
              </a:r>
            </a:p>
          </p:txBody>
        </p:sp>
        <p:sp>
          <p:nvSpPr>
            <p:cNvPr id="6188" name="Line 63"/>
            <p:cNvSpPr>
              <a:spLocks noChangeShapeType="1"/>
            </p:cNvSpPr>
            <p:nvPr/>
          </p:nvSpPr>
          <p:spPr bwMode="auto">
            <a:xfrm>
              <a:off x="1776" y="3072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81" name="Text Box 64"/>
          <p:cNvSpPr txBox="1">
            <a:spLocks noChangeArrowheads="1"/>
          </p:cNvSpPr>
          <p:nvPr/>
        </p:nvSpPr>
        <p:spPr bwMode="auto">
          <a:xfrm>
            <a:off x="2971800" y="5791200"/>
            <a:ext cx="533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=</a:t>
            </a:r>
          </a:p>
        </p:txBody>
      </p:sp>
      <p:grpSp>
        <p:nvGrpSpPr>
          <p:cNvPr id="6182" name="Group 69"/>
          <p:cNvGrpSpPr>
            <a:grpSpLocks/>
          </p:cNvGrpSpPr>
          <p:nvPr/>
        </p:nvGrpSpPr>
        <p:grpSpPr bwMode="auto">
          <a:xfrm>
            <a:off x="3922713" y="5486400"/>
            <a:ext cx="1487487" cy="1447800"/>
            <a:chOff x="2471" y="3216"/>
            <a:chExt cx="937" cy="912"/>
          </a:xfrm>
        </p:grpSpPr>
        <p:sp>
          <p:nvSpPr>
            <p:cNvPr id="6183" name="Text Box 66"/>
            <p:cNvSpPr txBox="1">
              <a:spLocks noChangeArrowheads="1"/>
            </p:cNvSpPr>
            <p:nvPr/>
          </p:nvSpPr>
          <p:spPr bwMode="auto">
            <a:xfrm>
              <a:off x="2471" y="3216"/>
              <a:ext cx="937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m x n</a:t>
              </a:r>
            </a:p>
          </p:txBody>
        </p:sp>
        <p:sp>
          <p:nvSpPr>
            <p:cNvPr id="6184" name="Text Box 67"/>
            <p:cNvSpPr txBox="1">
              <a:spLocks noChangeArrowheads="1"/>
            </p:cNvSpPr>
            <p:nvPr/>
          </p:nvSpPr>
          <p:spPr bwMode="auto">
            <a:xfrm>
              <a:off x="2784" y="3648"/>
              <a:ext cx="62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2</a:t>
              </a:r>
            </a:p>
          </p:txBody>
        </p:sp>
        <p:sp>
          <p:nvSpPr>
            <p:cNvPr id="6185" name="Line 68"/>
            <p:cNvSpPr>
              <a:spLocks noChangeShapeType="1"/>
            </p:cNvSpPr>
            <p:nvPr/>
          </p:nvSpPr>
          <p:spPr bwMode="auto">
            <a:xfrm>
              <a:off x="2519" y="3696"/>
              <a:ext cx="8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1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1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1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 animBg="1"/>
      <p:bldP spid="11275" grpId="0" animBg="1"/>
      <p:bldP spid="11276" grpId="0" animBg="1"/>
      <p:bldP spid="11277" grpId="0" animBg="1"/>
      <p:bldP spid="11278" grpId="0" animBg="1"/>
      <p:bldP spid="11279" grpId="0" animBg="1"/>
      <p:bldP spid="11280" grpId="0"/>
      <p:bldP spid="11281" grpId="0"/>
      <p:bldP spid="11294" grpId="0" animBg="1"/>
      <p:bldP spid="11295" grpId="0" animBg="1"/>
      <p:bldP spid="11296" grpId="0"/>
      <p:bldP spid="11297" grpId="0"/>
      <p:bldP spid="11311" grpId="0" animBg="1"/>
      <p:bldP spid="11311" grpId="1" animBg="1"/>
      <p:bldP spid="11312" grpId="0"/>
      <p:bldP spid="11312" grpId="1"/>
      <p:bldP spid="11313" grpId="0" animBg="1"/>
      <p:bldP spid="11314" grpId="0" animBg="1"/>
      <p:bldP spid="6175" grpId="0"/>
      <p:bldP spid="6176" grpId="0"/>
      <p:bldP spid="6179" grpId="0"/>
      <p:bldP spid="61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AutoShape 5"/>
          <p:cNvSpPr>
            <a:spLocks noChangeArrowheads="1"/>
          </p:cNvSpPr>
          <p:nvPr/>
        </p:nvSpPr>
        <p:spPr bwMode="auto">
          <a:xfrm rot="10800000">
            <a:off x="762000" y="1981200"/>
            <a:ext cx="1524000" cy="838200"/>
          </a:xfrm>
          <a:prstGeom prst="rtTriangle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grpSp>
        <p:nvGrpSpPr>
          <p:cNvPr id="7174" name="Group 6"/>
          <p:cNvGrpSpPr>
            <a:grpSpLocks/>
          </p:cNvGrpSpPr>
          <p:nvPr/>
        </p:nvGrpSpPr>
        <p:grpSpPr bwMode="auto">
          <a:xfrm>
            <a:off x="762000" y="1143000"/>
            <a:ext cx="3048000" cy="838200"/>
            <a:chOff x="480" y="1872"/>
            <a:chExt cx="1920" cy="528"/>
          </a:xfrm>
        </p:grpSpPr>
        <p:sp>
          <p:nvSpPr>
            <p:cNvPr id="7223" name="AutoShape 7"/>
            <p:cNvSpPr>
              <a:spLocks noChangeArrowheads="1"/>
            </p:cNvSpPr>
            <p:nvPr/>
          </p:nvSpPr>
          <p:spPr bwMode="auto">
            <a:xfrm rot="-5400000">
              <a:off x="693" y="1659"/>
              <a:ext cx="528" cy="953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7224" name="AutoShape 8"/>
            <p:cNvSpPr>
              <a:spLocks noChangeArrowheads="1"/>
            </p:cNvSpPr>
            <p:nvPr/>
          </p:nvSpPr>
          <p:spPr bwMode="auto">
            <a:xfrm>
              <a:off x="1440" y="1872"/>
              <a:ext cx="960" cy="528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/>
            </a:p>
          </p:txBody>
        </p:sp>
      </p:grpSp>
      <p:sp>
        <p:nvSpPr>
          <p:cNvPr id="7175" name="AutoShape 9"/>
          <p:cNvSpPr>
            <a:spLocks noChangeArrowheads="1"/>
          </p:cNvSpPr>
          <p:nvPr/>
        </p:nvSpPr>
        <p:spPr bwMode="auto">
          <a:xfrm rot="5400000">
            <a:off x="2623344" y="1643856"/>
            <a:ext cx="838200" cy="1512888"/>
          </a:xfrm>
          <a:prstGeom prst="rtTriangle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533400" y="1143000"/>
            <a:ext cx="0" cy="16764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762000" y="3200400"/>
            <a:ext cx="30480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533400" y="1143000"/>
            <a:ext cx="1676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533400" y="2819400"/>
            <a:ext cx="1676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3822700" y="1981200"/>
            <a:ext cx="0" cy="1219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774700" y="1981200"/>
            <a:ext cx="0" cy="1219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0" y="1676400"/>
            <a:ext cx="685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n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1143000" y="2895600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m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286000" y="1066800"/>
            <a:ext cx="533400" cy="1036638"/>
            <a:chOff x="3264" y="2160"/>
            <a:chExt cx="384" cy="703"/>
          </a:xfrm>
        </p:grpSpPr>
        <p:sp>
          <p:nvSpPr>
            <p:cNvPr id="7220" name="Text Box 19"/>
            <p:cNvSpPr txBox="1">
              <a:spLocks noChangeArrowheads="1"/>
            </p:cNvSpPr>
            <p:nvPr/>
          </p:nvSpPr>
          <p:spPr bwMode="auto">
            <a:xfrm>
              <a:off x="3312" y="2160"/>
              <a:ext cx="336" cy="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600"/>
                <a:t>n</a:t>
              </a:r>
            </a:p>
          </p:txBody>
        </p:sp>
        <p:sp>
          <p:nvSpPr>
            <p:cNvPr id="7221" name="Line 20"/>
            <p:cNvSpPr>
              <a:spLocks noChangeShapeType="1"/>
            </p:cNvSpPr>
            <p:nvPr/>
          </p:nvSpPr>
          <p:spPr bwMode="auto">
            <a:xfrm>
              <a:off x="3264" y="2496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2" name="Text Box 21"/>
            <p:cNvSpPr txBox="1">
              <a:spLocks noChangeArrowheads="1"/>
            </p:cNvSpPr>
            <p:nvPr/>
          </p:nvSpPr>
          <p:spPr bwMode="auto">
            <a:xfrm>
              <a:off x="3312" y="2428"/>
              <a:ext cx="336" cy="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600"/>
                <a:t>2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2352675" y="1720850"/>
            <a:ext cx="542925" cy="1022350"/>
            <a:chOff x="1392" y="2304"/>
            <a:chExt cx="342" cy="644"/>
          </a:xfrm>
        </p:grpSpPr>
        <p:sp>
          <p:nvSpPr>
            <p:cNvPr id="7217" name="Text Box 23"/>
            <p:cNvSpPr txBox="1">
              <a:spLocks noChangeArrowheads="1"/>
            </p:cNvSpPr>
            <p:nvPr/>
          </p:nvSpPr>
          <p:spPr bwMode="auto">
            <a:xfrm>
              <a:off x="1434" y="2304"/>
              <a:ext cx="29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7218" name="Line 24"/>
            <p:cNvSpPr>
              <a:spLocks noChangeShapeType="1"/>
            </p:cNvSpPr>
            <p:nvPr/>
          </p:nvSpPr>
          <p:spPr bwMode="auto">
            <a:xfrm>
              <a:off x="1392" y="2640"/>
              <a:ext cx="29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9" name="Text Box 25"/>
            <p:cNvSpPr txBox="1">
              <a:spLocks noChangeArrowheads="1"/>
            </p:cNvSpPr>
            <p:nvPr/>
          </p:nvSpPr>
          <p:spPr bwMode="auto">
            <a:xfrm>
              <a:off x="1440" y="2544"/>
              <a:ext cx="29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7186" name="Text Box 26"/>
          <p:cNvSpPr txBox="1">
            <a:spLocks noChangeArrowheads="1"/>
          </p:cNvSpPr>
          <p:nvPr/>
        </p:nvSpPr>
        <p:spPr bwMode="auto">
          <a:xfrm>
            <a:off x="2057400" y="27432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/>
              <a:t>D</a:t>
            </a:r>
          </a:p>
        </p:txBody>
      </p:sp>
      <p:sp>
        <p:nvSpPr>
          <p:cNvPr id="7187" name="Text Box 27"/>
          <p:cNvSpPr txBox="1">
            <a:spLocks noChangeArrowheads="1"/>
          </p:cNvSpPr>
          <p:nvPr/>
        </p:nvSpPr>
        <p:spPr bwMode="auto">
          <a:xfrm>
            <a:off x="3886200" y="17526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/>
              <a:t>C</a:t>
            </a:r>
          </a:p>
        </p:txBody>
      </p:sp>
      <p:sp>
        <p:nvSpPr>
          <p:cNvPr id="7188" name="Text Box 28"/>
          <p:cNvSpPr txBox="1">
            <a:spLocks noChangeArrowheads="1"/>
          </p:cNvSpPr>
          <p:nvPr/>
        </p:nvSpPr>
        <p:spPr bwMode="auto">
          <a:xfrm>
            <a:off x="2057400" y="6096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/>
              <a:t>B</a:t>
            </a:r>
          </a:p>
        </p:txBody>
      </p:sp>
      <p:sp>
        <p:nvSpPr>
          <p:cNvPr id="7189" name="Text Box 29"/>
          <p:cNvSpPr txBox="1">
            <a:spLocks noChangeArrowheads="1"/>
          </p:cNvSpPr>
          <p:nvPr/>
        </p:nvSpPr>
        <p:spPr bwMode="auto">
          <a:xfrm>
            <a:off x="533400" y="13716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/>
              <a:t>A</a:t>
            </a:r>
          </a:p>
        </p:txBody>
      </p:sp>
      <p:sp>
        <p:nvSpPr>
          <p:cNvPr id="12318" name="AutoShape 30"/>
          <p:cNvSpPr>
            <a:spLocks noChangeArrowheads="1"/>
          </p:cNvSpPr>
          <p:nvPr/>
        </p:nvSpPr>
        <p:spPr bwMode="auto">
          <a:xfrm rot="10800000">
            <a:off x="6477000" y="1143000"/>
            <a:ext cx="1524000" cy="838200"/>
          </a:xfrm>
          <a:prstGeom prst="rtTriangle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2319" name="AutoShape 31"/>
          <p:cNvSpPr>
            <a:spLocks noChangeArrowheads="1"/>
          </p:cNvSpPr>
          <p:nvPr/>
        </p:nvSpPr>
        <p:spPr bwMode="auto">
          <a:xfrm rot="5400000">
            <a:off x="5290344" y="805656"/>
            <a:ext cx="838200" cy="1512888"/>
          </a:xfrm>
          <a:prstGeom prst="rtTriangle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4495800" y="533400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/>
              <a:t>M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8077200" y="6096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/>
              <a:t>N</a:t>
            </a: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4572000" y="533400"/>
            <a:ext cx="3886200" cy="1722438"/>
            <a:chOff x="2928" y="1392"/>
            <a:chExt cx="2448" cy="1085"/>
          </a:xfrm>
        </p:grpSpPr>
        <p:sp>
          <p:nvSpPr>
            <p:cNvPr id="7205" name="Text Box 35"/>
            <p:cNvSpPr txBox="1">
              <a:spLocks noChangeArrowheads="1"/>
            </p:cNvSpPr>
            <p:nvPr/>
          </p:nvSpPr>
          <p:spPr bwMode="auto">
            <a:xfrm>
              <a:off x="3984" y="1392"/>
              <a:ext cx="2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 b="1"/>
                <a:t>B</a:t>
              </a:r>
            </a:p>
          </p:txBody>
        </p:sp>
        <p:grpSp>
          <p:nvGrpSpPr>
            <p:cNvPr id="7206" name="Group 36"/>
            <p:cNvGrpSpPr>
              <a:grpSpLocks/>
            </p:cNvGrpSpPr>
            <p:nvPr/>
          </p:nvGrpSpPr>
          <p:grpSpPr bwMode="auto">
            <a:xfrm>
              <a:off x="2928" y="1728"/>
              <a:ext cx="2448" cy="749"/>
              <a:chOff x="2928" y="1728"/>
              <a:chExt cx="2448" cy="749"/>
            </a:xfrm>
          </p:grpSpPr>
          <p:grpSp>
            <p:nvGrpSpPr>
              <p:cNvPr id="7207" name="Group 37"/>
              <p:cNvGrpSpPr>
                <a:grpSpLocks/>
              </p:cNvGrpSpPr>
              <p:nvPr/>
            </p:nvGrpSpPr>
            <p:grpSpPr bwMode="auto">
              <a:xfrm>
                <a:off x="3168" y="1728"/>
                <a:ext cx="1920" cy="653"/>
                <a:chOff x="3264" y="1920"/>
                <a:chExt cx="1920" cy="653"/>
              </a:xfrm>
            </p:grpSpPr>
            <p:grpSp>
              <p:nvGrpSpPr>
                <p:cNvPr id="7210" name="Group 38"/>
                <p:cNvGrpSpPr>
                  <a:grpSpLocks/>
                </p:cNvGrpSpPr>
                <p:nvPr/>
              </p:nvGrpSpPr>
              <p:grpSpPr bwMode="auto">
                <a:xfrm>
                  <a:off x="3264" y="1968"/>
                  <a:ext cx="1920" cy="528"/>
                  <a:chOff x="480" y="1872"/>
                  <a:chExt cx="1920" cy="528"/>
                </a:xfrm>
              </p:grpSpPr>
              <p:sp>
                <p:nvSpPr>
                  <p:cNvPr id="7215" name="AutoShape 39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693" y="1659"/>
                    <a:ext cx="528" cy="953"/>
                  </a:xfrm>
                  <a:prstGeom prst="rtTriangl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7216" name="AutoShape 40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872"/>
                    <a:ext cx="960" cy="528"/>
                  </a:xfrm>
                  <a:prstGeom prst="rtTriangl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  <p:grpSp>
              <p:nvGrpSpPr>
                <p:cNvPr id="7211" name="Group 41"/>
                <p:cNvGrpSpPr>
                  <a:grpSpLocks/>
                </p:cNvGrpSpPr>
                <p:nvPr/>
              </p:nvGrpSpPr>
              <p:grpSpPr bwMode="auto">
                <a:xfrm>
                  <a:off x="4224" y="1920"/>
                  <a:ext cx="336" cy="653"/>
                  <a:chOff x="3264" y="2160"/>
                  <a:chExt cx="384" cy="703"/>
                </a:xfrm>
              </p:grpSpPr>
              <p:sp>
                <p:nvSpPr>
                  <p:cNvPr id="7212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2" y="2160"/>
                    <a:ext cx="336" cy="43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3600"/>
                      <a:t>n</a:t>
                    </a:r>
                  </a:p>
                </p:txBody>
              </p:sp>
              <p:sp>
                <p:nvSpPr>
                  <p:cNvPr id="7213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3264" y="2496"/>
                    <a:ext cx="33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214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2" y="2428"/>
                    <a:ext cx="336" cy="43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3600"/>
                      <a:t>2</a:t>
                    </a:r>
                  </a:p>
                </p:txBody>
              </p:sp>
            </p:grpSp>
          </p:grpSp>
          <p:sp>
            <p:nvSpPr>
              <p:cNvPr id="7208" name="Text Box 45"/>
              <p:cNvSpPr txBox="1">
                <a:spLocks noChangeArrowheads="1"/>
              </p:cNvSpPr>
              <p:nvPr/>
            </p:nvSpPr>
            <p:spPr bwMode="auto">
              <a:xfrm>
                <a:off x="2928" y="2112"/>
                <a:ext cx="28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200" b="1"/>
                  <a:t>A</a:t>
                </a:r>
              </a:p>
            </p:txBody>
          </p:sp>
          <p:sp>
            <p:nvSpPr>
              <p:cNvPr id="7209" name="Text Box 46"/>
              <p:cNvSpPr txBox="1">
                <a:spLocks noChangeArrowheads="1"/>
              </p:cNvSpPr>
              <p:nvPr/>
            </p:nvSpPr>
            <p:spPr bwMode="auto">
              <a:xfrm>
                <a:off x="5088" y="2064"/>
                <a:ext cx="28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200" b="1"/>
                  <a:t>C</a:t>
                </a:r>
              </a:p>
            </p:txBody>
          </p:sp>
        </p:grpSp>
      </p:grpSp>
      <p:sp>
        <p:nvSpPr>
          <p:cNvPr id="12335" name="Line 47"/>
          <p:cNvSpPr>
            <a:spLocks noChangeShapeType="1"/>
          </p:cNvSpPr>
          <p:nvPr/>
        </p:nvSpPr>
        <p:spPr bwMode="auto">
          <a:xfrm>
            <a:off x="4953000" y="2438400"/>
            <a:ext cx="30480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6" name="Text Box 48"/>
          <p:cNvSpPr txBox="1">
            <a:spLocks noChangeArrowheads="1"/>
          </p:cNvSpPr>
          <p:nvPr/>
        </p:nvSpPr>
        <p:spPr bwMode="auto">
          <a:xfrm>
            <a:off x="5410200" y="2209800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m</a:t>
            </a:r>
          </a:p>
        </p:txBody>
      </p:sp>
      <p:sp>
        <p:nvSpPr>
          <p:cNvPr id="12337" name="Line 49"/>
          <p:cNvSpPr>
            <a:spLocks noChangeShapeType="1"/>
          </p:cNvSpPr>
          <p:nvPr/>
        </p:nvSpPr>
        <p:spPr bwMode="auto">
          <a:xfrm>
            <a:off x="4953000" y="1981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8" name="Line 50"/>
          <p:cNvSpPr>
            <a:spLocks noChangeShapeType="1"/>
          </p:cNvSpPr>
          <p:nvPr/>
        </p:nvSpPr>
        <p:spPr bwMode="auto">
          <a:xfrm>
            <a:off x="8001000" y="1981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Text Box 52"/>
          <p:cNvSpPr txBox="1">
            <a:spLocks noChangeArrowheads="1"/>
          </p:cNvSpPr>
          <p:nvPr/>
        </p:nvSpPr>
        <p:spPr bwMode="auto">
          <a:xfrm>
            <a:off x="609600" y="3352800"/>
            <a:ext cx="7239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err="1"/>
              <a:t>Diện</a:t>
            </a:r>
            <a:r>
              <a:rPr lang="en-US" dirty="0"/>
              <a:t> </a:t>
            </a:r>
            <a:r>
              <a:rPr lang="en-US" dirty="0" err="1"/>
              <a:t>tích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thoi</a:t>
            </a:r>
            <a:r>
              <a:rPr lang="en-US" dirty="0"/>
              <a:t> ABCD </a:t>
            </a:r>
            <a:r>
              <a:rPr lang="en-US" dirty="0" err="1"/>
              <a:t>là</a:t>
            </a:r>
            <a:r>
              <a:rPr lang="en-US" dirty="0"/>
              <a:t>:</a:t>
            </a:r>
          </a:p>
        </p:txBody>
      </p:sp>
      <p:grpSp>
        <p:nvGrpSpPr>
          <p:cNvPr id="7200" name="Group 58"/>
          <p:cNvGrpSpPr>
            <a:grpSpLocks/>
          </p:cNvGrpSpPr>
          <p:nvPr/>
        </p:nvGrpSpPr>
        <p:grpSpPr bwMode="auto">
          <a:xfrm>
            <a:off x="3124200" y="3733800"/>
            <a:ext cx="1487488" cy="1447800"/>
            <a:chOff x="2471" y="3216"/>
            <a:chExt cx="937" cy="912"/>
          </a:xfrm>
        </p:grpSpPr>
        <p:sp>
          <p:nvSpPr>
            <p:cNvPr id="7202" name="Text Box 59"/>
            <p:cNvSpPr txBox="1">
              <a:spLocks noChangeArrowheads="1"/>
            </p:cNvSpPr>
            <p:nvPr/>
          </p:nvSpPr>
          <p:spPr bwMode="auto">
            <a:xfrm>
              <a:off x="2471" y="3216"/>
              <a:ext cx="937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m x n</a:t>
              </a:r>
            </a:p>
          </p:txBody>
        </p:sp>
        <p:sp>
          <p:nvSpPr>
            <p:cNvPr id="7203" name="Text Box 60"/>
            <p:cNvSpPr txBox="1">
              <a:spLocks noChangeArrowheads="1"/>
            </p:cNvSpPr>
            <p:nvPr/>
          </p:nvSpPr>
          <p:spPr bwMode="auto">
            <a:xfrm>
              <a:off x="2784" y="3648"/>
              <a:ext cx="62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2</a:t>
              </a:r>
            </a:p>
          </p:txBody>
        </p:sp>
        <p:sp>
          <p:nvSpPr>
            <p:cNvPr id="7204" name="Line 61"/>
            <p:cNvSpPr>
              <a:spLocks noChangeShapeType="1"/>
            </p:cNvSpPr>
            <p:nvPr/>
          </p:nvSpPr>
          <p:spPr bwMode="auto">
            <a:xfrm>
              <a:off x="2519" y="3696"/>
              <a:ext cx="8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01" name="Text Box 62"/>
          <p:cNvSpPr txBox="1">
            <a:spLocks noChangeArrowheads="1"/>
          </p:cNvSpPr>
          <p:nvPr/>
        </p:nvSpPr>
        <p:spPr bwMode="auto">
          <a:xfrm>
            <a:off x="0" y="4800600"/>
            <a:ext cx="9144000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Diện tích hình thoi bằng </a:t>
            </a:r>
            <a:r>
              <a:rPr lang="en-US" u="sng">
                <a:solidFill>
                  <a:srgbClr val="FF3300"/>
                </a:solidFill>
              </a:rPr>
              <a:t>tích</a:t>
            </a:r>
            <a:r>
              <a:rPr lang="en-US">
                <a:solidFill>
                  <a:srgbClr val="FF3300"/>
                </a:solidFill>
              </a:rPr>
              <a:t> của độ dài hai đường chéo chia cho 2 (cùng đơi vị đo)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8" grpId="0" animBg="1"/>
      <p:bldP spid="12299" grpId="0" animBg="1"/>
      <p:bldP spid="12300" grpId="0" animBg="1"/>
      <p:bldP spid="12301" grpId="0" animBg="1"/>
      <p:bldP spid="12302" grpId="0" animBg="1"/>
      <p:bldP spid="12303" grpId="0" animBg="1"/>
      <p:bldP spid="12304" grpId="0"/>
      <p:bldP spid="12305" grpId="0"/>
      <p:bldP spid="12318" grpId="0" animBg="1"/>
      <p:bldP spid="12319" grpId="0" animBg="1"/>
      <p:bldP spid="12320" grpId="0"/>
      <p:bldP spid="12321" grpId="0"/>
      <p:bldP spid="12335" grpId="0" animBg="1"/>
      <p:bldP spid="12335" grpId="1" animBg="1"/>
      <p:bldP spid="12336" grpId="0"/>
      <p:bldP spid="12336" grpId="1"/>
      <p:bldP spid="12337" grpId="0" animBg="1"/>
      <p:bldP spid="12338" grpId="0" animBg="1"/>
      <p:bldP spid="7199" grpId="0"/>
      <p:bldP spid="72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AutoShape 5"/>
          <p:cNvSpPr>
            <a:spLocks noChangeArrowheads="1"/>
          </p:cNvSpPr>
          <p:nvPr/>
        </p:nvSpPr>
        <p:spPr bwMode="auto">
          <a:xfrm rot="10800000">
            <a:off x="762000" y="1981200"/>
            <a:ext cx="1524000" cy="838200"/>
          </a:xfrm>
          <a:prstGeom prst="rtTriangle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762000" y="1143000"/>
            <a:ext cx="3048000" cy="838200"/>
            <a:chOff x="480" y="1872"/>
            <a:chExt cx="1920" cy="528"/>
          </a:xfrm>
        </p:grpSpPr>
        <p:sp>
          <p:nvSpPr>
            <p:cNvPr id="8226" name="AutoShape 7"/>
            <p:cNvSpPr>
              <a:spLocks noChangeArrowheads="1"/>
            </p:cNvSpPr>
            <p:nvPr/>
          </p:nvSpPr>
          <p:spPr bwMode="auto">
            <a:xfrm rot="-5400000">
              <a:off x="693" y="1659"/>
              <a:ext cx="528" cy="953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8227" name="AutoShape 8"/>
            <p:cNvSpPr>
              <a:spLocks noChangeArrowheads="1"/>
            </p:cNvSpPr>
            <p:nvPr/>
          </p:nvSpPr>
          <p:spPr bwMode="auto">
            <a:xfrm>
              <a:off x="1440" y="1872"/>
              <a:ext cx="960" cy="528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/>
            </a:p>
          </p:txBody>
        </p:sp>
      </p:grpSp>
      <p:sp>
        <p:nvSpPr>
          <p:cNvPr id="8199" name="AutoShape 9"/>
          <p:cNvSpPr>
            <a:spLocks noChangeArrowheads="1"/>
          </p:cNvSpPr>
          <p:nvPr/>
        </p:nvSpPr>
        <p:spPr bwMode="auto">
          <a:xfrm rot="5400000">
            <a:off x="2623344" y="1643856"/>
            <a:ext cx="838200" cy="1512888"/>
          </a:xfrm>
          <a:prstGeom prst="rtTriangle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533400" y="1143000"/>
            <a:ext cx="0" cy="16764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762000" y="3200400"/>
            <a:ext cx="30480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533400" y="1143000"/>
            <a:ext cx="1676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533400" y="2819400"/>
            <a:ext cx="1676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774700" y="1981200"/>
            <a:ext cx="0" cy="1219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0" y="1676400"/>
            <a:ext cx="685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n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1143000" y="2895600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m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286000" y="1066800"/>
            <a:ext cx="533400" cy="1036638"/>
            <a:chOff x="3264" y="2160"/>
            <a:chExt cx="384" cy="703"/>
          </a:xfrm>
        </p:grpSpPr>
        <p:sp>
          <p:nvSpPr>
            <p:cNvPr id="8223" name="Text Box 19"/>
            <p:cNvSpPr txBox="1">
              <a:spLocks noChangeArrowheads="1"/>
            </p:cNvSpPr>
            <p:nvPr/>
          </p:nvSpPr>
          <p:spPr bwMode="auto">
            <a:xfrm>
              <a:off x="3312" y="2160"/>
              <a:ext cx="336" cy="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600"/>
                <a:t>n</a:t>
              </a:r>
            </a:p>
          </p:txBody>
        </p:sp>
        <p:sp>
          <p:nvSpPr>
            <p:cNvPr id="8224" name="Line 20"/>
            <p:cNvSpPr>
              <a:spLocks noChangeShapeType="1"/>
            </p:cNvSpPr>
            <p:nvPr/>
          </p:nvSpPr>
          <p:spPr bwMode="auto">
            <a:xfrm>
              <a:off x="3264" y="2496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Text Box 21"/>
            <p:cNvSpPr txBox="1">
              <a:spLocks noChangeArrowheads="1"/>
            </p:cNvSpPr>
            <p:nvPr/>
          </p:nvSpPr>
          <p:spPr bwMode="auto">
            <a:xfrm>
              <a:off x="3312" y="2428"/>
              <a:ext cx="336" cy="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600"/>
                <a:t>2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2352675" y="1720850"/>
            <a:ext cx="542925" cy="1022350"/>
            <a:chOff x="1392" y="2304"/>
            <a:chExt cx="342" cy="644"/>
          </a:xfrm>
        </p:grpSpPr>
        <p:sp>
          <p:nvSpPr>
            <p:cNvPr id="8220" name="Text Box 23"/>
            <p:cNvSpPr txBox="1">
              <a:spLocks noChangeArrowheads="1"/>
            </p:cNvSpPr>
            <p:nvPr/>
          </p:nvSpPr>
          <p:spPr bwMode="auto">
            <a:xfrm>
              <a:off x="1434" y="2304"/>
              <a:ext cx="29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8221" name="Line 24"/>
            <p:cNvSpPr>
              <a:spLocks noChangeShapeType="1"/>
            </p:cNvSpPr>
            <p:nvPr/>
          </p:nvSpPr>
          <p:spPr bwMode="auto">
            <a:xfrm>
              <a:off x="1392" y="2640"/>
              <a:ext cx="29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Text Box 25"/>
            <p:cNvSpPr txBox="1">
              <a:spLocks noChangeArrowheads="1"/>
            </p:cNvSpPr>
            <p:nvPr/>
          </p:nvSpPr>
          <p:spPr bwMode="auto">
            <a:xfrm>
              <a:off x="1440" y="2544"/>
              <a:ext cx="29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8209" name="Text Box 26"/>
          <p:cNvSpPr txBox="1">
            <a:spLocks noChangeArrowheads="1"/>
          </p:cNvSpPr>
          <p:nvPr/>
        </p:nvSpPr>
        <p:spPr bwMode="auto">
          <a:xfrm>
            <a:off x="2057400" y="27432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/>
              <a:t>D</a:t>
            </a:r>
          </a:p>
        </p:txBody>
      </p:sp>
      <p:sp>
        <p:nvSpPr>
          <p:cNvPr id="8210" name="Text Box 28"/>
          <p:cNvSpPr txBox="1">
            <a:spLocks noChangeArrowheads="1"/>
          </p:cNvSpPr>
          <p:nvPr/>
        </p:nvSpPr>
        <p:spPr bwMode="auto">
          <a:xfrm>
            <a:off x="2057400" y="6096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/>
              <a:t>B</a:t>
            </a:r>
          </a:p>
        </p:txBody>
      </p:sp>
      <p:sp>
        <p:nvSpPr>
          <p:cNvPr id="8211" name="Text Box 29"/>
          <p:cNvSpPr txBox="1">
            <a:spLocks noChangeArrowheads="1"/>
          </p:cNvSpPr>
          <p:nvPr/>
        </p:nvSpPr>
        <p:spPr bwMode="auto">
          <a:xfrm>
            <a:off x="533400" y="13716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/>
              <a:t>A</a:t>
            </a:r>
          </a:p>
        </p:txBody>
      </p:sp>
      <p:sp>
        <p:nvSpPr>
          <p:cNvPr id="8212" name="Text Box 56"/>
          <p:cNvSpPr txBox="1">
            <a:spLocks noChangeArrowheads="1"/>
          </p:cNvSpPr>
          <p:nvPr/>
        </p:nvSpPr>
        <p:spPr bwMode="auto">
          <a:xfrm>
            <a:off x="4648200" y="914400"/>
            <a:ext cx="4419600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*Diện tích hình thoi bằng </a:t>
            </a:r>
            <a:r>
              <a:rPr lang="en-US" u="sng">
                <a:solidFill>
                  <a:srgbClr val="FF3300"/>
                </a:solidFill>
              </a:rPr>
              <a:t>tích</a:t>
            </a:r>
            <a:r>
              <a:rPr lang="en-US">
                <a:solidFill>
                  <a:srgbClr val="FF3300"/>
                </a:solidFill>
              </a:rPr>
              <a:t> của độ dài hai đường chéo chia cho 2 (cùng đơi vị đo)</a:t>
            </a:r>
          </a:p>
        </p:txBody>
      </p:sp>
      <p:sp>
        <p:nvSpPr>
          <p:cNvPr id="8213" name="Text Box 57"/>
          <p:cNvSpPr txBox="1">
            <a:spLocks noChangeArrowheads="1"/>
          </p:cNvSpPr>
          <p:nvPr/>
        </p:nvSpPr>
        <p:spPr bwMode="auto">
          <a:xfrm>
            <a:off x="2093913" y="4343400"/>
            <a:ext cx="99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</a:t>
            </a:r>
            <a:r>
              <a:rPr lang="en-US" b="1"/>
              <a:t> </a:t>
            </a:r>
            <a:r>
              <a:rPr lang="en-US" b="1">
                <a:solidFill>
                  <a:srgbClr val="FF3300"/>
                </a:solidFill>
              </a:rPr>
              <a:t>=</a:t>
            </a:r>
          </a:p>
        </p:txBody>
      </p:sp>
      <p:grpSp>
        <p:nvGrpSpPr>
          <p:cNvPr id="8214" name="Group 58"/>
          <p:cNvGrpSpPr>
            <a:grpSpLocks/>
          </p:cNvGrpSpPr>
          <p:nvPr/>
        </p:nvGrpSpPr>
        <p:grpSpPr bwMode="auto">
          <a:xfrm>
            <a:off x="3008313" y="3962400"/>
            <a:ext cx="1639887" cy="1447800"/>
            <a:chOff x="2471" y="3216"/>
            <a:chExt cx="985" cy="912"/>
          </a:xfrm>
        </p:grpSpPr>
        <p:sp>
          <p:nvSpPr>
            <p:cNvPr id="8217" name="Text Box 59"/>
            <p:cNvSpPr txBox="1">
              <a:spLocks noChangeArrowheads="1"/>
            </p:cNvSpPr>
            <p:nvPr/>
          </p:nvSpPr>
          <p:spPr bwMode="auto">
            <a:xfrm>
              <a:off x="2471" y="3216"/>
              <a:ext cx="937" cy="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3300"/>
                  </a:solidFill>
                </a:rPr>
                <a:t>m x n</a:t>
              </a:r>
            </a:p>
          </p:txBody>
        </p:sp>
        <p:sp>
          <p:nvSpPr>
            <p:cNvPr id="8218" name="Text Box 60"/>
            <p:cNvSpPr txBox="1">
              <a:spLocks noChangeArrowheads="1"/>
            </p:cNvSpPr>
            <p:nvPr/>
          </p:nvSpPr>
          <p:spPr bwMode="auto">
            <a:xfrm>
              <a:off x="2784" y="3643"/>
              <a:ext cx="672" cy="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8219" name="Line 61"/>
            <p:cNvSpPr>
              <a:spLocks noChangeShapeType="1"/>
            </p:cNvSpPr>
            <p:nvPr/>
          </p:nvSpPr>
          <p:spPr bwMode="auto">
            <a:xfrm>
              <a:off x="2519" y="3696"/>
              <a:ext cx="889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1"/>
            </a:p>
          </p:txBody>
        </p:sp>
      </p:grpSp>
      <p:sp>
        <p:nvSpPr>
          <p:cNvPr id="8215" name="Text Box 62"/>
          <p:cNvSpPr txBox="1">
            <a:spLocks noChangeArrowheads="1"/>
          </p:cNvSpPr>
          <p:nvPr/>
        </p:nvSpPr>
        <p:spPr bwMode="auto">
          <a:xfrm>
            <a:off x="761999" y="5170854"/>
            <a:ext cx="86868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dirty="0"/>
              <a:t>S </a:t>
            </a:r>
            <a:r>
              <a:rPr lang="en-US" sz="4000" dirty="0" err="1"/>
              <a:t>là</a:t>
            </a:r>
            <a:r>
              <a:rPr lang="en-US" sz="4000" dirty="0"/>
              <a:t> </a:t>
            </a:r>
            <a:r>
              <a:rPr lang="en-US" sz="4000" dirty="0" err="1"/>
              <a:t>diện</a:t>
            </a:r>
            <a:r>
              <a:rPr lang="en-US" sz="4000" dirty="0"/>
              <a:t> </a:t>
            </a:r>
            <a:r>
              <a:rPr lang="en-US" sz="4000" dirty="0" err="1"/>
              <a:t>tích</a:t>
            </a:r>
            <a:r>
              <a:rPr lang="en-US" sz="4000" dirty="0"/>
              <a:t> </a:t>
            </a:r>
            <a:r>
              <a:rPr lang="en-US" sz="4000" dirty="0" err="1"/>
              <a:t>của</a:t>
            </a:r>
            <a:r>
              <a:rPr lang="en-US" sz="4000" dirty="0"/>
              <a:t> </a:t>
            </a:r>
            <a:r>
              <a:rPr lang="en-US" sz="4000" dirty="0" err="1"/>
              <a:t>hình</a:t>
            </a:r>
            <a:r>
              <a:rPr lang="en-US" sz="4000" dirty="0"/>
              <a:t> </a:t>
            </a:r>
            <a:r>
              <a:rPr lang="en-US" sz="4000" dirty="0" err="1"/>
              <a:t>thoi</a:t>
            </a:r>
            <a:r>
              <a:rPr lang="en-US" sz="4000" dirty="0"/>
              <a:t>; </a:t>
            </a:r>
            <a:endParaRPr lang="en-US" sz="4000" dirty="0" smtClean="0"/>
          </a:p>
          <a:p>
            <a:pPr>
              <a:spcBef>
                <a:spcPct val="50000"/>
              </a:spcBef>
            </a:pPr>
            <a:r>
              <a:rPr lang="en-US" sz="4000" dirty="0" smtClean="0"/>
              <a:t>m</a:t>
            </a:r>
            <a:r>
              <a:rPr lang="en-US" sz="4000" dirty="0"/>
              <a:t>, n </a:t>
            </a:r>
            <a:r>
              <a:rPr lang="en-US" sz="4000" dirty="0" err="1"/>
              <a:t>là</a:t>
            </a:r>
            <a:r>
              <a:rPr lang="en-US" sz="4000" dirty="0"/>
              <a:t> </a:t>
            </a:r>
            <a:r>
              <a:rPr lang="en-US" sz="4000" dirty="0" err="1"/>
              <a:t>độ</a:t>
            </a:r>
            <a:r>
              <a:rPr lang="en-US" sz="4000" dirty="0"/>
              <a:t> </a:t>
            </a:r>
            <a:r>
              <a:rPr lang="en-US" sz="4000" dirty="0" err="1"/>
              <a:t>dài</a:t>
            </a:r>
            <a:r>
              <a:rPr lang="en-US" sz="4000" dirty="0"/>
              <a:t> </a:t>
            </a:r>
            <a:r>
              <a:rPr lang="en-US" sz="4000" dirty="0" err="1"/>
              <a:t>hai</a:t>
            </a:r>
            <a:r>
              <a:rPr lang="en-US" sz="4000" dirty="0"/>
              <a:t> </a:t>
            </a:r>
            <a:r>
              <a:rPr lang="en-US" sz="4000" dirty="0" err="1"/>
              <a:t>đường</a:t>
            </a:r>
            <a:r>
              <a:rPr lang="en-US" sz="4000" dirty="0"/>
              <a:t> </a:t>
            </a:r>
            <a:r>
              <a:rPr lang="en-US" sz="4000" dirty="0" err="1"/>
              <a:t>chéo</a:t>
            </a:r>
            <a:r>
              <a:rPr lang="en-US" sz="4000" dirty="0"/>
              <a:t>.</a:t>
            </a:r>
          </a:p>
        </p:txBody>
      </p:sp>
      <p:sp>
        <p:nvSpPr>
          <p:cNvPr id="8216" name="Text Box 63"/>
          <p:cNvSpPr txBox="1">
            <a:spLocks noChangeArrowheads="1"/>
          </p:cNvSpPr>
          <p:nvPr/>
        </p:nvSpPr>
        <p:spPr bwMode="auto">
          <a:xfrm>
            <a:off x="3886200" y="17526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 animBg="1"/>
      <p:bldP spid="13323" grpId="0" animBg="1"/>
      <p:bldP spid="13324" grpId="0" animBg="1"/>
      <p:bldP spid="13325" grpId="0" animBg="1"/>
      <p:bldP spid="13327" grpId="0" animBg="1"/>
      <p:bldP spid="13328" grpId="0"/>
      <p:bldP spid="133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0" y="-76200"/>
            <a:ext cx="1828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Toán:</a:t>
            </a:r>
          </a:p>
        </p:txBody>
      </p:sp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>
            <a:off x="2209800" y="76200"/>
            <a:ext cx="4038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rgbClr val="FF6A45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Diện tích hình thoi.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553200" y="762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/>
              <a:t>Tr. 142</a:t>
            </a:r>
          </a:p>
        </p:txBody>
      </p:sp>
      <p:grpSp>
        <p:nvGrpSpPr>
          <p:cNvPr id="9221" name="Group 14"/>
          <p:cNvGrpSpPr>
            <a:grpSpLocks/>
          </p:cNvGrpSpPr>
          <p:nvPr/>
        </p:nvGrpSpPr>
        <p:grpSpPr bwMode="auto">
          <a:xfrm>
            <a:off x="3140075" y="3646488"/>
            <a:ext cx="5983288" cy="3059112"/>
            <a:chOff x="1978" y="528"/>
            <a:chExt cx="3769" cy="1927"/>
          </a:xfrm>
        </p:grpSpPr>
        <p:grpSp>
          <p:nvGrpSpPr>
            <p:cNvPr id="9236" name="Group 5"/>
            <p:cNvGrpSpPr>
              <a:grpSpLocks/>
            </p:cNvGrpSpPr>
            <p:nvPr/>
          </p:nvGrpSpPr>
          <p:grpSpPr bwMode="auto">
            <a:xfrm>
              <a:off x="1978" y="528"/>
              <a:ext cx="3769" cy="1927"/>
              <a:chOff x="912" y="2112"/>
              <a:chExt cx="3769" cy="1927"/>
            </a:xfrm>
          </p:grpSpPr>
          <p:sp>
            <p:nvSpPr>
              <p:cNvPr id="9239" name="AutoShape 6"/>
              <p:cNvSpPr>
                <a:spLocks noChangeArrowheads="1"/>
              </p:cNvSpPr>
              <p:nvPr/>
            </p:nvSpPr>
            <p:spPr bwMode="auto">
              <a:xfrm>
                <a:off x="1200" y="2352"/>
                <a:ext cx="3200" cy="1398"/>
              </a:xfrm>
              <a:prstGeom prst="diamond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240" name="Text Box 7"/>
              <p:cNvSpPr txBox="1">
                <a:spLocks noChangeArrowheads="1"/>
              </p:cNvSpPr>
              <p:nvPr/>
            </p:nvSpPr>
            <p:spPr bwMode="auto">
              <a:xfrm>
                <a:off x="2592" y="2112"/>
                <a:ext cx="53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 b="1">
                    <a:latin typeface="Arial" panose="020B0604020202020204" pitchFamily="34" charset="0"/>
                  </a:rPr>
                  <a:t>N</a:t>
                </a:r>
              </a:p>
            </p:txBody>
          </p:sp>
          <p:sp>
            <p:nvSpPr>
              <p:cNvPr id="9241" name="Rectangle 8"/>
              <p:cNvSpPr>
                <a:spLocks noChangeArrowheads="1"/>
              </p:cNvSpPr>
              <p:nvPr/>
            </p:nvSpPr>
            <p:spPr bwMode="auto">
              <a:xfrm>
                <a:off x="2688" y="3712"/>
                <a:ext cx="290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 b="1">
                    <a:latin typeface="Arial" panose="020B0604020202020204" pitchFamily="34" charset="0"/>
                  </a:rPr>
                  <a:t>Q</a:t>
                </a:r>
              </a:p>
            </p:txBody>
          </p:sp>
          <p:sp>
            <p:nvSpPr>
              <p:cNvPr id="9242" name="Rectangle 9"/>
              <p:cNvSpPr>
                <a:spLocks noChangeArrowheads="1"/>
              </p:cNvSpPr>
              <p:nvPr/>
            </p:nvSpPr>
            <p:spPr bwMode="auto">
              <a:xfrm>
                <a:off x="912" y="2848"/>
                <a:ext cx="30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 b="1">
                    <a:latin typeface="Arial" panose="020B0604020202020204" pitchFamily="34" charset="0"/>
                  </a:rPr>
                  <a:t>M</a:t>
                </a:r>
              </a:p>
            </p:txBody>
          </p:sp>
          <p:sp>
            <p:nvSpPr>
              <p:cNvPr id="9243" name="Rectangle 10"/>
              <p:cNvSpPr>
                <a:spLocks noChangeArrowheads="1"/>
              </p:cNvSpPr>
              <p:nvPr/>
            </p:nvSpPr>
            <p:spPr bwMode="auto">
              <a:xfrm>
                <a:off x="4416" y="2848"/>
                <a:ext cx="265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 b="1">
                    <a:latin typeface="Arial" panose="020B0604020202020204" pitchFamily="34" charset="0"/>
                  </a:rPr>
                  <a:t>P</a:t>
                </a:r>
              </a:p>
            </p:txBody>
          </p:sp>
        </p:grpSp>
        <p:sp>
          <p:nvSpPr>
            <p:cNvPr id="9237" name="Line 11"/>
            <p:cNvSpPr>
              <a:spLocks noChangeShapeType="1"/>
            </p:cNvSpPr>
            <p:nvPr/>
          </p:nvSpPr>
          <p:spPr bwMode="auto">
            <a:xfrm>
              <a:off x="3864" y="768"/>
              <a:ext cx="0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Line 12"/>
            <p:cNvSpPr>
              <a:spLocks noChangeShapeType="1"/>
            </p:cNvSpPr>
            <p:nvPr/>
          </p:nvSpPr>
          <p:spPr bwMode="auto">
            <a:xfrm>
              <a:off x="2292" y="1464"/>
              <a:ext cx="31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22" name="Group 33"/>
          <p:cNvGrpSpPr>
            <a:grpSpLocks/>
          </p:cNvGrpSpPr>
          <p:nvPr/>
        </p:nvGrpSpPr>
        <p:grpSpPr bwMode="auto">
          <a:xfrm>
            <a:off x="152400" y="3443288"/>
            <a:ext cx="3059113" cy="3338512"/>
            <a:chOff x="96" y="2169"/>
            <a:chExt cx="1927" cy="2103"/>
          </a:xfrm>
        </p:grpSpPr>
        <p:sp>
          <p:nvSpPr>
            <p:cNvPr id="9228" name="Text Box 18"/>
            <p:cNvSpPr txBox="1">
              <a:spLocks noChangeArrowheads="1"/>
            </p:cNvSpPr>
            <p:nvPr/>
          </p:nvSpPr>
          <p:spPr bwMode="auto">
            <a:xfrm>
              <a:off x="1680" y="3177"/>
              <a:ext cx="34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1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9229" name="Rectangle 19"/>
            <p:cNvSpPr>
              <a:spLocks noChangeArrowheads="1"/>
            </p:cNvSpPr>
            <p:nvPr/>
          </p:nvSpPr>
          <p:spPr bwMode="auto">
            <a:xfrm>
              <a:off x="96" y="3129"/>
              <a:ext cx="28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1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9230" name="Rectangle 20"/>
            <p:cNvSpPr>
              <a:spLocks noChangeArrowheads="1"/>
            </p:cNvSpPr>
            <p:nvPr/>
          </p:nvSpPr>
          <p:spPr bwMode="auto">
            <a:xfrm>
              <a:off x="912" y="2169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1"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9231" name="Rectangle 21"/>
            <p:cNvSpPr>
              <a:spLocks noChangeArrowheads="1"/>
            </p:cNvSpPr>
            <p:nvPr/>
          </p:nvSpPr>
          <p:spPr bwMode="auto">
            <a:xfrm>
              <a:off x="816" y="3945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1">
                  <a:latin typeface="Arial" panose="020B0604020202020204" pitchFamily="34" charset="0"/>
                </a:rPr>
                <a:t>D</a:t>
              </a:r>
            </a:p>
          </p:txBody>
        </p:sp>
        <p:grpSp>
          <p:nvGrpSpPr>
            <p:cNvPr id="9232" name="Group 32"/>
            <p:cNvGrpSpPr>
              <a:grpSpLocks/>
            </p:cNvGrpSpPr>
            <p:nvPr/>
          </p:nvGrpSpPr>
          <p:grpSpPr bwMode="auto">
            <a:xfrm>
              <a:off x="336" y="2457"/>
              <a:ext cx="1398" cy="1452"/>
              <a:chOff x="384" y="2112"/>
              <a:chExt cx="1398" cy="1452"/>
            </a:xfrm>
          </p:grpSpPr>
          <p:sp>
            <p:nvSpPr>
              <p:cNvPr id="9233" name="AutoShape 17"/>
              <p:cNvSpPr>
                <a:spLocks noChangeArrowheads="1"/>
              </p:cNvSpPr>
              <p:nvPr/>
            </p:nvSpPr>
            <p:spPr bwMode="auto">
              <a:xfrm rot="5400000">
                <a:off x="357" y="2139"/>
                <a:ext cx="1452" cy="1398"/>
              </a:xfrm>
              <a:prstGeom prst="diamond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234" name="Line 22"/>
              <p:cNvSpPr>
                <a:spLocks noChangeShapeType="1"/>
              </p:cNvSpPr>
              <p:nvPr/>
            </p:nvSpPr>
            <p:spPr bwMode="auto">
              <a:xfrm rot="5400000">
                <a:off x="1086" y="2130"/>
                <a:ext cx="0" cy="13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5" name="Line 23"/>
              <p:cNvSpPr>
                <a:spLocks noChangeShapeType="1"/>
              </p:cNvSpPr>
              <p:nvPr/>
            </p:nvSpPr>
            <p:spPr bwMode="auto">
              <a:xfrm rot="5400000">
                <a:off x="354" y="2832"/>
                <a:ext cx="14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223" name="Text Box 25"/>
          <p:cNvSpPr txBox="1">
            <a:spLocks noChangeArrowheads="1"/>
          </p:cNvSpPr>
          <p:nvPr/>
        </p:nvSpPr>
        <p:spPr bwMode="auto">
          <a:xfrm>
            <a:off x="228600" y="609600"/>
            <a:ext cx="7239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u="sng"/>
              <a:t>Bài 1</a:t>
            </a:r>
            <a:r>
              <a:rPr lang="en-US"/>
              <a:t>  Tính diện tích của :</a:t>
            </a:r>
          </a:p>
        </p:txBody>
      </p:sp>
      <p:sp>
        <p:nvSpPr>
          <p:cNvPr id="9224" name="Text Box 26"/>
          <p:cNvSpPr txBox="1">
            <a:spLocks noChangeArrowheads="1"/>
          </p:cNvSpPr>
          <p:nvPr/>
        </p:nvSpPr>
        <p:spPr bwMode="auto">
          <a:xfrm>
            <a:off x="-76200" y="1295400"/>
            <a:ext cx="4953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a) Hình thoi ABCD</a:t>
            </a:r>
          </a:p>
        </p:txBody>
      </p:sp>
      <p:sp>
        <p:nvSpPr>
          <p:cNvPr id="9225" name="Text Box 27"/>
          <p:cNvSpPr txBox="1">
            <a:spLocks noChangeArrowheads="1"/>
          </p:cNvSpPr>
          <p:nvPr/>
        </p:nvSpPr>
        <p:spPr bwMode="auto">
          <a:xfrm>
            <a:off x="4495800" y="1219200"/>
            <a:ext cx="4953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b) Hình thoi MNPQ</a:t>
            </a:r>
          </a:p>
        </p:txBody>
      </p:sp>
      <p:sp>
        <p:nvSpPr>
          <p:cNvPr id="9226" name="Text Box 28"/>
          <p:cNvSpPr txBox="1">
            <a:spLocks noChangeArrowheads="1"/>
          </p:cNvSpPr>
          <p:nvPr/>
        </p:nvSpPr>
        <p:spPr bwMode="auto">
          <a:xfrm>
            <a:off x="228600" y="1981200"/>
            <a:ext cx="42672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Biết AC= 3cm          	 BD =4cm</a:t>
            </a:r>
          </a:p>
        </p:txBody>
      </p:sp>
      <p:sp>
        <p:nvSpPr>
          <p:cNvPr id="9227" name="Text Box 29"/>
          <p:cNvSpPr txBox="1">
            <a:spLocks noChangeArrowheads="1"/>
          </p:cNvSpPr>
          <p:nvPr/>
        </p:nvSpPr>
        <p:spPr bwMode="auto">
          <a:xfrm>
            <a:off x="4648200" y="1828800"/>
            <a:ext cx="42672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Biết MP = 7cm          	 NQ =4cm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-76200"/>
            <a:ext cx="1828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Toán:</a:t>
            </a:r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2209800" y="76200"/>
            <a:ext cx="4038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rgbClr val="FF6A45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Diện tích hình thoi.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553200" y="762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/>
              <a:t>Tr. 142</a:t>
            </a:r>
          </a:p>
        </p:txBody>
      </p:sp>
      <p:grpSp>
        <p:nvGrpSpPr>
          <p:cNvPr id="10245" name="Group 14"/>
          <p:cNvGrpSpPr>
            <a:grpSpLocks/>
          </p:cNvGrpSpPr>
          <p:nvPr/>
        </p:nvGrpSpPr>
        <p:grpSpPr bwMode="auto">
          <a:xfrm>
            <a:off x="5410200" y="914400"/>
            <a:ext cx="3059113" cy="3338513"/>
            <a:chOff x="96" y="2169"/>
            <a:chExt cx="1927" cy="2103"/>
          </a:xfrm>
        </p:grpSpPr>
        <p:sp>
          <p:nvSpPr>
            <p:cNvPr id="10257" name="Text Box 15"/>
            <p:cNvSpPr txBox="1">
              <a:spLocks noChangeArrowheads="1"/>
            </p:cNvSpPr>
            <p:nvPr/>
          </p:nvSpPr>
          <p:spPr bwMode="auto">
            <a:xfrm>
              <a:off x="1680" y="3177"/>
              <a:ext cx="34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1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10258" name="Rectangle 16"/>
            <p:cNvSpPr>
              <a:spLocks noChangeArrowheads="1"/>
            </p:cNvSpPr>
            <p:nvPr/>
          </p:nvSpPr>
          <p:spPr bwMode="auto">
            <a:xfrm>
              <a:off x="96" y="3129"/>
              <a:ext cx="28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1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10259" name="Rectangle 17"/>
            <p:cNvSpPr>
              <a:spLocks noChangeArrowheads="1"/>
            </p:cNvSpPr>
            <p:nvPr/>
          </p:nvSpPr>
          <p:spPr bwMode="auto">
            <a:xfrm>
              <a:off x="912" y="2169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1"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10260" name="Rectangle 18"/>
            <p:cNvSpPr>
              <a:spLocks noChangeArrowheads="1"/>
            </p:cNvSpPr>
            <p:nvPr/>
          </p:nvSpPr>
          <p:spPr bwMode="auto">
            <a:xfrm>
              <a:off x="816" y="3945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1">
                  <a:latin typeface="Arial" panose="020B0604020202020204" pitchFamily="34" charset="0"/>
                </a:rPr>
                <a:t>D</a:t>
              </a:r>
            </a:p>
          </p:txBody>
        </p:sp>
        <p:grpSp>
          <p:nvGrpSpPr>
            <p:cNvPr id="10261" name="Group 19"/>
            <p:cNvGrpSpPr>
              <a:grpSpLocks/>
            </p:cNvGrpSpPr>
            <p:nvPr/>
          </p:nvGrpSpPr>
          <p:grpSpPr bwMode="auto">
            <a:xfrm>
              <a:off x="336" y="2457"/>
              <a:ext cx="1398" cy="1452"/>
              <a:chOff x="384" y="2112"/>
              <a:chExt cx="1398" cy="1452"/>
            </a:xfrm>
          </p:grpSpPr>
          <p:sp>
            <p:nvSpPr>
              <p:cNvPr id="10262" name="AutoShape 20"/>
              <p:cNvSpPr>
                <a:spLocks noChangeArrowheads="1"/>
              </p:cNvSpPr>
              <p:nvPr/>
            </p:nvSpPr>
            <p:spPr bwMode="auto">
              <a:xfrm rot="5400000">
                <a:off x="357" y="2139"/>
                <a:ext cx="1452" cy="1398"/>
              </a:xfrm>
              <a:prstGeom prst="diamond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0263" name="Line 21"/>
              <p:cNvSpPr>
                <a:spLocks noChangeShapeType="1"/>
              </p:cNvSpPr>
              <p:nvPr/>
            </p:nvSpPr>
            <p:spPr bwMode="auto">
              <a:xfrm rot="5400000">
                <a:off x="1086" y="2130"/>
                <a:ext cx="0" cy="13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4" name="Line 22"/>
              <p:cNvSpPr>
                <a:spLocks noChangeShapeType="1"/>
              </p:cNvSpPr>
              <p:nvPr/>
            </p:nvSpPr>
            <p:spPr bwMode="auto">
              <a:xfrm rot="5400000">
                <a:off x="354" y="2832"/>
                <a:ext cx="14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46" name="Text Box 23"/>
          <p:cNvSpPr txBox="1">
            <a:spLocks noChangeArrowheads="1"/>
          </p:cNvSpPr>
          <p:nvPr/>
        </p:nvSpPr>
        <p:spPr bwMode="auto">
          <a:xfrm>
            <a:off x="228600" y="609600"/>
            <a:ext cx="7239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u="sng"/>
              <a:t>Bài 1</a:t>
            </a:r>
            <a:r>
              <a:rPr lang="en-US"/>
              <a:t>  Tính diện tích của :</a:t>
            </a:r>
          </a:p>
        </p:txBody>
      </p:sp>
      <p:sp>
        <p:nvSpPr>
          <p:cNvPr id="10247" name="Text Box 24"/>
          <p:cNvSpPr txBox="1">
            <a:spLocks noChangeArrowheads="1"/>
          </p:cNvSpPr>
          <p:nvPr/>
        </p:nvSpPr>
        <p:spPr bwMode="auto">
          <a:xfrm>
            <a:off x="-76200" y="1295400"/>
            <a:ext cx="4953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a) Hình thoi ABCD</a:t>
            </a:r>
          </a:p>
        </p:txBody>
      </p:sp>
      <p:sp>
        <p:nvSpPr>
          <p:cNvPr id="10248" name="Text Box 26"/>
          <p:cNvSpPr txBox="1">
            <a:spLocks noChangeArrowheads="1"/>
          </p:cNvSpPr>
          <p:nvPr/>
        </p:nvSpPr>
        <p:spPr bwMode="auto">
          <a:xfrm>
            <a:off x="228600" y="1981200"/>
            <a:ext cx="42672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Biết AC= 3cm          	 BD =4cm</a:t>
            </a:r>
          </a:p>
        </p:txBody>
      </p:sp>
      <p:sp>
        <p:nvSpPr>
          <p:cNvPr id="10249" name="Text Box 28"/>
          <p:cNvSpPr txBox="1">
            <a:spLocks noChangeArrowheads="1"/>
          </p:cNvSpPr>
          <p:nvPr/>
        </p:nvSpPr>
        <p:spPr bwMode="auto">
          <a:xfrm>
            <a:off x="304800" y="41148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Diện tích của hình thoi ABCD</a:t>
            </a:r>
          </a:p>
        </p:txBody>
      </p:sp>
      <p:sp>
        <p:nvSpPr>
          <p:cNvPr id="10250" name="Text Box 29"/>
          <p:cNvSpPr txBox="1">
            <a:spLocks noChangeArrowheads="1"/>
          </p:cNvSpPr>
          <p:nvPr/>
        </p:nvSpPr>
        <p:spPr bwMode="auto">
          <a:xfrm>
            <a:off x="2819400" y="3429000"/>
            <a:ext cx="1981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u="sng"/>
              <a:t>Giải:</a:t>
            </a:r>
          </a:p>
        </p:txBody>
      </p:sp>
      <p:grpSp>
        <p:nvGrpSpPr>
          <p:cNvPr id="10251" name="Group 34"/>
          <p:cNvGrpSpPr>
            <a:grpSpLocks/>
          </p:cNvGrpSpPr>
          <p:nvPr/>
        </p:nvGrpSpPr>
        <p:grpSpPr bwMode="auto">
          <a:xfrm>
            <a:off x="1828800" y="4648200"/>
            <a:ext cx="1600200" cy="1447800"/>
            <a:chOff x="1680" y="3072"/>
            <a:chExt cx="1008" cy="912"/>
          </a:xfrm>
        </p:grpSpPr>
        <p:sp>
          <p:nvSpPr>
            <p:cNvPr id="10254" name="Text Box 30"/>
            <p:cNvSpPr txBox="1">
              <a:spLocks noChangeArrowheads="1"/>
            </p:cNvSpPr>
            <p:nvPr/>
          </p:nvSpPr>
          <p:spPr bwMode="auto">
            <a:xfrm>
              <a:off x="1728" y="3072"/>
              <a:ext cx="91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3 x 4</a:t>
              </a:r>
            </a:p>
          </p:txBody>
        </p:sp>
        <p:sp>
          <p:nvSpPr>
            <p:cNvPr id="10255" name="Line 31"/>
            <p:cNvSpPr>
              <a:spLocks noChangeShapeType="1"/>
            </p:cNvSpPr>
            <p:nvPr/>
          </p:nvSpPr>
          <p:spPr bwMode="auto">
            <a:xfrm flipV="1">
              <a:off x="1680" y="3504"/>
              <a:ext cx="10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Text Box 32"/>
            <p:cNvSpPr txBox="1">
              <a:spLocks noChangeArrowheads="1"/>
            </p:cNvSpPr>
            <p:nvPr/>
          </p:nvSpPr>
          <p:spPr bwMode="auto">
            <a:xfrm>
              <a:off x="2016" y="3504"/>
              <a:ext cx="43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2</a:t>
              </a:r>
            </a:p>
          </p:txBody>
        </p:sp>
      </p:grpSp>
      <p:sp>
        <p:nvSpPr>
          <p:cNvPr id="10252" name="Text Box 33"/>
          <p:cNvSpPr txBox="1">
            <a:spLocks noChangeArrowheads="1"/>
          </p:cNvSpPr>
          <p:nvPr/>
        </p:nvSpPr>
        <p:spPr bwMode="auto">
          <a:xfrm>
            <a:off x="3505200" y="4953000"/>
            <a:ext cx="2514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= 6 (</a:t>
            </a:r>
            <a:r>
              <a:rPr lang="en-US" dirty="0" smtClean="0"/>
              <a:t>cm²)</a:t>
            </a:r>
            <a:endParaRPr lang="en-US" dirty="0"/>
          </a:p>
        </p:txBody>
      </p:sp>
      <p:sp>
        <p:nvSpPr>
          <p:cNvPr id="10253" name="Rectangle 35"/>
          <p:cNvSpPr>
            <a:spLocks noChangeArrowheads="1"/>
          </p:cNvSpPr>
          <p:nvPr/>
        </p:nvSpPr>
        <p:spPr bwMode="auto">
          <a:xfrm>
            <a:off x="6896100" y="2352675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637</Words>
  <Application>Microsoft Office PowerPoint</Application>
  <PresentationFormat>On-screen Show (4:3)</PresentationFormat>
  <Paragraphs>210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AQ</dc:creator>
  <cp:lastModifiedBy>Lenovo</cp:lastModifiedBy>
  <cp:revision>16</cp:revision>
  <cp:lastPrinted>1601-01-01T00:00:00Z</cp:lastPrinted>
  <dcterms:created xsi:type="dcterms:W3CDTF">1601-01-01T00:00:00Z</dcterms:created>
  <dcterms:modified xsi:type="dcterms:W3CDTF">2021-03-24T03:52:58Z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