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93" r:id="rId3"/>
    <p:sldMasterId id="2147483703" r:id="rId4"/>
    <p:sldMasterId id="2147483709" r:id="rId5"/>
    <p:sldMasterId id="2147483715" r:id="rId6"/>
    <p:sldMasterId id="2147483717" r:id="rId7"/>
    <p:sldMasterId id="2147483813" r:id="rId8"/>
  </p:sldMasterIdLst>
  <p:notesMasterIdLst>
    <p:notesMasterId r:id="rId39"/>
  </p:notesMasterIdLst>
  <p:sldIdLst>
    <p:sldId id="287" r:id="rId9"/>
    <p:sldId id="277" r:id="rId10"/>
    <p:sldId id="278" r:id="rId11"/>
    <p:sldId id="279" r:id="rId12"/>
    <p:sldId id="283" r:id="rId13"/>
    <p:sldId id="302" r:id="rId14"/>
    <p:sldId id="293" r:id="rId15"/>
    <p:sldId id="260" r:id="rId16"/>
    <p:sldId id="288" r:id="rId17"/>
    <p:sldId id="289" r:id="rId18"/>
    <p:sldId id="290" r:id="rId19"/>
    <p:sldId id="291" r:id="rId20"/>
    <p:sldId id="294" r:id="rId21"/>
    <p:sldId id="285" r:id="rId22"/>
    <p:sldId id="284" r:id="rId23"/>
    <p:sldId id="270" r:id="rId24"/>
    <p:sldId id="286" r:id="rId25"/>
    <p:sldId id="272" r:id="rId26"/>
    <p:sldId id="304" r:id="rId27"/>
    <p:sldId id="274" r:id="rId28"/>
    <p:sldId id="275" r:id="rId29"/>
    <p:sldId id="295" r:id="rId30"/>
    <p:sldId id="292" r:id="rId31"/>
    <p:sldId id="298" r:id="rId32"/>
    <p:sldId id="296" r:id="rId33"/>
    <p:sldId id="297" r:id="rId34"/>
    <p:sldId id="299" r:id="rId35"/>
    <p:sldId id="300" r:id="rId36"/>
    <p:sldId id="301" r:id="rId37"/>
    <p:sldId id="30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33CC33"/>
    <a:srgbClr val="FFFF00"/>
    <a:srgbClr val="006600"/>
    <a:srgbClr val="F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 varScale="1">
        <p:scale>
          <a:sx n="59" d="100"/>
          <a:sy n="59" d="100"/>
        </p:scale>
        <p:origin x="3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77C83FC-B5E6-4AC6-B825-C913B5F95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B5CA99BF-AED0-45A9-931F-E524AC0D05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D173-23C4-4BE0-8CE0-EEE026EFA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404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2B21-269F-4027-8F39-1BA9D88C5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30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72E27F-3A34-44BC-803C-EFD04FECAAB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2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2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2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AFD8D-E3EF-4369-B6BC-71783EE48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0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2010A-6B5A-477A-8403-F2C4B5B66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8994-C889-4DB0-BE1F-1A7663FCC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46CD-889A-4F07-9021-11E255B26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57A67-313B-4AF7-BB0A-D326741C7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ACBB-0B47-423E-96B6-7A0AF05EC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B68B6-13F9-4B2B-8E6B-1D82AE09B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9843-62CB-4EE8-9B85-8CE49DB6D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200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011C9-6259-4F82-AF5A-4B87486AB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D043-F5CB-4351-82AC-39B1DC9F2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2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CC1E-02C9-4220-8688-36199807E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0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03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03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3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03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03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03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F9038E-F9F2-4D3E-B739-6D198E2FF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42E9-13AE-4BE4-84DA-212A5A4EC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8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95D08-DE7E-48D3-8CC1-A639B5BE3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48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1367D-752F-4D01-A34D-FED546452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AF2E-82BC-4C32-A65D-7BB294665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6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99D3-1679-44EE-9EB4-4FA9C2CE1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57244-2A50-4957-BD64-6DD91956A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4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38A4-7484-4CF5-A659-37C8256D7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706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2EF2-6945-48AE-AB9C-936E320E2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4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785C-D2C7-4547-9123-279F78798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2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CA66D-01FB-4874-BF81-AF2CB9DFC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E887-9D21-4D3A-BA9E-84D565DE8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38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87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190F34-A7A0-4962-8494-0035BF7523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84688-105E-4550-A36D-4F12B8AC2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1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F85AD-9F8A-4789-B7A9-1AFADFAA6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63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DBD65-A36B-47FE-9313-2F1F28E3C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3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FC369-0CE9-4A36-8912-8EDABFC1E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7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79FA-53CC-4B5D-BB13-334912872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030AC-F2A2-421D-8A2A-FC2767C36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6897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432B8-77D6-4D8B-B4B7-C80A8A665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3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2C09E-F187-41D8-BC13-676D91A0B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21C9A-045C-47C6-BB6E-335659163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4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6E068-2297-4B20-BF86-7E546BB1F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3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C910-422F-4102-8498-D820F12A7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3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51152B-AF00-4769-A46A-7807ACE59E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802586-C517-4435-BB48-D4A7B0ECA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75875-A6F5-408D-8B79-ABDDF7148A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8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B22BC-2E5A-43C3-963C-BAC0C243F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8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F3C0F-DE79-4508-8319-D762723B8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55A31-1175-41D9-9455-4D4CFE3BE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6441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5F38-3839-460D-8494-8A8271563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2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FADE0-AFC0-4A23-B4DB-51C5E7202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7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C3B1-7338-4276-8BCD-BC86ACF79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1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4D498-6308-4984-B5D9-B4547BF19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59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43D33-2B84-45F0-9223-AFAD0D95E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42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E5EC-2A54-42F5-953E-5FB6C6E4A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1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7D6D7-9493-41D9-8AA8-A548A942D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9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B7BCA-8457-46AE-AF2E-F8FBB2732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21AB48-776B-42E4-8C3C-03CC4621A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B2EA-B6E0-491F-AFC4-81B6E3956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7552-7D20-4FD7-8917-EC6FE9BCB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7246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745F7-7DBA-4C7C-A847-32C7F8839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4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2C42-89EE-4251-9B89-D92EC49A1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54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A6966-2F23-42EE-AB42-71D304CE8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35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66B7-9A96-4250-9BE4-F3ACDB5D0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55719-5B6A-4BE6-BE05-9713AFB29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7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6D10-B296-4F87-996C-1D3BB04A6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2451B-C207-404B-A450-E7BE9FA5A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BEF3-8EFD-4CF0-8B61-9E3194957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39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86D0F-419D-4CB4-946E-27DA1261A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0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0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0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048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0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480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1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48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482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2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20070A-3073-4F42-AFAF-1F14612500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482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9DE89-E4CB-40BC-8EC8-3509464D2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5698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D71E-EC4D-42E4-BEC3-1615ABC83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CE662-CDCF-4649-A699-6F368589F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3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3D78-75C0-4230-B542-5A3EF339E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3C9C0-B5FD-43BF-A9B3-ECCC0913E6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0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C4A85-D1AB-466D-81F4-79B764D06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90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13D7E-DAAB-4838-B078-DFDC412FF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1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1B60E-63E9-40F5-A975-EA2DB61C7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18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77B9F-AD27-4CF0-AC25-C82A0E23B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B6C3C-CDC2-45FB-A9EF-C6F2046F8E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3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0C75-F715-4D72-A085-020FFB100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8F918-651F-43F8-944B-FED831428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2756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756C88-4C34-4B67-9A9E-5819FEE7C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3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6E1-CBBB-404B-945A-851A7724A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67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F434-02E5-4032-8022-FC13E8FFE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82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349-000A-4F27-B3E3-9BD576B5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7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040-C469-4738-B23B-A9D23D47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5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394D-1E0F-4F2E-9EAA-9B1254F76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5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7F91-D861-40EA-BD2D-84B9F861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90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FE8-BC56-4077-A329-C227CD5D6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9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45A-E089-48BA-8727-94A1B586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7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170D-6C4A-4929-BC99-75E04A415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38E57-9794-4C92-88FA-664B67694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0849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A4BC-4B88-42DB-97AB-FFACE9731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6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7BE2-D998-47DF-9189-0912D9EDE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3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B5C211-4281-4293-BA6E-CB562B75D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47108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885564C-F1E9-4F6B-93E5-7294387054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ACBD20A4-CC17-421C-AE15-385944CBDC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01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01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01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01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2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02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02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02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02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2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02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2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latin typeface="Tahoma" panose="020B0604030504040204" pitchFamily="34" charset="0"/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85BA3F4-7D66-4AAB-A114-C0E7C6D17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C6A4E6B-82F0-4FA7-A5FD-5A42396ACCE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8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465018-C3FF-493B-9C59-DE61F36B113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8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879792-AEE5-4128-B72D-3A2655E4105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37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7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78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037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378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37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7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79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37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7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8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3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38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C09CD01-068A-470F-B93F-BB882C64A00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564C-F1E9-4F6B-93E5-729438705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" Target="slide1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3.xml"/><Relationship Id="rId5" Type="http://schemas.openxmlformats.org/officeDocument/2006/relationships/audio" Target="../media/audio8.wav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2.wav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29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4.xml"/><Relationship Id="rId5" Type="http://schemas.openxmlformats.org/officeDocument/2006/relationships/slide" Target="slide26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7.jpe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3" name="Rectangle 11"/>
          <p:cNvSpPr>
            <a:spLocks noGrp="1" noRot="1" noChangeArrowheads="1"/>
          </p:cNvSpPr>
          <p:nvPr>
            <p:ph type="ctrTitle"/>
          </p:nvPr>
        </p:nvSpPr>
        <p:spPr>
          <a:xfrm>
            <a:off x="2286000" y="1066800"/>
            <a:ext cx="4724400" cy="762000"/>
          </a:xfrm>
        </p:spPr>
        <p:txBody>
          <a:bodyPr/>
          <a:lstStyle/>
          <a:p>
            <a:r>
              <a:rPr lang="en-US" sz="4000">
                <a:solidFill>
                  <a:srgbClr val="CCFF33"/>
                </a:solidFill>
                <a:latin typeface=".VnBodoni" panose="020B7200000000000000" pitchFamily="34" charset="0"/>
              </a:rPr>
              <a:t>LÞch sö - §Þa lý</a:t>
            </a:r>
          </a:p>
        </p:txBody>
      </p:sp>
      <p:sp>
        <p:nvSpPr>
          <p:cNvPr id="156684" name="Rectangle 12"/>
          <p:cNvSpPr>
            <a:spLocks noGrp="1" noRot="1" noChangeArrowheads="1"/>
          </p:cNvSpPr>
          <p:nvPr>
            <p:ph type="subTitle" idx="1"/>
          </p:nvPr>
        </p:nvSpPr>
        <p:spPr>
          <a:xfrm>
            <a:off x="533400" y="3200400"/>
            <a:ext cx="8077200" cy="1600200"/>
          </a:xfrm>
        </p:spPr>
        <p:txBody>
          <a:bodyPr/>
          <a:lstStyle/>
          <a:p>
            <a:r>
              <a:rPr lang="en-US" sz="4400">
                <a:solidFill>
                  <a:srgbClr val="CCFF33"/>
                </a:solidFill>
                <a:latin typeface=".VnBodoniH" panose="020B7200000000000000" pitchFamily="34" charset="0"/>
              </a:rPr>
              <a:t>Lµm quen víi b¶n ®å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3810000" y="2133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00"/>
                </a:solidFill>
                <a:latin typeface=".VnBodoni" panose="020B7200000000000000" pitchFamily="34" charset="0"/>
              </a:rPr>
              <a:t>Bµi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 build="p"/>
      <p:bldP spid="1566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Oval 2"/>
          <p:cNvSpPr>
            <a:spLocks noChangeArrowheads="1"/>
          </p:cNvSpPr>
          <p:nvPr/>
        </p:nvSpPr>
        <p:spPr bwMode="auto">
          <a:xfrm>
            <a:off x="381000" y="1676400"/>
            <a:ext cx="4343400" cy="3886200"/>
          </a:xfrm>
          <a:prstGeom prst="ellipse">
            <a:avLst/>
          </a:prstGeom>
          <a:gradFill rotWithShape="1">
            <a:gsLst>
              <a:gs pos="0">
                <a:srgbClr val="CFF6A8"/>
              </a:gs>
              <a:gs pos="100000">
                <a:srgbClr val="008000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Mét sè yÕu tè 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cña b¶n ®å</a:t>
            </a:r>
          </a:p>
        </p:txBody>
      </p:sp>
      <p:sp>
        <p:nvSpPr>
          <p:cNvPr id="162819" name="Oval 3"/>
          <p:cNvSpPr>
            <a:spLocks noChangeArrowheads="1"/>
          </p:cNvSpPr>
          <p:nvPr/>
        </p:nvSpPr>
        <p:spPr bwMode="auto">
          <a:xfrm rot="21198524">
            <a:off x="3163106" y="586549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Tªn b¶n ®å</a:t>
            </a:r>
          </a:p>
        </p:txBody>
      </p:sp>
      <p:sp>
        <p:nvSpPr>
          <p:cNvPr id="162820" name="Oval 4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 rot="21303144">
            <a:off x="4610906" y="1881949"/>
            <a:ext cx="3810000" cy="10668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Ph­¬ng h­íng</a:t>
            </a: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4953000" y="325355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TØ lÖ b¶n ®å</a:t>
            </a: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 rot="315119">
            <a:off x="4343400" y="48006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KÝ hiÖu b¶n ®å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Oval 2"/>
          <p:cNvSpPr>
            <a:spLocks noChangeArrowheads="1"/>
          </p:cNvSpPr>
          <p:nvPr/>
        </p:nvSpPr>
        <p:spPr bwMode="auto">
          <a:xfrm>
            <a:off x="381000" y="1676400"/>
            <a:ext cx="4343400" cy="3886200"/>
          </a:xfrm>
          <a:prstGeom prst="ellipse">
            <a:avLst/>
          </a:prstGeom>
          <a:gradFill rotWithShape="1">
            <a:gsLst>
              <a:gs pos="0">
                <a:srgbClr val="CFF6A8"/>
              </a:gs>
              <a:gs pos="100000">
                <a:srgbClr val="008000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Mét sè yÕu tè 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cña b¶n ®å</a:t>
            </a: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auto">
          <a:xfrm rot="-401476">
            <a:off x="3200400" y="533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Tªn b¶n ®å</a:t>
            </a:r>
          </a:p>
        </p:txBody>
      </p:sp>
      <p:sp>
        <p:nvSpPr>
          <p:cNvPr id="163844" name="Oval 4"/>
          <p:cNvSpPr>
            <a:spLocks noChangeArrowheads="1"/>
          </p:cNvSpPr>
          <p:nvPr/>
        </p:nvSpPr>
        <p:spPr bwMode="auto">
          <a:xfrm rot="-296856">
            <a:off x="4648200" y="1828800"/>
            <a:ext cx="3810000" cy="10668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.VnTimeH" panose="020B7200000000000000" pitchFamily="34" charset="0"/>
              </a:rPr>
              <a:t>PhƯ­¬</a:t>
            </a:r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ng </a:t>
            </a:r>
            <a:r>
              <a:rPr lang="en-US" sz="3200" smtClean="0">
                <a:solidFill>
                  <a:srgbClr val="FF0000"/>
                </a:solidFill>
                <a:latin typeface=".VnTimeH" panose="020B7200000000000000" pitchFamily="34" charset="0"/>
              </a:rPr>
              <a:t>h­Ưíng</a:t>
            </a:r>
            <a:endParaRPr lang="en-US" sz="320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63845" name="Oval 5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953000" y="3200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TØ lÖ b¶n ®å</a:t>
            </a:r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 rot="315119">
            <a:off x="4343400" y="48006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KÝ hiÖu b¶n ®å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Oval 2"/>
          <p:cNvSpPr>
            <a:spLocks noChangeArrowheads="1"/>
          </p:cNvSpPr>
          <p:nvPr/>
        </p:nvSpPr>
        <p:spPr bwMode="auto">
          <a:xfrm>
            <a:off x="381000" y="1676400"/>
            <a:ext cx="4343400" cy="3886200"/>
          </a:xfrm>
          <a:prstGeom prst="ellipse">
            <a:avLst/>
          </a:prstGeom>
          <a:gradFill rotWithShape="1">
            <a:gsLst>
              <a:gs pos="0">
                <a:srgbClr val="CFF6A8"/>
              </a:gs>
              <a:gs pos="100000">
                <a:srgbClr val="008000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Mét sè yÕu tè 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cña b¶n ®å</a:t>
            </a: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 rot="-401476">
            <a:off x="3200400" y="533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FF33"/>
                </a:solidFill>
                <a:latin typeface=".VnTimeH" panose="020B7200000000000000" pitchFamily="34" charset="0"/>
              </a:rPr>
              <a:t>Tªn b¶n ®å</a:t>
            </a:r>
          </a:p>
        </p:txBody>
      </p:sp>
      <p:sp>
        <p:nvSpPr>
          <p:cNvPr id="164868" name="Oval 4"/>
          <p:cNvSpPr>
            <a:spLocks noChangeArrowheads="1"/>
          </p:cNvSpPr>
          <p:nvPr/>
        </p:nvSpPr>
        <p:spPr bwMode="auto">
          <a:xfrm rot="-296856">
            <a:off x="4648200" y="1828800"/>
            <a:ext cx="3810000" cy="10668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smtClean="0">
                <a:solidFill>
                  <a:srgbClr val="CCFF33"/>
                </a:solidFill>
                <a:latin typeface=".VnTimeH" panose="020B7200000000000000" pitchFamily="34" charset="0"/>
              </a:rPr>
              <a:t>Ph­Ư¬ng h­Ưíng</a:t>
            </a:r>
            <a:endParaRPr lang="en-US" sz="3200">
              <a:solidFill>
                <a:srgbClr val="CCFF33"/>
              </a:solidFill>
              <a:latin typeface=".VnTimeH" panose="020B7200000000000000" pitchFamily="34" charset="0"/>
            </a:endParaRPr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4953000" y="3200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FF33"/>
                </a:solidFill>
                <a:latin typeface=".VnTimeH" panose="020B7200000000000000" pitchFamily="34" charset="0"/>
              </a:rPr>
              <a:t>TØ lÖ b¶n ®å</a:t>
            </a:r>
          </a:p>
        </p:txBody>
      </p:sp>
      <p:sp>
        <p:nvSpPr>
          <p:cNvPr id="164870" name="Oval 6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 rot="315119">
            <a:off x="4343400" y="48006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KÝ hiÖu b¶n ®å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30303"/>
                </a:solidFill>
                <a:latin typeface=".VnVogue" panose="020B7200000000000000" pitchFamily="34" charset="0"/>
              </a:rPr>
              <a:t>Tªn b¶n ®å cho ta biÕt ®iÒu g×?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8382000" cy="26670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FF0000"/>
                </a:solidFill>
                <a:latin typeface=".VnBodoni" panose="020B7200000000000000" pitchFamily="34" charset="0"/>
              </a:rPr>
              <a:t>Tªn b¶n ®å cho ta biÕt: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FF0000"/>
                </a:solidFill>
                <a:latin typeface=".VnBodoni" panose="020B7200000000000000" pitchFamily="34" charset="0"/>
              </a:rPr>
              <a:t>	- Tªn khu vùc.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FF0000"/>
                </a:solidFill>
                <a:latin typeface=".VnBodoni" panose="020B7200000000000000" pitchFamily="34" charset="0"/>
              </a:rPr>
              <a:t>	- Nh÷ng th«ng tin chñ yÕu cña khu vùc ®­îc thÓ hiÖn trªn b¶n ®å.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581400" y="1524000"/>
            <a:ext cx="1828800" cy="711200"/>
          </a:xfrm>
          <a:prstGeom prst="rect">
            <a:avLst/>
          </a:prstGeom>
          <a:solidFill>
            <a:srgbClr val="00008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u="sng">
                <a:solidFill>
                  <a:srgbClr val="FFFF00"/>
                </a:solidFill>
                <a:latin typeface=".VnAristote" panose="020B7200000000000000" pitchFamily="34" charset="0"/>
              </a:rPr>
              <a:t>Tr¶ lêi: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build="p" animBg="1"/>
      <p:bldP spid="2017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663" y="533400"/>
            <a:ext cx="4311650" cy="568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438400" y="223838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B¶n ®å ®Þa lÝ tù nhiªn ViÖt nam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514600" y="629285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H×nh 3.</a:t>
            </a:r>
            <a:r>
              <a:rPr lang="en-US" sz="1600" i="1">
                <a:solidFill>
                  <a:srgbClr val="FFFF00"/>
                </a:solidFill>
                <a:latin typeface=".VnTime" panose="020B7200000000000000" pitchFamily="34" charset="0"/>
              </a:rPr>
              <a:t> B¶n ®å §Þa lÝ tù nhiªn ViÖt Nam</a:t>
            </a:r>
          </a:p>
        </p:txBody>
      </p:sp>
      <p:sp>
        <p:nvSpPr>
          <p:cNvPr id="1495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13716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.VnTimeH" panose="020B7200000000000000" pitchFamily="34" charset="0"/>
              </a:rPr>
              <a:t>vÒ tlB§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09" grpId="0"/>
      <p:bldP spid="1495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514600" y="5486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latin typeface=".VnTime" panose="020B7200000000000000" pitchFamily="34" charset="0"/>
              </a:rPr>
              <a:t>B¶n ®å §Þa lÝ tù nhiªn ViÖt Nam</a:t>
            </a:r>
          </a:p>
        </p:txBody>
      </p:sp>
      <p:pic>
        <p:nvPicPr>
          <p:cNvPr id="128003" name="Picture 3" descr="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4311650" cy="568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438400" y="223838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B¶n ®å </a:t>
            </a:r>
            <a:r>
              <a:rPr lang="en-US" sz="1200">
                <a:solidFill>
                  <a:srgbClr val="F30303"/>
                </a:solidFill>
                <a:latin typeface=".VnTimeH" panose="020B7200000000000000" pitchFamily="34" charset="0"/>
              </a:rPr>
              <a:t>®Þa lÝ tù nhiªn</a:t>
            </a: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 </a:t>
            </a:r>
            <a:r>
              <a:rPr lang="en-US" sz="1200">
                <a:solidFill>
                  <a:schemeClr val="hlink"/>
                </a:solidFill>
                <a:latin typeface=".VnTimeH" panose="020B7200000000000000" pitchFamily="34" charset="0"/>
              </a:rPr>
              <a:t>ViÖt nam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514600" y="629285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H×nh </a:t>
            </a:r>
            <a:r>
              <a:rPr lang="en-US" altLang="zh-CN" sz="1600" i="1" u="sng">
                <a:solidFill>
                  <a:srgbClr val="FFFF00"/>
                </a:solidFill>
                <a:latin typeface=".VnTime" panose="020B7200000000000000" pitchFamily="34" charset="0"/>
                <a:ea typeface="宋体" panose="02010600030101010101" pitchFamily="2" charset="-122"/>
              </a:rPr>
              <a:t>3</a:t>
            </a: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.</a:t>
            </a:r>
            <a:r>
              <a:rPr lang="en-US" sz="1600" i="1">
                <a:solidFill>
                  <a:srgbClr val="FFFF00"/>
                </a:solidFill>
                <a:latin typeface=".VnTime" panose="020B7200000000000000" pitchFamily="34" charset="0"/>
              </a:rPr>
              <a:t> B¶n ®å §Þa lÝ tù nhiªn ViÖt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80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09600"/>
            <a:ext cx="399415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67000" y="228600"/>
            <a:ext cx="312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B¶n ®å </a:t>
            </a:r>
            <a:r>
              <a:rPr lang="en-US" sz="1200">
                <a:solidFill>
                  <a:srgbClr val="F30303"/>
                </a:solidFill>
                <a:latin typeface=".VnTimeH" panose="020B7200000000000000" pitchFamily="34" charset="0"/>
              </a:rPr>
              <a:t>c¸c s«ng chÝnh</a:t>
            </a: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 </a:t>
            </a:r>
            <a:r>
              <a:rPr lang="en-US" sz="1200">
                <a:solidFill>
                  <a:schemeClr val="hlink"/>
                </a:solidFill>
                <a:latin typeface=".VnTimeH" panose="020B7200000000000000" pitchFamily="34" charset="0"/>
              </a:rPr>
              <a:t>ViÖt nam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14600" y="629285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H×nh </a:t>
            </a:r>
            <a:r>
              <a:rPr lang="en-US" altLang="zh-CN" sz="1600" i="1" u="sng">
                <a:solidFill>
                  <a:srgbClr val="FFFF00"/>
                </a:solidFill>
                <a:latin typeface=".VnTime" panose="020B7200000000000000" pitchFamily="34" charset="0"/>
                <a:ea typeface="宋体" panose="02010600030101010101" pitchFamily="2" charset="-122"/>
              </a:rPr>
              <a:t>4</a:t>
            </a: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.</a:t>
            </a:r>
            <a:r>
              <a:rPr lang="en-US" sz="1600" i="1">
                <a:solidFill>
                  <a:srgbClr val="FFFF00"/>
                </a:solidFill>
                <a:latin typeface=".VnTime" panose="020B7200000000000000" pitchFamily="34" charset="0"/>
              </a:rPr>
              <a:t> B¶n ®å c¸c s«ng chÝnh ViÖt Nam</a:t>
            </a:r>
          </a:p>
        </p:txBody>
      </p:sp>
      <p:sp>
        <p:nvSpPr>
          <p:cNvPr id="2867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1143000" cy="304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.VnTimeH" panose="020B7200000000000000" pitchFamily="34" charset="0"/>
              </a:rPr>
              <a:t>VÒ phb§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4311650" cy="568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438400" y="223838"/>
            <a:ext cx="37490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.VnTimeH" panose="020B7200000000000000" pitchFamily="34" charset="0"/>
              </a:rPr>
              <a:t>B¶n ®å ®Þa lÝ tù nhiªn ViÖt nam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514600" y="629285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u="sng">
                <a:latin typeface=".VnTime" panose="020B7200000000000000" pitchFamily="34" charset="0"/>
              </a:rPr>
              <a:t>H×nh 3.</a:t>
            </a:r>
            <a:r>
              <a:rPr lang="en-US" i="1">
                <a:latin typeface=".VnTime" panose="020B7200000000000000" pitchFamily="34" charset="0"/>
              </a:rPr>
              <a:t> B¶n ®å §Þa lÝ tù nhiªn ViÖt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971800" y="5486400"/>
            <a:ext cx="33528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2000" i="1">
                <a:solidFill>
                  <a:srgbClr val="FFFF00"/>
                </a:solidFill>
                <a:latin typeface=".VnTime" panose="020B7200000000000000" pitchFamily="34" charset="0"/>
              </a:rPr>
              <a:t>H×nh 2. B¶n ®å khu vùc hå Hoµn KiÕm ë Hµ Néi</a:t>
            </a:r>
          </a:p>
        </p:txBody>
      </p:sp>
      <p:pic>
        <p:nvPicPr>
          <p:cNvPr id="31751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868738" cy="4876800"/>
          </a:xfrm>
          <a:prstGeom prst="rect">
            <a:avLst/>
          </a:prstGeo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1371600" cy="3810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.VnTimeH" panose="020B7200000000000000" pitchFamily="34" charset="0"/>
              </a:rPr>
              <a:t>VÒ KHB§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4311650" cy="568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2438400" y="223838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B¶n ®å ®Þa lÝ tù nhiªn ViÖt nam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4600" y="629285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H×nh 3.</a:t>
            </a:r>
            <a:r>
              <a:rPr lang="en-US" sz="1600" i="1">
                <a:solidFill>
                  <a:srgbClr val="FFFF00"/>
                </a:solidFill>
                <a:latin typeface=".VnTime" panose="020B7200000000000000" pitchFamily="34" charset="0"/>
              </a:rPr>
              <a:t> B¶n ®å §Þa lÝ tù nhiªn ViÖt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/>
      <p:bldP spid="2170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229600" cy="2438400"/>
          </a:xfrm>
          <a:solidFill>
            <a:srgbClr val="000080">
              <a:alpha val="50000"/>
            </a:srgbClr>
          </a:solidFill>
          <a:ln>
            <a:solidFill>
              <a:srgbClr val="008000"/>
            </a:solidFill>
          </a:ln>
        </p:spPr>
        <p:txBody>
          <a:bodyPr/>
          <a:lstStyle/>
          <a:p>
            <a:pPr algn="just"/>
            <a:r>
              <a:rPr lang="en-US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B¶n ®å lµ h×nh vÏ thu nhá mét khu vùc hay toµn bé bÒ mÆt tr¸i ®Êt theo mét  tØ lÖ nhÊt ®Þnh.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914400" y="609600"/>
            <a:ext cx="7467600" cy="1600200"/>
          </a:xfrm>
          <a:prstGeom prst="cloudCallout">
            <a:avLst>
              <a:gd name="adj1" fmla="val -47426"/>
              <a:gd name="adj2" fmla="val 67264"/>
            </a:avLst>
          </a:prstGeom>
          <a:solidFill>
            <a:srgbClr val="CCFF33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800" b="0">
                <a:solidFill>
                  <a:srgbClr val="000099"/>
                </a:solidFill>
                <a:latin typeface=".VnVogue" panose="020B7200000000000000" pitchFamily="34" charset="0"/>
              </a:rPr>
              <a:t>1. B¶n ®å lµ g×?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733800" y="2362200"/>
            <a:ext cx="1828800" cy="711200"/>
          </a:xfrm>
          <a:prstGeom prst="rect">
            <a:avLst/>
          </a:prstGeom>
          <a:solidFill>
            <a:srgbClr val="00008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u="sng">
                <a:solidFill>
                  <a:srgbClr val="FFFF00"/>
                </a:solidFill>
                <a:latin typeface=".VnAristote" panose="020B7200000000000000" pitchFamily="34" charset="0"/>
              </a:rPr>
              <a:t>Tr¶ lêi:</a:t>
            </a:r>
          </a:p>
        </p:txBody>
      </p:sp>
      <p:pic>
        <p:nvPicPr>
          <p:cNvPr id="38917" name="Picture 5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6478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nimBg="1"/>
      <p:bldP spid="38914" grpId="1" build="p" animBg="1"/>
      <p:bldP spid="38915" grpId="0" animBg="1"/>
      <p:bldP spid="38915" grpId="1" animBg="1"/>
      <p:bldP spid="38916" grpId="0" animBg="1"/>
      <p:bldP spid="389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hu giai 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313" y="1138238"/>
            <a:ext cx="3127375" cy="4259262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95600" y="533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.VnTimeH" panose="020B7200000000000000" pitchFamily="34" charset="0"/>
              </a:rPr>
              <a:t>B¶ng chó gi¶i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6545263" cy="762000"/>
          </a:xfrm>
          <a:solidFill>
            <a:srgbClr val="CCFFFF"/>
          </a:solidFill>
          <a:ln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rgbClr val="F30303"/>
                </a:solidFill>
                <a:latin typeface=".VnTimeH" panose="020B7200000000000000" pitchFamily="34" charset="0"/>
              </a:rPr>
              <a:t>Mét sè kÝ hiÖu trªn b¶n ®å</a:t>
            </a:r>
          </a:p>
        </p:txBody>
      </p:sp>
      <p:graphicFrame>
        <p:nvGraphicFramePr>
          <p:cNvPr id="3482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843088" y="2317750"/>
          <a:ext cx="1509712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PBrush" r:id="rId3" imgW="1362265" imgH="181096" progId="">
                  <p:embed/>
                </p:oleObj>
              </mc:Choice>
              <mc:Fallback>
                <p:oleObj name="PBrush" r:id="rId3" imgW="1362265" imgH="18109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2317750"/>
                        <a:ext cx="1509712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395538" y="29718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319338" y="3657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319338" y="4495800"/>
            <a:ext cx="68580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581400" y="2133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CC"/>
                </a:solidFill>
                <a:latin typeface=".VnTime" panose="020B7200000000000000" pitchFamily="34" charset="0"/>
              </a:rPr>
              <a:t>Biªn giíi quèc gia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581400" y="2895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CC"/>
                </a:solidFill>
                <a:latin typeface=".VnTime" panose="020B7200000000000000" pitchFamily="34" charset="0"/>
              </a:rPr>
              <a:t>Má than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581400" y="3657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CC"/>
                </a:solidFill>
                <a:latin typeface=".VnTime" panose="020B7200000000000000" pitchFamily="34" charset="0"/>
              </a:rPr>
              <a:t>Má s¾t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581400" y="45720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CC"/>
                </a:solidFill>
                <a:latin typeface=".VnTime" panose="020B7200000000000000" pitchFamily="34" charset="0"/>
              </a:rPr>
              <a:t>Thñ ®«</a:t>
            </a:r>
          </a:p>
        </p:txBody>
      </p:sp>
      <p:pic>
        <p:nvPicPr>
          <p:cNvPr id="34832" name="Picture 16" descr="RWR60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0325"/>
            <a:ext cx="18288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animBg="1"/>
      <p:bldP spid="34821" grpId="0" animBg="1"/>
      <p:bldP spid="34822" grpId="0" animBg="1"/>
      <p:bldP spid="34827" grpId="0"/>
      <p:bldP spid="34828" grpId="0"/>
      <p:bldP spid="34829" grpId="0"/>
      <p:bldP spid="348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4311650" cy="568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438400" y="223838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.VnTimeH" panose="020B7200000000000000" pitchFamily="34" charset="0"/>
              </a:rPr>
              <a:t>B¶n ®å ®Þa lÝ tù nhiªn ViÖt nam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514600" y="629285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u="sng">
                <a:solidFill>
                  <a:srgbClr val="FFFF00"/>
                </a:solidFill>
                <a:latin typeface=".VnTime" panose="020B7200000000000000" pitchFamily="34" charset="0"/>
              </a:rPr>
              <a:t>H×nh 3.</a:t>
            </a:r>
            <a:r>
              <a:rPr lang="en-US" sz="1600" i="1">
                <a:solidFill>
                  <a:srgbClr val="FFFF00"/>
                </a:solidFill>
                <a:latin typeface=".VnTime" panose="020B7200000000000000" pitchFamily="34" charset="0"/>
              </a:rPr>
              <a:t> B¶n ®å §Þa lÝ tù nhiªn ViÖt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Oval 2"/>
          <p:cNvSpPr>
            <a:spLocks noChangeArrowheads="1"/>
          </p:cNvSpPr>
          <p:nvPr/>
        </p:nvSpPr>
        <p:spPr bwMode="auto">
          <a:xfrm>
            <a:off x="381000" y="1676400"/>
            <a:ext cx="4343400" cy="3886200"/>
          </a:xfrm>
          <a:prstGeom prst="ellipse">
            <a:avLst/>
          </a:prstGeom>
          <a:gradFill rotWithShape="1">
            <a:gsLst>
              <a:gs pos="0">
                <a:srgbClr val="CFF6A8"/>
              </a:gs>
              <a:gs pos="100000">
                <a:srgbClr val="008000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Mét sè yÕu tè 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cña b¶n ®å</a:t>
            </a:r>
          </a:p>
        </p:txBody>
      </p:sp>
      <p:sp>
        <p:nvSpPr>
          <p:cNvPr id="165891" name="Oval 3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 rot="-401476">
            <a:off x="3200400" y="533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FF33"/>
                </a:solidFill>
                <a:latin typeface=".VnTimeH" panose="020B7200000000000000" pitchFamily="34" charset="0"/>
              </a:rPr>
              <a:t>Tªn b¶n ®å</a:t>
            </a:r>
          </a:p>
        </p:txBody>
      </p:sp>
      <p:sp>
        <p:nvSpPr>
          <p:cNvPr id="165892" name="Oval 4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 rot="-296856">
            <a:off x="4648200" y="1828800"/>
            <a:ext cx="3810000" cy="10668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FF33"/>
                </a:solidFill>
                <a:latin typeface=".VnTimeH" panose="020B7200000000000000" pitchFamily="34" charset="0"/>
              </a:rPr>
              <a:t>Ph­¬ng h­íng</a:t>
            </a:r>
          </a:p>
        </p:txBody>
      </p:sp>
      <p:sp>
        <p:nvSpPr>
          <p:cNvPr id="165893" name="Oval 5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4953000" y="3200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FF33"/>
                </a:solidFill>
                <a:latin typeface=".VnTimeH" panose="020B7200000000000000" pitchFamily="34" charset="0"/>
              </a:rPr>
              <a:t>TØ lÖ b¶n ®å</a:t>
            </a:r>
          </a:p>
        </p:txBody>
      </p:sp>
      <p:sp>
        <p:nvSpPr>
          <p:cNvPr id="165894" name="Oval 6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 rot="315119">
            <a:off x="4343400" y="48006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FF33"/>
                </a:solidFill>
                <a:latin typeface=".VnTimeH" panose="020B7200000000000000" pitchFamily="34" charset="0"/>
              </a:rPr>
              <a:t>KÝ hiÖu b¶n ®å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165891" grpId="0" animBg="1"/>
      <p:bldP spid="165892" grpId="0" animBg="1"/>
      <p:bldP spid="165893" grpId="0" animBg="1"/>
      <p:bldP spid="1658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99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CCFF33"/>
                </a:solidFill>
                <a:latin typeface=".VnVogue" panose="020B7200000000000000" pitchFamily="34" charset="0"/>
              </a:rPr>
              <a:t>B¶n ®å lµ g×?</a:t>
            </a:r>
          </a:p>
        </p:txBody>
      </p:sp>
      <p:sp>
        <p:nvSpPr>
          <p:cNvPr id="2089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838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943600"/>
            <a:ext cx="838200" cy="381000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900" grpId="0" animBg="1"/>
      <p:bldP spid="2089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99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CCFF33"/>
                </a:solidFill>
                <a:latin typeface=".VnVogue" panose="020B7200000000000000" pitchFamily="34" charset="0"/>
              </a:rPr>
              <a:t>B¶n ®å lµ g×?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2667000"/>
            <a:ext cx="8229600" cy="2209800"/>
          </a:xfrm>
          <a:solidFill>
            <a:srgbClr val="000080">
              <a:alpha val="50000"/>
            </a:srgbClr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b="1">
                <a:latin typeface=".VnBodoni" panose="020B7200000000000000" pitchFamily="34" charset="0"/>
              </a:rPr>
              <a:t>		B¶n ®å lµ h×nh vÏ thu nhá mét khu vùc hay toµn bé bÒ mÆt tr¸i ®Êt theo mét  tØ lÖ nhÊt ®Þnh.</a:t>
            </a:r>
          </a:p>
        </p:txBody>
      </p:sp>
      <p:sp>
        <p:nvSpPr>
          <p:cNvPr id="2068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400800"/>
            <a:ext cx="1295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.VnTimeH" panose="020B7200000000000000" pitchFamily="34" charset="0"/>
              </a:rPr>
              <a:t>Ghi nhí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 animBg="1"/>
      <p:bldP spid="206852" grpI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99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CCFF33"/>
                </a:solidFill>
                <a:latin typeface=".VnVogue" panose="020B7200000000000000" pitchFamily="34" charset="0"/>
              </a:rPr>
              <a:t>B¶n ®å lµ g×?</a:t>
            </a:r>
          </a:p>
        </p:txBody>
      </p:sp>
      <p:sp>
        <p:nvSpPr>
          <p:cNvPr id="207876" name="AutoShape 4" descr="80%">
            <a:hlinkClick r:id="rId2" action="ppaction://hlinksldjump" highlightClick="1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609600" y="2665413"/>
            <a:ext cx="1066800" cy="457200"/>
          </a:xfrm>
          <a:prstGeom prst="actionButtonForwardNext">
            <a:avLst/>
          </a:prstGeom>
          <a:pattFill prst="pct80">
            <a:fgClr>
              <a:srgbClr val="008000"/>
            </a:fgClr>
            <a:bgClr>
              <a:schemeClr val="bg1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      1</a:t>
            </a:r>
          </a:p>
        </p:txBody>
      </p:sp>
      <p:sp>
        <p:nvSpPr>
          <p:cNvPr id="207877" name="AutoShape 5" descr="80%">
            <a:hlinkClick r:id="rId4" action="ppaction://hlinksldjump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609600" y="4192588"/>
            <a:ext cx="1066800" cy="457200"/>
          </a:xfrm>
          <a:prstGeom prst="actionButtonForwardNext">
            <a:avLst/>
          </a:prstGeom>
          <a:pattFill prst="pct80">
            <a:fgClr>
              <a:srgbClr val="008000"/>
            </a:fgClr>
            <a:bgClr>
              <a:schemeClr val="bg1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       2</a:t>
            </a:r>
          </a:p>
        </p:txBody>
      </p:sp>
      <p:sp>
        <p:nvSpPr>
          <p:cNvPr id="207878" name="AutoShape 6" descr="80%">
            <a:hlinkClick r:id="rId2" action="ppaction://hlinksldjump" highlightClick="1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609600" y="5684838"/>
            <a:ext cx="1066800" cy="457200"/>
          </a:xfrm>
          <a:prstGeom prst="actionButtonForwardNext">
            <a:avLst/>
          </a:prstGeom>
          <a:pattFill prst="pct80">
            <a:fgClr>
              <a:srgbClr val="008000"/>
            </a:fgClr>
            <a:bgClr>
              <a:schemeClr val="bg1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      3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828800" y="2589213"/>
            <a:ext cx="7010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.VnSouthern" panose="020B7200000000000000" pitchFamily="34" charset="0"/>
              </a:rPr>
              <a:t>B¶n ®å lµ h×nh vÏ phãng to mét khu vùc hay toµn bé bÒ mÆt tr¸i ®Êt theo mét tØ lÖ nhÊt ®Þnh.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828800" y="4114800"/>
            <a:ext cx="701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.VnSouthern" panose="020B7200000000000000" pitchFamily="34" charset="0"/>
              </a:rPr>
              <a:t>B¶n ®å lµ h×nh vÏ thu nhá mét khu vùc hay toµn bé bÒ mÆt tr¸i ®Êt theo mét tØ lÖ nhÊt ®Þnh.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1828800" y="568325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.VnSouthern" panose="020B7200000000000000" pitchFamily="34" charset="0"/>
              </a:rPr>
              <a:t>B¶n ®å lµ h×nh vÏ thu nhá mét khu vùc theo mét tØ lÖ nhÊt ®Þnh.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609600" y="1752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.VnUniverseH" panose="020B7200000000000000" pitchFamily="34" charset="0"/>
              </a:rPr>
              <a:t>Chän ®¸p ¸n ®óng nhÊt: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207877" grpId="0" animBg="1"/>
      <p:bldP spid="207878" grpId="0" animBg="1"/>
      <p:bldP spid="207879" grpId="0"/>
      <p:bldP spid="207880" grpId="0"/>
      <p:bldP spid="207881" grpId="0"/>
      <p:bldP spid="2078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5" name="Picture 5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6" name="Picture 6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7" name="Picture 7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8" name="Picture 8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81725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9" name="Picture 9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36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0" name="Picture 10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1" name="Picture 11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81725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2" name="Picture 12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674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3" name="Picture 13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674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4" name="Picture 14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81725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5" name="Picture 15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6" name="Picture 16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81725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7" name="Picture 17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436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8" name="Picture 18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81725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9" name="Picture 19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52578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0" name="Picture 20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40386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1" name="Picture 21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30480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2" name="Picture 22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3" name="Picture 23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8" name="Picture 28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9" name="Picture 29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0" name="Picture 30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1" name="Picture 31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2" name="Picture 32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3" name="Picture 33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4" name="Picture 34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5" name="Picture 35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56" name="Picture 36" descr="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85800"/>
            <a:ext cx="504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57" name="AutoShape 37" descr="Blue tissue paper"/>
          <p:cNvSpPr>
            <a:spLocks noChangeArrowheads="1"/>
          </p:cNvSpPr>
          <p:nvPr/>
        </p:nvSpPr>
        <p:spPr bwMode="auto">
          <a:xfrm>
            <a:off x="1143000" y="3124200"/>
            <a:ext cx="7543800" cy="2286000"/>
          </a:xfrm>
          <a:prstGeom prst="wedgeEllipseCallout">
            <a:avLst>
              <a:gd name="adj1" fmla="val 25671"/>
              <a:gd name="adj2" fmla="val -69375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>
                <a:solidFill>
                  <a:srgbClr val="006600"/>
                </a:solidFill>
                <a:latin typeface=".VnBodoni" panose="020B7200000000000000" pitchFamily="34" charset="0"/>
              </a:rPr>
              <a:t>Chóc mõng b¹n!!!</a:t>
            </a:r>
          </a:p>
          <a:p>
            <a:pPr algn="ctr"/>
            <a:r>
              <a:rPr lang="en-US" sz="3600">
                <a:solidFill>
                  <a:srgbClr val="F30303"/>
                </a:solidFill>
                <a:latin typeface=".VnVogueH" panose="020B7200000000000000" pitchFamily="34" charset="0"/>
              </a:rPr>
              <a:t>B¹n ®· tr¶ lêi ®óng</a:t>
            </a:r>
          </a:p>
        </p:txBody>
      </p:sp>
      <p:sp>
        <p:nvSpPr>
          <p:cNvPr id="209958" name="AutoShape 3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1219200" cy="304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.VnTimeH" panose="020B7200000000000000" pitchFamily="34" charset="0"/>
              </a:rPr>
              <a:t>Ghi nhí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99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99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Cartoon-Magic-character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AutoShape 6" descr="Bouquet"/>
          <p:cNvSpPr>
            <a:spLocks noChangeArrowheads="1"/>
          </p:cNvSpPr>
          <p:nvPr/>
        </p:nvSpPr>
        <p:spPr bwMode="auto">
          <a:xfrm>
            <a:off x="2057400" y="2971800"/>
            <a:ext cx="7086600" cy="2971800"/>
          </a:xfrm>
          <a:prstGeom prst="wedgeEllipseCallout">
            <a:avLst>
              <a:gd name="adj1" fmla="val -51727"/>
              <a:gd name="adj2" fmla="val -3365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006600"/>
                </a:solidFill>
                <a:latin typeface=".VnTifani Heavy" panose="020B7200000000000000" pitchFamily="34" charset="0"/>
              </a:rPr>
              <a:t>TiÕc qu¸!!!</a:t>
            </a:r>
          </a:p>
          <a:p>
            <a:pPr algn="ctr"/>
            <a:r>
              <a:rPr lang="en-US" sz="4000">
                <a:solidFill>
                  <a:srgbClr val="F30303"/>
                </a:solidFill>
                <a:latin typeface=".VnVogueH" panose="020B7200000000000000" pitchFamily="34" charset="0"/>
              </a:rPr>
              <a:t>B¹n tr¶ lêi sai råi</a:t>
            </a:r>
          </a:p>
          <a:p>
            <a:pPr algn="ctr"/>
            <a:r>
              <a:rPr lang="en-US" sz="4000">
                <a:solidFill>
                  <a:srgbClr val="006600"/>
                </a:solidFill>
                <a:latin typeface=".VnTifani Heavy" panose="020B7200000000000000" pitchFamily="34" charset="0"/>
              </a:rPr>
              <a:t>H·y lµm l¹i nhÐ</a:t>
            </a:r>
          </a:p>
        </p:txBody>
      </p:sp>
      <p:sp>
        <p:nvSpPr>
          <p:cNvPr id="21095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096000"/>
            <a:ext cx="15240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  <a:latin typeface=".VnSouthern" panose="020B7200000000000000" pitchFamily="34" charset="0"/>
              </a:rPr>
              <a:t>Lµm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006600"/>
                </a:solidFill>
                <a:latin typeface=".VnTimeH" panose="020B7200000000000000" pitchFamily="34" charset="0"/>
              </a:rPr>
              <a:t>Ghi nhí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3505200"/>
          </a:xfr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b="1">
                <a:latin typeface=".VnBodoni" panose="020B7200000000000000" pitchFamily="34" charset="0"/>
              </a:rPr>
              <a:t>		</a:t>
            </a:r>
            <a:r>
              <a:rPr lang="en-US">
                <a:latin typeface=".VnBodoni" panose="020B7200000000000000" pitchFamily="34" charset="0"/>
              </a:rPr>
              <a:t>B¶n ®å lµ h×nh vÏ thu nhá mét khu vùc hay toµn bé bÒ mÆt tr¸i ®Êt theo mét  tØ lÖ nhÊt ®Þnh.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sz="1000">
              <a:latin typeface=".VnBodoni" panose="020B7200000000000000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>
                <a:latin typeface=".VnBodoni" panose="020B7200000000000000" pitchFamily="34" charset="0"/>
              </a:rPr>
              <a:t>		Mét sè yÕu tè cña b¶n ®å lµ: tªn b¶n ®å, ph­¬ng h­íng, tØ lÖ b¶n ®å, kÝ hiÖu b¶n ®å...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229600" cy="2438400"/>
          </a:xfrm>
          <a:solidFill>
            <a:srgbClr val="000080">
              <a:alpha val="50000"/>
            </a:srgbClr>
          </a:solidFill>
          <a:ln>
            <a:solidFill>
              <a:srgbClr val="008000"/>
            </a:solidFill>
          </a:ln>
        </p:spPr>
        <p:txBody>
          <a:bodyPr/>
          <a:lstStyle/>
          <a:p>
            <a:pPr algn="just"/>
            <a:r>
              <a:rPr lang="en-US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B¶n ®å lµ </a:t>
            </a:r>
            <a:r>
              <a:rPr 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h×nh vÏ thu nhá</a:t>
            </a:r>
            <a:r>
              <a:rPr lang="en-US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 </a:t>
            </a:r>
            <a:r>
              <a:rPr lang="en-US" b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mét khu vùc</a:t>
            </a:r>
            <a:r>
              <a:rPr lang="en-US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 hay </a:t>
            </a:r>
            <a:r>
              <a:rPr lang="en-US" b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toµn bé bÒ mÆt tr¸i ®Êt</a:t>
            </a:r>
            <a:r>
              <a:rPr lang="en-US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 theo mét  </a:t>
            </a: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tØ lÖ</a:t>
            </a:r>
            <a:r>
              <a:rPr lang="en-US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Southern" panose="020B7200000000000000" pitchFamily="34" charset="0"/>
              </a:rPr>
              <a:t> nhÊt ®Þnh.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914400" y="609600"/>
            <a:ext cx="7467600" cy="1600200"/>
          </a:xfrm>
          <a:prstGeom prst="cloudCallout">
            <a:avLst>
              <a:gd name="adj1" fmla="val -47426"/>
              <a:gd name="adj2" fmla="val 67264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800" b="0">
                <a:solidFill>
                  <a:srgbClr val="000099"/>
                </a:solidFill>
                <a:latin typeface=".VnVogue" panose="020B7200000000000000" pitchFamily="34" charset="0"/>
              </a:rPr>
              <a:t>1. B¶n ®å lµ g×?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733800" y="2362200"/>
            <a:ext cx="1828800" cy="711200"/>
          </a:xfrm>
          <a:prstGeom prst="rect">
            <a:avLst/>
          </a:prstGeom>
          <a:solidFill>
            <a:srgbClr val="00008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u="sng">
                <a:solidFill>
                  <a:srgbClr val="FFFF00"/>
                </a:solidFill>
                <a:latin typeface=".VnAristote" panose="020B7200000000000000" pitchFamily="34" charset="0"/>
              </a:rPr>
              <a:t>Tr¶ lêi: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2286000"/>
            <a:ext cx="8229600" cy="2133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3600">
                <a:solidFill>
                  <a:srgbClr val="FFFF00"/>
                </a:solidFill>
                <a:latin typeface=".VnBodoniH" panose="020B7200000000000000" pitchFamily="34" charset="0"/>
              </a:rPr>
              <a:t>Xin c¶m ¬n c¸c thÇy c«!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4000" b="1">
                <a:solidFill>
                  <a:srgbClr val="FFFF00"/>
                </a:solidFill>
                <a:latin typeface=".VnUniverseH" panose="020B7200000000000000" pitchFamily="34" charset="0"/>
              </a:rPr>
              <a:t>KÝnh mêi c¸c thÇy c« gi¸o            ë l¹i rót kinh nghiÖm cho tiÕt d¹y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1066800"/>
          </a:xfrm>
        </p:spPr>
        <p:txBody>
          <a:bodyPr/>
          <a:lstStyle/>
          <a:p>
            <a:r>
              <a:rPr lang="en-US" sz="4000">
                <a:solidFill>
                  <a:srgbClr val="006600"/>
                </a:solidFill>
                <a:latin typeface=".VnVogue" panose="020B7200000000000000" pitchFamily="34" charset="0"/>
              </a:rPr>
              <a:t>      C¸c c«ng viÖc cÇn lµm      </a:t>
            </a:r>
            <a:br>
              <a:rPr lang="en-US" sz="4000">
                <a:solidFill>
                  <a:srgbClr val="006600"/>
                </a:solidFill>
                <a:latin typeface=".VnVogue" panose="020B7200000000000000" pitchFamily="34" charset="0"/>
              </a:rPr>
            </a:br>
            <a:r>
              <a:rPr lang="en-US" sz="4000">
                <a:solidFill>
                  <a:srgbClr val="006600"/>
                </a:solidFill>
                <a:latin typeface=".VnVogue" panose="020B7200000000000000" pitchFamily="34" charset="0"/>
              </a:rPr>
              <a:t>      ®Ó vÏ mét b¶n ®å khu vùc?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676400"/>
            <a:ext cx="7772400" cy="1006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100" b="1">
                <a:solidFill>
                  <a:schemeClr val="tx2"/>
                </a:solidFill>
                <a:latin typeface=".VnSouthern" panose="020B7200000000000000" pitchFamily="34" charset="0"/>
              </a:rPr>
              <a:t>1.</a:t>
            </a:r>
            <a:r>
              <a:rPr lang="en-US" sz="3100" b="1">
                <a:solidFill>
                  <a:schemeClr val="folHlink"/>
                </a:solidFill>
                <a:latin typeface=".VnSouthern" panose="020B7200000000000000" pitchFamily="34" charset="0"/>
              </a:rPr>
              <a:t> Chôp ¶nh khu vùc tõ trªn cao  (</a:t>
            </a:r>
            <a:r>
              <a:rPr lang="en-US" sz="3100" i="1">
                <a:solidFill>
                  <a:schemeClr val="folHlink"/>
                </a:solidFill>
                <a:latin typeface=".VnSouthern" panose="020B7200000000000000" pitchFamily="34" charset="0"/>
              </a:rPr>
              <a:t>b»ng</a:t>
            </a:r>
            <a:r>
              <a:rPr lang="en-US" sz="3100" b="1">
                <a:solidFill>
                  <a:schemeClr val="folHlink"/>
                </a:solidFill>
                <a:latin typeface=".VnSouthern" panose="020B7200000000000000" pitchFamily="34" charset="0"/>
              </a:rPr>
              <a:t> </a:t>
            </a:r>
            <a:r>
              <a:rPr lang="en-US" sz="3100" b="1" i="1" u="sng">
                <a:solidFill>
                  <a:schemeClr val="folHlink"/>
                </a:solidFill>
                <a:latin typeface=".VnSouthern" panose="020B7200000000000000" pitchFamily="34" charset="0"/>
              </a:rPr>
              <a:t>m¸y bay</a:t>
            </a:r>
            <a:r>
              <a:rPr lang="en-US" sz="3100" b="1">
                <a:solidFill>
                  <a:schemeClr val="folHlink"/>
                </a:solidFill>
                <a:latin typeface=".VnSouthern" panose="020B7200000000000000" pitchFamily="34" charset="0"/>
              </a:rPr>
              <a:t> </a:t>
            </a:r>
            <a:r>
              <a:rPr lang="en-US" sz="3100" i="1">
                <a:solidFill>
                  <a:schemeClr val="folHlink"/>
                </a:solidFill>
                <a:latin typeface=".VnSouthern" panose="020B7200000000000000" pitchFamily="34" charset="0"/>
              </a:rPr>
              <a:t>hay</a:t>
            </a:r>
            <a:r>
              <a:rPr lang="en-US" sz="3100" b="1">
                <a:solidFill>
                  <a:schemeClr val="folHlink"/>
                </a:solidFill>
                <a:latin typeface=".VnSouthern" panose="020B7200000000000000" pitchFamily="34" charset="0"/>
              </a:rPr>
              <a:t> </a:t>
            </a:r>
            <a:r>
              <a:rPr lang="en-US" sz="3100" b="1" i="1" u="sng">
                <a:solidFill>
                  <a:schemeClr val="folHlink"/>
                </a:solidFill>
                <a:latin typeface=".VnSouthern" panose="020B7200000000000000" pitchFamily="34" charset="0"/>
              </a:rPr>
              <a:t>vÖ tinh</a:t>
            </a:r>
            <a:r>
              <a:rPr lang="en-US" sz="3100" b="1">
                <a:solidFill>
                  <a:schemeClr val="folHlink"/>
                </a:solidFill>
                <a:latin typeface=".VnSouthern" panose="020B7200000000000000" pitchFamily="34" charset="0"/>
              </a:rPr>
              <a:t>).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49238" y="2743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100">
                <a:solidFill>
                  <a:schemeClr val="tx2"/>
                </a:solidFill>
                <a:latin typeface=".VnSouthern" panose="020B7200000000000000" pitchFamily="34" charset="0"/>
              </a:rPr>
              <a:t>2.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 Nghiªn cøu vÞ trÝ </a:t>
            </a:r>
            <a:r>
              <a:rPr lang="en-US" sz="3100" i="1" u="sng">
                <a:solidFill>
                  <a:schemeClr val="folHlink"/>
                </a:solidFill>
                <a:latin typeface=".VnSouthern" panose="020B7200000000000000" pitchFamily="34" charset="0"/>
              </a:rPr>
              <a:t>®èi </a:t>
            </a:r>
            <a:r>
              <a:rPr lang="en-US" sz="3100" i="1" u="sng" smtClean="0">
                <a:solidFill>
                  <a:schemeClr val="folHlink"/>
                </a:solidFill>
                <a:latin typeface=".VnSouthern" panose="020B7200000000000000" pitchFamily="34" charset="0"/>
              </a:rPr>
              <a:t>t­ưîng</a:t>
            </a:r>
            <a:r>
              <a:rPr lang="en-US" sz="3100" smtClean="0">
                <a:solidFill>
                  <a:schemeClr val="folHlink"/>
                </a:solidFill>
                <a:latin typeface=".VnSouthern" panose="020B7200000000000000" pitchFamily="34" charset="0"/>
              </a:rPr>
              <a:t> 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cÇn thÓ hiÖn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61938" y="3429000"/>
            <a:ext cx="8056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100">
                <a:solidFill>
                  <a:schemeClr val="tx2"/>
                </a:solidFill>
                <a:latin typeface=".VnSouthern" panose="020B7200000000000000" pitchFamily="34" charset="0"/>
              </a:rPr>
              <a:t>3.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 TÝnh to¸n kho¶ng c¸ch trªn thùc tÕ råi thu nhá l¹i theo </a:t>
            </a:r>
            <a:r>
              <a:rPr lang="en-US" sz="3100" i="1" u="sng">
                <a:solidFill>
                  <a:schemeClr val="folHlink"/>
                </a:solidFill>
                <a:latin typeface=".VnSouthern" panose="020B7200000000000000" pitchFamily="34" charset="0"/>
              </a:rPr>
              <a:t>tØ lÖ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61938" y="4495800"/>
            <a:ext cx="8056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100">
                <a:solidFill>
                  <a:schemeClr val="tx2"/>
                </a:solidFill>
                <a:latin typeface=".VnSouthern" panose="020B7200000000000000" pitchFamily="34" charset="0"/>
              </a:rPr>
              <a:t>4.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 Lùa chän c¸c </a:t>
            </a:r>
            <a:r>
              <a:rPr lang="en-US" sz="3100" i="1" u="sng">
                <a:solidFill>
                  <a:schemeClr val="folHlink"/>
                </a:solidFill>
                <a:latin typeface=".VnSouthern" panose="020B7200000000000000" pitchFamily="34" charset="0"/>
              </a:rPr>
              <a:t>kÝ hiÖu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 råi thÓ hiÖn c¸c ®èi </a:t>
            </a:r>
            <a:r>
              <a:rPr lang="en-US" sz="3100" smtClean="0">
                <a:solidFill>
                  <a:schemeClr val="folHlink"/>
                </a:solidFill>
                <a:latin typeface=".VnSouthern" panose="020B7200000000000000" pitchFamily="34" charset="0"/>
              </a:rPr>
              <a:t>t­ưîng </a:t>
            </a:r>
            <a:r>
              <a:rPr lang="en-US" sz="3100">
                <a:solidFill>
                  <a:schemeClr val="folHlink"/>
                </a:solidFill>
                <a:latin typeface=".VnSouthern" panose="020B7200000000000000" pitchFamily="34" charset="0"/>
              </a:rPr>
              <a:t>trªn b¶n ®å.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57200" y="1524000"/>
            <a:ext cx="7620000" cy="0"/>
          </a:xfrm>
          <a:prstGeom prst="line">
            <a:avLst/>
          </a:prstGeom>
          <a:noFill/>
          <a:ln w="92075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228600" y="304800"/>
            <a:ext cx="1219200" cy="1143000"/>
          </a:xfrm>
          <a:prstGeom prst="cloudCallout">
            <a:avLst>
              <a:gd name="adj1" fmla="val -45051"/>
              <a:gd name="adj2" fmla="val 49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800" b="0">
                <a:solidFill>
                  <a:srgbClr val="FF00FF"/>
                </a:solidFill>
                <a:latin typeface=".VnBodoniH" panose="020B7200000000000000" pitchFamily="34" charset="0"/>
              </a:rPr>
              <a:t>?</a:t>
            </a:r>
          </a:p>
        </p:txBody>
      </p:sp>
      <p:pic>
        <p:nvPicPr>
          <p:cNvPr id="40969" name="Picture 9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5572125"/>
            <a:ext cx="17811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5065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9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/>
      <p:bldP spid="40964" grpId="0"/>
      <p:bldP spid="40965" grpId="0"/>
      <p:bldP spid="40966" grpId="0"/>
      <p:bldP spid="40967" grpId="0" animBg="1"/>
      <p:bldP spid="40968" grpId="0" animBg="1"/>
      <p:bldP spid="409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7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3255963" cy="4876800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81000" y="5472113"/>
            <a:ext cx="38100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sz="2000" i="1" u="sng">
                <a:solidFill>
                  <a:srgbClr val="FFFF00"/>
                </a:solidFill>
                <a:latin typeface=".VnTime" panose="020B7200000000000000" pitchFamily="34" charset="0"/>
              </a:rPr>
              <a:t>H×nh 1.</a:t>
            </a:r>
            <a:r>
              <a:rPr lang="en-US" sz="2000" i="1">
                <a:solidFill>
                  <a:srgbClr val="FFFF00"/>
                </a:solidFill>
                <a:latin typeface=".VnTime" panose="020B7200000000000000" pitchFamily="34" charset="0"/>
              </a:rPr>
              <a:t> Khu vùc hå Hoµn KiÕm   ë Hµ Néi (¶nh chôp tõ vÖ tinh)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4876800" y="5486400"/>
            <a:ext cx="33528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sz="2000" i="1" u="sng">
                <a:solidFill>
                  <a:srgbClr val="FFFF00"/>
                </a:solidFill>
                <a:latin typeface=".VnTime" panose="020B7200000000000000" pitchFamily="34" charset="0"/>
              </a:rPr>
              <a:t>H×nh 2.</a:t>
            </a:r>
            <a:r>
              <a:rPr lang="en-US" sz="2000" i="1">
                <a:solidFill>
                  <a:srgbClr val="FFFF00"/>
                </a:solidFill>
                <a:latin typeface=".VnTime" panose="020B7200000000000000" pitchFamily="34" charset="0"/>
              </a:rPr>
              <a:t> B¶n ®å khu vùc hå Hoµn KiÕm ë Hµ Néi</a:t>
            </a:r>
          </a:p>
        </p:txBody>
      </p:sp>
      <p:pic>
        <p:nvPicPr>
          <p:cNvPr id="102410" name="Picture 10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"/>
            <a:ext cx="3868738" cy="4876800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build="p"/>
      <p:bldP spid="102408" grpId="1" build="p"/>
      <p:bldP spid="102409" grpId="0" build="p"/>
      <p:bldP spid="10240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2438400"/>
          </a:xfrm>
          <a:prstGeom prst="rect">
            <a:avLst/>
          </a:prstGeom>
          <a:solidFill>
            <a:srgbClr val="000080">
              <a:alpha val="50000"/>
            </a:srgbClr>
          </a:solidFill>
          <a:ln w="762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>
                <a:solidFill>
                  <a:srgbClr val="CCFF33"/>
                </a:solidFill>
                <a:latin typeface=".VnSouthern" panose="020B7200000000000000" pitchFamily="34" charset="0"/>
              </a:rPr>
              <a:t> 		B¶n ®å lµ h×nh vÏ thu nhá mét khu vùc hay toµn bé bÒ mÆt tr¸i ®Êt theo mét  tØ lÖ nhÊt ®Þnh.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299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1299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299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299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299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build="p" animBg="1"/>
      <p:bldP spid="212996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.VnVogue" panose="020B7200000000000000" pitchFamily="34" charset="0"/>
              </a:rPr>
              <a:t>Dùa vµo s¸ch gi¸o khoa, em h·y nªu mét sè yÕu tè cña b¶n ®å.</a:t>
            </a:r>
          </a:p>
        </p:txBody>
      </p:sp>
      <p:pic>
        <p:nvPicPr>
          <p:cNvPr id="193547" name="Picture 11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19526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685800" y="1752600"/>
            <a:ext cx="7696200" cy="0"/>
          </a:xfrm>
          <a:prstGeom prst="line">
            <a:avLst/>
          </a:prstGeom>
          <a:noFill/>
          <a:ln w="76200" cmpd="tri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381000" y="1676400"/>
            <a:ext cx="4343400" cy="3886200"/>
          </a:xfrm>
          <a:prstGeom prst="ellipse">
            <a:avLst/>
          </a:prstGeom>
          <a:gradFill rotWithShape="1">
            <a:gsLst>
              <a:gs pos="0">
                <a:srgbClr val="CFF6A8"/>
              </a:gs>
              <a:gs pos="100000">
                <a:srgbClr val="008000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Mét sè yÕu tè 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cña b¶n ®å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 rot="-401476">
            <a:off x="3200400" y="533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Tªn b¶n ®å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 rot="-296856">
            <a:off x="4648200" y="1828800"/>
            <a:ext cx="3810000" cy="10668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smtClean="0">
                <a:solidFill>
                  <a:srgbClr val="3333CC"/>
                </a:solidFill>
                <a:latin typeface=".VnTimeH" panose="020B7200000000000000" pitchFamily="34" charset="0"/>
              </a:rPr>
              <a:t>Ph­Ư¬ng h­Ưíng</a:t>
            </a:r>
            <a:endParaRPr lang="en-US" sz="3200">
              <a:solidFill>
                <a:srgbClr val="3333CC"/>
              </a:solidFill>
              <a:latin typeface=".VnTimeH" panose="020B7200000000000000" pitchFamily="34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953000" y="3200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TØ lÖ b¶n ®å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315119">
            <a:off x="4343400" y="48006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KÝ hiÖu b¶n ®å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Oval 2"/>
          <p:cNvSpPr>
            <a:spLocks noChangeArrowheads="1"/>
          </p:cNvSpPr>
          <p:nvPr/>
        </p:nvSpPr>
        <p:spPr bwMode="auto">
          <a:xfrm>
            <a:off x="381000" y="1676400"/>
            <a:ext cx="4343400" cy="3886200"/>
          </a:xfrm>
          <a:prstGeom prst="ellipse">
            <a:avLst/>
          </a:prstGeom>
          <a:gradFill rotWithShape="1">
            <a:gsLst>
              <a:gs pos="0">
                <a:srgbClr val="CFF6A8"/>
              </a:gs>
              <a:gs pos="100000">
                <a:srgbClr val="008000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Mét sè yÕu tè 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CC3300"/>
                </a:solidFill>
                <a:latin typeface=".VnBodoniH" panose="020B7200000000000000" pitchFamily="34" charset="0"/>
              </a:rPr>
              <a:t>cña b¶n ®å</a:t>
            </a:r>
          </a:p>
        </p:txBody>
      </p:sp>
      <p:sp>
        <p:nvSpPr>
          <p:cNvPr id="161795" name="Oval 3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 rot="-401476">
            <a:off x="3200400" y="533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Tªn b¶n ®å</a:t>
            </a: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 rot="-296856">
            <a:off x="4648200" y="1828800"/>
            <a:ext cx="3810000" cy="10668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smtClean="0">
                <a:solidFill>
                  <a:srgbClr val="3333CC"/>
                </a:solidFill>
                <a:latin typeface=".VnTimeH" panose="020B7200000000000000" pitchFamily="34" charset="0"/>
              </a:rPr>
              <a:t>Ph­Ư¬ng h­Ưíng</a:t>
            </a:r>
            <a:endParaRPr lang="en-US"/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4953000" y="32004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TØ lÖ b¶n ®å</a:t>
            </a:r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 rot="315119">
            <a:off x="4343400" y="4800600"/>
            <a:ext cx="3810000" cy="1143000"/>
          </a:xfrm>
          <a:prstGeom prst="ellipse">
            <a:avLst/>
          </a:prstGeom>
          <a:gradFill rotWithShape="1">
            <a:gsLst>
              <a:gs pos="0">
                <a:srgbClr val="DBE890">
                  <a:alpha val="57001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CC"/>
                </a:solidFill>
                <a:latin typeface=".VnTimeH" panose="020B7200000000000000" pitchFamily="34" charset="0"/>
              </a:rPr>
              <a:t>KÝ hiÖu b¶n ®å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Mountain Top">
  <a:themeElements>
    <a:clrScheme name="1_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1_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739</Words>
  <Application>Microsoft Office PowerPoint</Application>
  <PresentationFormat>On-screen Show (4:3)</PresentationFormat>
  <Paragraphs>108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6" baseType="lpstr">
      <vt:lpstr>宋体</vt:lpstr>
      <vt:lpstr>.VnAristote</vt:lpstr>
      <vt:lpstr>.VnBodoni</vt:lpstr>
      <vt:lpstr>.VnBodoniH</vt:lpstr>
      <vt:lpstr>.VnSouthern</vt:lpstr>
      <vt:lpstr>.VnTifani Heavy</vt:lpstr>
      <vt:lpstr>.VnTime</vt:lpstr>
      <vt:lpstr>.VnTimeH</vt:lpstr>
      <vt:lpstr>.VnUniverseH</vt:lpstr>
      <vt:lpstr>.VnVogue</vt:lpstr>
      <vt:lpstr>.VnVogueH</vt:lpstr>
      <vt:lpstr>Arial</vt:lpstr>
      <vt:lpstr>Calibri</vt:lpstr>
      <vt:lpstr>Calibri Light</vt:lpstr>
      <vt:lpstr>Comic Sans MS</vt:lpstr>
      <vt:lpstr>Tahoma</vt:lpstr>
      <vt:lpstr>Wingdings</vt:lpstr>
      <vt:lpstr>Proposal</vt:lpstr>
      <vt:lpstr>Crayons</vt:lpstr>
      <vt:lpstr>Blends</vt:lpstr>
      <vt:lpstr>Ocean</vt:lpstr>
      <vt:lpstr>Textured</vt:lpstr>
      <vt:lpstr>Clouds</vt:lpstr>
      <vt:lpstr>1_Mountain Top</vt:lpstr>
      <vt:lpstr>Office Theme</vt:lpstr>
      <vt:lpstr>PBrush</vt:lpstr>
      <vt:lpstr>LÞch sö - §Þa lý</vt:lpstr>
      <vt:lpstr>PowerPoint Presentation</vt:lpstr>
      <vt:lpstr>PowerPoint Presentation</vt:lpstr>
      <vt:lpstr>      C¸c c«ng viÖc cÇn lµm             ®Ó vÏ mét b¶n ®å khu vùc?</vt:lpstr>
      <vt:lpstr>PowerPoint Presentation</vt:lpstr>
      <vt:lpstr>PowerPoint Presentation</vt:lpstr>
      <vt:lpstr>Dùa vµo s¸ch gi¸o khoa, em h·y nªu mét sè yÕu tè cña b¶n ®å.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Tªn b¶n ®å cho ta biÕt ®iÒu g×?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Mét sè kÝ hiÖu trªn b¶n ®å</vt:lpstr>
      <vt:lpstr>PowerPoint Presentation</vt:lpstr>
      <vt:lpstr>PowerPoint Presentation</vt:lpstr>
      <vt:lpstr>B¶n ®å lµ g×?</vt:lpstr>
      <vt:lpstr>B¶n ®å lµ g×?</vt:lpstr>
      <vt:lpstr>B¶n ®å lµ g×?</vt:lpstr>
      <vt:lpstr>PowerPoint Presentation</vt:lpstr>
      <vt:lpstr>PowerPoint Presentation</vt:lpstr>
      <vt:lpstr>Ghi nhí</vt:lpstr>
      <vt:lpstr>PowerPoint Presentation</vt:lpstr>
    </vt:vector>
  </TitlesOfParts>
  <Company>0962422757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tieuhocnt</dc:creator>
  <cp:lastModifiedBy>All users - Windows 8</cp:lastModifiedBy>
  <cp:revision>55</cp:revision>
  <dcterms:created xsi:type="dcterms:W3CDTF">2006-11-07T18:44:21Z</dcterms:created>
  <dcterms:modified xsi:type="dcterms:W3CDTF">2020-09-15T03:53:02Z</dcterms:modified>
</cp:coreProperties>
</file>