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FE86E"/>
    <a:srgbClr val="E11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3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2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5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4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1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7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0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4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8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0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8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2929-2DB0-4761-AF69-5C2A3D9046C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F441-36F5-46B1-8F84-1D9A5BA50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5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3" r:id="rId8"/>
    <p:sldLayoutId id="2147483662" r:id="rId9"/>
    <p:sldLayoutId id="2147483661" r:id="rId10"/>
    <p:sldLayoutId id="2147483660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4011" y="674709"/>
            <a:ext cx="11090986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7200" b="1" smtClean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40760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6431" y="860250"/>
            <a:ext cx="9637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13 tháng 9 năm </a:t>
            </a:r>
            <a:r>
              <a:rPr lang="vi-V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vi-VN" sz="4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vi-V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(Tr.10)</a:t>
            </a:r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3" y="338203"/>
            <a:ext cx="5837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 smtClean="0">
                <a:solidFill>
                  <a:srgbClr val="0000FF"/>
                </a:solidFill>
                <a:latin typeface="+mj-lt"/>
              </a:rPr>
              <a:t>1. Viết theo mẫu:</a:t>
            </a:r>
            <a:endParaRPr lang="en-US" sz="4800" b="1" dirty="0">
              <a:solidFill>
                <a:srgbClr val="0000FF"/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340564"/>
              </p:ext>
            </p:extLst>
          </p:nvPr>
        </p:nvGraphicFramePr>
        <p:xfrm>
          <a:off x="300626" y="1172424"/>
          <a:ext cx="11716012" cy="471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7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06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33714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Viết</a:t>
                      </a:r>
                      <a:r>
                        <a:rPr lang="vi-VN" sz="2000" b="1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số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Trăm</a:t>
                      </a:r>
                      <a:r>
                        <a:rPr lang="vi-VN" sz="2000" b="1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nghìn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Chục nghìn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Nghìn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Trăm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Chục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Đơn</a:t>
                      </a:r>
                      <a:r>
                        <a:rPr lang="vi-VN" sz="2000" b="1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vị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FFFF00"/>
                          </a:solidFill>
                          <a:latin typeface="+mj-lt"/>
                        </a:rPr>
                        <a:t>Đọc số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714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653 267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7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Sáu</a:t>
                      </a:r>
                      <a:r>
                        <a:rPr lang="vi-VN" sz="2000" b="1" baseline="0" dirty="0" smtClean="0">
                          <a:solidFill>
                            <a:srgbClr val="0000FF"/>
                          </a:solidFill>
                          <a:latin typeface="+mj-lt"/>
                        </a:rPr>
                        <a:t> trăm năm mươi ba nghìn hai trăm sáu mươi bảy.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834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2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5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3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0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1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714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Bảy trăm</a:t>
                      </a:r>
                      <a:r>
                        <a:rPr lang="vi-VN" sz="2000" b="1" baseline="0" dirty="0" smtClean="0">
                          <a:solidFill>
                            <a:srgbClr val="0000FF"/>
                          </a:solidFill>
                          <a:latin typeface="+mj-lt"/>
                        </a:rPr>
                        <a:t> hai mươi tắm nghìn ba trăm linh chín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834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 smtClean="0">
                          <a:solidFill>
                            <a:srgbClr val="0000FF"/>
                          </a:solidFill>
                          <a:latin typeface="+mj-lt"/>
                        </a:rPr>
                        <a:t>425 736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34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3" y="413359"/>
            <a:ext cx="6070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 smtClean="0">
                <a:solidFill>
                  <a:srgbClr val="0000FF"/>
                </a:solidFill>
                <a:latin typeface="+mj-lt"/>
              </a:rPr>
              <a:t>1. Viết theo mẫu:</a:t>
            </a:r>
            <a:endParaRPr lang="en-US" sz="5400" b="1" dirty="0">
              <a:solidFill>
                <a:srgbClr val="0000FF"/>
              </a:solidFill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43601"/>
              </p:ext>
            </p:extLst>
          </p:nvPr>
        </p:nvGraphicFramePr>
        <p:xfrm>
          <a:off x="517892" y="1536748"/>
          <a:ext cx="1124558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33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Viết</a:t>
                      </a:r>
                      <a:r>
                        <a:rPr lang="vi-VN" sz="2000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số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Trăm</a:t>
                      </a:r>
                      <a:r>
                        <a:rPr lang="vi-VN" sz="2000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nghìn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Chục nghìn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Nghìn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Trăm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Chục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Đơn</a:t>
                      </a:r>
                      <a:r>
                        <a:rPr lang="vi-VN" sz="2000" baseline="0" dirty="0" smtClean="0">
                          <a:solidFill>
                            <a:srgbClr val="FFFF00"/>
                          </a:solidFill>
                          <a:latin typeface="+mj-lt"/>
                        </a:rPr>
                        <a:t> vị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dirty="0" smtClean="0">
                          <a:solidFill>
                            <a:srgbClr val="FFFF00"/>
                          </a:solidFill>
                          <a:latin typeface="+mj-lt"/>
                        </a:rPr>
                        <a:t>Đọc số</a:t>
                      </a:r>
                      <a:endParaRPr lang="en-US" sz="2000" dirty="0">
                        <a:solidFill>
                          <a:srgbClr val="FFFF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653 267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6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5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3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2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6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7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latin typeface="+mj-lt"/>
                        </a:rPr>
                        <a:t>S</a:t>
                      </a:r>
                      <a:r>
                        <a:rPr lang="vi-VN" sz="2000" b="0" dirty="0" smtClean="0">
                          <a:latin typeface="+mj-lt"/>
                        </a:rPr>
                        <a:t>áu</a:t>
                      </a:r>
                      <a:r>
                        <a:rPr lang="vi-VN" sz="2000" b="0" baseline="0" dirty="0" smtClean="0">
                          <a:latin typeface="+mj-lt"/>
                        </a:rPr>
                        <a:t> trăm năm mươi ba nghìn hai trăm sáu mươi bảy.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425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301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4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2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5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3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0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1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Bốn trăm</a:t>
                      </a:r>
                      <a:r>
                        <a:rPr lang="vi-VN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hai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mươi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lăm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nghìn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ba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trăm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linh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một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728 309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Bảy trăm</a:t>
                      </a:r>
                      <a:r>
                        <a:rPr lang="vi-VN" sz="2000" b="0" baseline="0" dirty="0" smtClean="0">
                          <a:latin typeface="+mj-lt"/>
                        </a:rPr>
                        <a:t> hai mươi tắm nghìn ba trăm linh chín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vi-VN" sz="2000" b="0" dirty="0" smtClean="0">
                          <a:latin typeface="+mj-lt"/>
                        </a:rPr>
                        <a:t>425 736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3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Bốn trăm</a:t>
                      </a:r>
                      <a:r>
                        <a:rPr lang="vi-VN" sz="20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hai mơi lăm nghìn bảy trăm ba mươi sáu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DFE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37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619" y="150312"/>
            <a:ext cx="935694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2. a) Đọc các số sau: 2453, 65 243, 762 543, 53 620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   b) Cho biết chữ số 5 ở mỗi số trên thuộc hàng nào?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619" y="1327760"/>
            <a:ext cx="935694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2453: Hai nghìn bốn trăm năm mươi ba</a:t>
            </a:r>
          </a:p>
          <a:p>
            <a:r>
              <a:rPr lang="vi-VN" sz="2800" dirty="0" smtClean="0">
                <a:latin typeface="+mj-lt"/>
              </a:rPr>
              <a:t>65 243: Sáu mươi lăm nghìn hai trăm bốn mươi ba</a:t>
            </a:r>
          </a:p>
          <a:p>
            <a:r>
              <a:rPr lang="vi-VN" sz="2800" dirty="0" smtClean="0">
                <a:latin typeface="+mj-lt"/>
              </a:rPr>
              <a:t>762 543: Bẩy trăm sáu mươi hai nghìn năm trăm bốn mươi ba</a:t>
            </a:r>
          </a:p>
          <a:p>
            <a:r>
              <a:rPr lang="vi-VN" sz="2800" dirty="0" smtClean="0">
                <a:latin typeface="+mj-lt"/>
              </a:rPr>
              <a:t>53 620: Năm mươi ba nghìn sáu trăm hai mươi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147167"/>
              </p:ext>
            </p:extLst>
          </p:nvPr>
        </p:nvGraphicFramePr>
        <p:xfrm>
          <a:off x="1678491" y="3356973"/>
          <a:ext cx="7878866" cy="314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3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31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76676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Viết</a:t>
                      </a:r>
                      <a:r>
                        <a:rPr lang="vi-VN" sz="2400" b="1" baseline="0" dirty="0" smtClean="0">
                          <a:latin typeface="+mj-lt"/>
                        </a:rPr>
                        <a:t> số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Trăm</a:t>
                      </a:r>
                      <a:r>
                        <a:rPr lang="vi-VN" sz="2400" b="1" baseline="0" dirty="0" smtClean="0">
                          <a:latin typeface="+mj-lt"/>
                        </a:rPr>
                        <a:t> nghìn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Chục nghìn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Nghìn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Trăm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Chục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Đơn</a:t>
                      </a:r>
                      <a:r>
                        <a:rPr lang="vi-VN" sz="2400" b="1" baseline="0" dirty="0" smtClean="0">
                          <a:latin typeface="+mj-lt"/>
                        </a:rPr>
                        <a:t> vị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65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2453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2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4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65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65 243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6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2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4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65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762 543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7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6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2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4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155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53 620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5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3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6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2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latin typeface="+mj-lt"/>
                        </a:rPr>
                        <a:t>0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2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338203"/>
            <a:ext cx="116408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600" b="1" dirty="0" smtClean="0">
                <a:solidFill>
                  <a:srgbClr val="002060"/>
                </a:solidFill>
                <a:latin typeface="+mj-lt"/>
              </a:rPr>
              <a:t>3. Viết các số sau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solidFill>
                  <a:srgbClr val="0070C0"/>
                </a:solidFill>
                <a:latin typeface="+mj-lt"/>
              </a:rPr>
              <a:t>Bốn nghìn ba trăm  </a:t>
            </a:r>
            <a:endParaRPr lang="vi-VN" sz="3200" b="1" u="sng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solidFill>
                  <a:srgbClr val="0070C0"/>
                </a:solidFill>
                <a:latin typeface="+mj-lt"/>
              </a:rPr>
              <a:t>Hai mươi bốn nghìn ba trăm mười sáu  </a:t>
            </a:r>
            <a:endParaRPr lang="vi-VN" sz="3200" b="1" u="sng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solidFill>
                  <a:srgbClr val="0070C0"/>
                </a:solidFill>
                <a:latin typeface="+mj-lt"/>
              </a:rPr>
              <a:t>Hai mươi bốn nghìn ba trăm linh một  </a:t>
            </a:r>
            <a:endParaRPr lang="vi-VN" sz="3200" b="1" u="sng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solidFill>
                  <a:srgbClr val="0070C0"/>
                </a:solidFill>
                <a:latin typeface="+mj-lt"/>
              </a:rPr>
              <a:t>Một trăm tám mươi nghìn bảy trăm mười lăm   </a:t>
            </a:r>
            <a:endParaRPr lang="vi-VN" sz="3200" b="1" u="sng" dirty="0" smtClean="0">
              <a:solidFill>
                <a:srgbClr val="0070C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solidFill>
                  <a:srgbClr val="0070C0"/>
                </a:solidFill>
                <a:latin typeface="+mj-lt"/>
              </a:rPr>
              <a:t>Ba trăm linh bảy nghìn bốn trăm hai mươi mốt   </a:t>
            </a:r>
            <a:endParaRPr lang="vi-VN" sz="3200" b="1" u="sng" dirty="0" smtClean="0">
              <a:solidFill>
                <a:srgbClr val="0070C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3200" b="1" dirty="0" smtClean="0">
                <a:solidFill>
                  <a:srgbClr val="0070C0"/>
                </a:solidFill>
                <a:latin typeface="+mj-lt"/>
              </a:rPr>
              <a:t>g) Chín trăm chín mươi nghìn chín trăm chín mươi chín   </a:t>
            </a:r>
            <a:endParaRPr lang="en-US" sz="3200" b="1" u="sng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344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729" y="338203"/>
            <a:ext cx="116408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600" b="1" dirty="0" smtClean="0">
                <a:solidFill>
                  <a:srgbClr val="002060"/>
                </a:solidFill>
                <a:latin typeface="+mj-lt"/>
              </a:rPr>
              <a:t>3. Viết các số sau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latin typeface="+mj-lt"/>
              </a:rPr>
              <a:t>Bốn nghìn ba trăm  </a:t>
            </a:r>
            <a:r>
              <a:rPr lang="vi-VN" sz="3200" b="1" u="sng" dirty="0" smtClean="0">
                <a:solidFill>
                  <a:srgbClr val="FF0000"/>
                </a:solidFill>
                <a:latin typeface="+mj-lt"/>
              </a:rPr>
              <a:t>4300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latin typeface="+mj-lt"/>
              </a:rPr>
              <a:t>Hai mươi bốn nghìn ba trăm mười sáu  </a:t>
            </a:r>
            <a:r>
              <a:rPr lang="vi-VN" sz="3200" b="1" u="sng" dirty="0" smtClean="0">
                <a:solidFill>
                  <a:srgbClr val="FF0000"/>
                </a:solidFill>
                <a:latin typeface="+mj-lt"/>
              </a:rPr>
              <a:t>24 316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latin typeface="+mj-lt"/>
              </a:rPr>
              <a:t>Hai mươi bốn nghìn ba trăm linh một   </a:t>
            </a:r>
            <a:r>
              <a:rPr lang="vi-VN" sz="3200" b="1" u="sng" dirty="0" smtClean="0">
                <a:solidFill>
                  <a:srgbClr val="FF0000"/>
                </a:solidFill>
                <a:latin typeface="+mj-lt"/>
              </a:rPr>
              <a:t>24 301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latin typeface="+mj-lt"/>
              </a:rPr>
              <a:t>Một trăm tám mươi nghìn bảy trăm mười lăm    </a:t>
            </a:r>
            <a:r>
              <a:rPr lang="vi-VN" sz="3200" b="1" u="sng" dirty="0" smtClean="0">
                <a:solidFill>
                  <a:srgbClr val="FF0000"/>
                </a:solidFill>
                <a:latin typeface="+mj-lt"/>
              </a:rPr>
              <a:t>180 715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vi-VN" sz="3200" b="1" dirty="0" smtClean="0">
                <a:latin typeface="+mj-lt"/>
              </a:rPr>
              <a:t>Ba trăm linh bảy nghìn bốn trăm hai mươi mốt   </a:t>
            </a:r>
            <a:r>
              <a:rPr lang="vi-VN" sz="3200" b="1" u="sng" dirty="0" smtClean="0">
                <a:solidFill>
                  <a:srgbClr val="FF0000"/>
                </a:solidFill>
                <a:latin typeface="+mj-lt"/>
              </a:rPr>
              <a:t>307 421</a:t>
            </a:r>
          </a:p>
          <a:p>
            <a:pPr>
              <a:lnSpc>
                <a:spcPct val="150000"/>
              </a:lnSpc>
            </a:pPr>
            <a:r>
              <a:rPr lang="vi-VN" sz="3200" b="1" dirty="0" smtClean="0">
                <a:latin typeface="+mj-lt"/>
              </a:rPr>
              <a:t>g) Chín trăm chín mươi nghìn chín trăm chín mươi chín   </a:t>
            </a:r>
            <a:r>
              <a:rPr lang="vi-VN" sz="3200" b="1" u="sng" dirty="0" smtClean="0">
                <a:solidFill>
                  <a:srgbClr val="FF0000"/>
                </a:solidFill>
                <a:latin typeface="+mj-lt"/>
              </a:rPr>
              <a:t>999 999</a:t>
            </a:r>
            <a:endParaRPr lang="en-US" sz="3200" b="1" u="sng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48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2395" y="400834"/>
            <a:ext cx="92567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 smtClean="0">
                <a:solidFill>
                  <a:srgbClr val="0000FF"/>
                </a:solidFill>
                <a:latin typeface="+mj-lt"/>
              </a:rPr>
              <a:t>4. Viết số thích hợp vào chỗ chấm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300 000; 400 000; 500 000 ; ... ; ... ; ... 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350 000; 360 000; 370 000 ; ... ; ... ; ... 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399 000; 399 100; 399 200 ; ... ; ... ; ... 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399 940; 399 950; 399 960 ; ... ; ... ; ... 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456 784; 456 785; 456 786 ; ... ; ... ; ... </a:t>
            </a:r>
            <a:r>
              <a:rPr lang="vi-VN" sz="2800" b="1" dirty="0">
                <a:latin typeface="+mj-lt"/>
              </a:rPr>
              <a:t>.</a:t>
            </a:r>
            <a:endParaRPr lang="en-US" sz="2800" b="1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2395" y="3654840"/>
            <a:ext cx="104641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300 000; 400 000; 500 000 ;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600 000; 700 000; 800 000.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350 000; 360 000; 370 000 ;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380 000; 390 000; 400 000.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399 000; 399 100; 399 200 ;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399 300; 399 400; 399 500.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399 940; 399 950; 399 960 ;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399 370; 399 380; 399 390.</a:t>
            </a:r>
          </a:p>
          <a:p>
            <a:pPr marL="342900" indent="-342900">
              <a:buAutoNum type="alphaLcParenR"/>
            </a:pPr>
            <a:r>
              <a:rPr lang="vi-VN" sz="2800" b="1" dirty="0" smtClean="0">
                <a:latin typeface="+mj-lt"/>
              </a:rPr>
              <a:t>456 784; 456 785; 456 786 ;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456 787; 456 788; 456 789.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524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972614">
            <a:off x="680257" y="56052"/>
            <a:ext cx="590783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600" dirty="0" smtClean="0">
                <a:solidFill>
                  <a:srgbClr val="0000FF"/>
                </a:solidFill>
                <a:latin typeface="+mj-lt"/>
              </a:rPr>
              <a:t>Về nhà</a:t>
            </a:r>
          </a:p>
          <a:p>
            <a:pPr algn="ctr"/>
            <a:r>
              <a:rPr lang="vi-VN" sz="6600" dirty="0" smtClean="0">
                <a:solidFill>
                  <a:srgbClr val="0000FF"/>
                </a:solidFill>
                <a:latin typeface="+mj-lt"/>
              </a:rPr>
              <a:t>các con nhớ</a:t>
            </a:r>
          </a:p>
          <a:p>
            <a:pPr algn="ctr"/>
            <a:r>
              <a:rPr lang="vi-VN" sz="6600" dirty="0" smtClean="0">
                <a:solidFill>
                  <a:srgbClr val="0000FF"/>
                </a:solidFill>
                <a:latin typeface="+mj-lt"/>
              </a:rPr>
              <a:t>học bài</a:t>
            </a:r>
          </a:p>
          <a:p>
            <a:pPr algn="ctr"/>
            <a:r>
              <a:rPr lang="vi-VN" sz="6600" dirty="0" smtClean="0">
                <a:solidFill>
                  <a:srgbClr val="0000FF"/>
                </a:solidFill>
                <a:latin typeface="+mj-lt"/>
              </a:rPr>
              <a:t>và</a:t>
            </a:r>
          </a:p>
          <a:p>
            <a:pPr algn="ctr"/>
            <a:r>
              <a:rPr lang="vi-VN" sz="6600" dirty="0" smtClean="0">
                <a:solidFill>
                  <a:srgbClr val="0000FF"/>
                </a:solidFill>
                <a:latin typeface="+mj-lt"/>
              </a:rPr>
              <a:t>chuẩn bị bài sau !!!</a:t>
            </a:r>
            <a:endParaRPr lang="en-US" sz="6600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3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9590624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605</Words>
  <Application>Microsoft Office PowerPoint</Application>
  <PresentationFormat>Widescreen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Lenovo</cp:lastModifiedBy>
  <cp:revision>15</cp:revision>
  <dcterms:created xsi:type="dcterms:W3CDTF">2016-09-12T14:57:32Z</dcterms:created>
  <dcterms:modified xsi:type="dcterms:W3CDTF">2022-09-13T02:12:36Z</dcterms:modified>
</cp:coreProperties>
</file>