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7" r:id="rId3"/>
    <p:sldId id="256" r:id="rId4"/>
    <p:sldId id="268" r:id="rId5"/>
    <p:sldId id="266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CC8A-4F94-4CB8-9425-67FEFA91E6D3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C4AD-2AD5-45AD-A482-481E98646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CC8A-4F94-4CB8-9425-67FEFA91E6D3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C4AD-2AD5-45AD-A482-481E98646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CC8A-4F94-4CB8-9425-67FEFA91E6D3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C4AD-2AD5-45AD-A482-481E98646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CC8A-4F94-4CB8-9425-67FEFA91E6D3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C4AD-2AD5-45AD-A482-481E98646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CC8A-4F94-4CB8-9425-67FEFA91E6D3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C4AD-2AD5-45AD-A482-481E98646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CC8A-4F94-4CB8-9425-67FEFA91E6D3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C4AD-2AD5-45AD-A482-481E98646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CC8A-4F94-4CB8-9425-67FEFA91E6D3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C4AD-2AD5-45AD-A482-481E98646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CC8A-4F94-4CB8-9425-67FEFA91E6D3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C4AD-2AD5-45AD-A482-481E98646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CC8A-4F94-4CB8-9425-67FEFA91E6D3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C4AD-2AD5-45AD-A482-481E98646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CC8A-4F94-4CB8-9425-67FEFA91E6D3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C4AD-2AD5-45AD-A482-481E98646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8CC8A-4F94-4CB8-9425-67FEFA91E6D3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CC4AD-2AD5-45AD-A482-481E98646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8CC8A-4F94-4CB8-9425-67FEFA91E6D3}" type="datetimeFigureOut">
              <a:rPr lang="en-US" smtClean="0"/>
              <a:pPr/>
              <a:t>21/01/2018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CC4AD-2AD5-45AD-A482-481E98646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035" y="1363282"/>
            <a:ext cx="8316187" cy="17312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Việt Hưng</a:t>
            </a:r>
          </a:p>
          <a:p>
            <a:pPr algn="ctr"/>
            <a:r>
              <a:rPr lang="en-US" sz="5400" b="1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 4</a:t>
            </a:r>
          </a:p>
        </p:txBody>
      </p:sp>
    </p:spTree>
    <p:extLst>
      <p:ext uri="{BB962C8B-B14F-4D97-AF65-F5344CB8AC3E}">
        <p14:creationId xmlns:p14="http://schemas.microsoft.com/office/powerpoint/2010/main" val="125556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614187" y="1905000"/>
            <a:ext cx="2097330" cy="1719759"/>
          </a:xfrm>
          <a:custGeom>
            <a:avLst/>
            <a:gdLst>
              <a:gd name="connsiteX0" fmla="*/ 0 w 2097330"/>
              <a:gd name="connsiteY0" fmla="*/ 171976 h 1719759"/>
              <a:gd name="connsiteX1" fmla="*/ 50371 w 2097330"/>
              <a:gd name="connsiteY1" fmla="*/ 50371 h 1719759"/>
              <a:gd name="connsiteX2" fmla="*/ 171977 w 2097330"/>
              <a:gd name="connsiteY2" fmla="*/ 1 h 1719759"/>
              <a:gd name="connsiteX3" fmla="*/ 1925354 w 2097330"/>
              <a:gd name="connsiteY3" fmla="*/ 0 h 1719759"/>
              <a:gd name="connsiteX4" fmla="*/ 2046959 w 2097330"/>
              <a:gd name="connsiteY4" fmla="*/ 50371 h 1719759"/>
              <a:gd name="connsiteX5" fmla="*/ 2097329 w 2097330"/>
              <a:gd name="connsiteY5" fmla="*/ 171977 h 1719759"/>
              <a:gd name="connsiteX6" fmla="*/ 2097330 w 2097330"/>
              <a:gd name="connsiteY6" fmla="*/ 1547783 h 1719759"/>
              <a:gd name="connsiteX7" fmla="*/ 2046959 w 2097330"/>
              <a:gd name="connsiteY7" fmla="*/ 1669388 h 1719759"/>
              <a:gd name="connsiteX8" fmla="*/ 1925354 w 2097330"/>
              <a:gd name="connsiteY8" fmla="*/ 1719759 h 1719759"/>
              <a:gd name="connsiteX9" fmla="*/ 171976 w 2097330"/>
              <a:gd name="connsiteY9" fmla="*/ 1719759 h 1719759"/>
              <a:gd name="connsiteX10" fmla="*/ 50371 w 2097330"/>
              <a:gd name="connsiteY10" fmla="*/ 1669388 h 1719759"/>
              <a:gd name="connsiteX11" fmla="*/ 1 w 2097330"/>
              <a:gd name="connsiteY11" fmla="*/ 1547783 h 1719759"/>
              <a:gd name="connsiteX12" fmla="*/ 0 w 2097330"/>
              <a:gd name="connsiteY12" fmla="*/ 171976 h 1719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97330" h="1719759">
                <a:moveTo>
                  <a:pt x="0" y="171976"/>
                </a:moveTo>
                <a:cubicBezTo>
                  <a:pt x="0" y="126365"/>
                  <a:pt x="18119" y="82622"/>
                  <a:pt x="50371" y="50371"/>
                </a:cubicBezTo>
                <a:cubicBezTo>
                  <a:pt x="82623" y="18119"/>
                  <a:pt x="126366" y="0"/>
                  <a:pt x="171977" y="1"/>
                </a:cubicBezTo>
                <a:lnTo>
                  <a:pt x="1925354" y="0"/>
                </a:lnTo>
                <a:cubicBezTo>
                  <a:pt x="1970965" y="0"/>
                  <a:pt x="2014708" y="18119"/>
                  <a:pt x="2046959" y="50371"/>
                </a:cubicBezTo>
                <a:cubicBezTo>
                  <a:pt x="2079211" y="82623"/>
                  <a:pt x="2097330" y="126366"/>
                  <a:pt x="2097329" y="171977"/>
                </a:cubicBezTo>
                <a:cubicBezTo>
                  <a:pt x="2097329" y="630579"/>
                  <a:pt x="2097330" y="1089181"/>
                  <a:pt x="2097330" y="1547783"/>
                </a:cubicBezTo>
                <a:cubicBezTo>
                  <a:pt x="2097330" y="1593394"/>
                  <a:pt x="2079211" y="1637137"/>
                  <a:pt x="2046959" y="1669388"/>
                </a:cubicBezTo>
                <a:cubicBezTo>
                  <a:pt x="2014707" y="1701640"/>
                  <a:pt x="1970964" y="1719759"/>
                  <a:pt x="1925354" y="1719759"/>
                </a:cubicBezTo>
                <a:lnTo>
                  <a:pt x="171976" y="1719759"/>
                </a:lnTo>
                <a:cubicBezTo>
                  <a:pt x="126365" y="1719759"/>
                  <a:pt x="82622" y="1701640"/>
                  <a:pt x="50371" y="1669388"/>
                </a:cubicBezTo>
                <a:cubicBezTo>
                  <a:pt x="18119" y="1637136"/>
                  <a:pt x="0" y="1593393"/>
                  <a:pt x="1" y="1547783"/>
                </a:cubicBezTo>
                <a:cubicBezTo>
                  <a:pt x="1" y="1089181"/>
                  <a:pt x="0" y="630578"/>
                  <a:pt x="0" y="171976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0690" tIns="70690" rIns="70690" bIns="7069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 err="1" smtClean="0">
                <a:solidFill>
                  <a:srgbClr val="FF0000"/>
                </a:solidFill>
              </a:rPr>
              <a:t>Dãy</a:t>
            </a:r>
            <a:r>
              <a:rPr lang="en-US" sz="3200" b="1" kern="1200" dirty="0" smtClean="0">
                <a:solidFill>
                  <a:srgbClr val="FF0000"/>
                </a:solidFill>
              </a:rPr>
              <a:t> </a:t>
            </a:r>
            <a:r>
              <a:rPr lang="en-US" sz="3200" b="1" kern="1200" dirty="0" err="1" smtClean="0">
                <a:solidFill>
                  <a:srgbClr val="FF0000"/>
                </a:solidFill>
              </a:rPr>
              <a:t>số</a:t>
            </a:r>
            <a:r>
              <a:rPr lang="en-US" sz="3200" b="1" kern="1200" dirty="0" smtClean="0">
                <a:solidFill>
                  <a:srgbClr val="FF0000"/>
                </a:solidFill>
              </a:rPr>
              <a:t> </a:t>
            </a:r>
            <a:r>
              <a:rPr lang="en-US" sz="3200" b="1" kern="1200" dirty="0" err="1" smtClean="0">
                <a:solidFill>
                  <a:srgbClr val="FF0000"/>
                </a:solidFill>
              </a:rPr>
              <a:t>tự</a:t>
            </a:r>
            <a:r>
              <a:rPr lang="en-US" sz="3200" b="1" kern="1200" dirty="0" smtClean="0">
                <a:solidFill>
                  <a:srgbClr val="FF0000"/>
                </a:solidFill>
              </a:rPr>
              <a:t> </a:t>
            </a:r>
            <a:r>
              <a:rPr lang="en-US" sz="3200" b="1" kern="1200" dirty="0" err="1" smtClean="0">
                <a:solidFill>
                  <a:srgbClr val="FF0000"/>
                </a:solidFill>
              </a:rPr>
              <a:t>nhiên</a:t>
            </a:r>
            <a:r>
              <a:rPr lang="en-US" sz="3200" b="1" kern="1200" dirty="0" smtClean="0">
                <a:solidFill>
                  <a:srgbClr val="FF0000"/>
                </a:solidFill>
              </a:rPr>
              <a:t> </a:t>
            </a:r>
            <a:endParaRPr lang="en-US" sz="3200" b="1" kern="1200" dirty="0">
              <a:solidFill>
                <a:srgbClr val="FF0000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 rot="16967683">
            <a:off x="1986125" y="1848248"/>
            <a:ext cx="1863465" cy="16068"/>
          </a:xfrm>
          <a:custGeom>
            <a:avLst/>
            <a:gdLst>
              <a:gd name="connsiteX0" fmla="*/ 0 w 1863465"/>
              <a:gd name="connsiteY0" fmla="*/ 8034 h 16068"/>
              <a:gd name="connsiteX1" fmla="*/ 1863465 w 1863465"/>
              <a:gd name="connsiteY1" fmla="*/ 8034 h 1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63465" h="16068">
                <a:moveTo>
                  <a:pt x="0" y="8034"/>
                </a:moveTo>
                <a:lnTo>
                  <a:pt x="1863465" y="8034"/>
                </a:lnTo>
              </a:path>
            </a:pathLst>
          </a:custGeom>
          <a:noFill/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97846" tIns="-38553" rIns="897845" bIns="-3855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00" kern="1200"/>
          </a:p>
        </p:txBody>
      </p:sp>
      <p:sp>
        <p:nvSpPr>
          <p:cNvPr id="21" name="Freeform 20"/>
          <p:cNvSpPr/>
          <p:nvPr/>
        </p:nvSpPr>
        <p:spPr>
          <a:xfrm>
            <a:off x="3124198" y="371367"/>
            <a:ext cx="1047544" cy="1152634"/>
          </a:xfrm>
          <a:custGeom>
            <a:avLst/>
            <a:gdLst>
              <a:gd name="connsiteX0" fmla="*/ 0 w 1047544"/>
              <a:gd name="connsiteY0" fmla="*/ 104754 h 1152634"/>
              <a:gd name="connsiteX1" fmla="*/ 30682 w 1047544"/>
              <a:gd name="connsiteY1" fmla="*/ 30682 h 1152634"/>
              <a:gd name="connsiteX2" fmla="*/ 104754 w 1047544"/>
              <a:gd name="connsiteY2" fmla="*/ 0 h 1152634"/>
              <a:gd name="connsiteX3" fmla="*/ 942790 w 1047544"/>
              <a:gd name="connsiteY3" fmla="*/ 0 h 1152634"/>
              <a:gd name="connsiteX4" fmla="*/ 1016862 w 1047544"/>
              <a:gd name="connsiteY4" fmla="*/ 30682 h 1152634"/>
              <a:gd name="connsiteX5" fmla="*/ 1047544 w 1047544"/>
              <a:gd name="connsiteY5" fmla="*/ 104754 h 1152634"/>
              <a:gd name="connsiteX6" fmla="*/ 1047544 w 1047544"/>
              <a:gd name="connsiteY6" fmla="*/ 1047880 h 1152634"/>
              <a:gd name="connsiteX7" fmla="*/ 1016862 w 1047544"/>
              <a:gd name="connsiteY7" fmla="*/ 1121952 h 1152634"/>
              <a:gd name="connsiteX8" fmla="*/ 942790 w 1047544"/>
              <a:gd name="connsiteY8" fmla="*/ 1152634 h 1152634"/>
              <a:gd name="connsiteX9" fmla="*/ 104754 w 1047544"/>
              <a:gd name="connsiteY9" fmla="*/ 1152634 h 1152634"/>
              <a:gd name="connsiteX10" fmla="*/ 30682 w 1047544"/>
              <a:gd name="connsiteY10" fmla="*/ 1121952 h 1152634"/>
              <a:gd name="connsiteX11" fmla="*/ 0 w 1047544"/>
              <a:gd name="connsiteY11" fmla="*/ 1047880 h 1152634"/>
              <a:gd name="connsiteX12" fmla="*/ 0 w 1047544"/>
              <a:gd name="connsiteY12" fmla="*/ 104754 h 1152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7544" h="1152634">
                <a:moveTo>
                  <a:pt x="0" y="104754"/>
                </a:moveTo>
                <a:cubicBezTo>
                  <a:pt x="0" y="76972"/>
                  <a:pt x="11037" y="50327"/>
                  <a:pt x="30682" y="30682"/>
                </a:cubicBezTo>
                <a:cubicBezTo>
                  <a:pt x="50327" y="11037"/>
                  <a:pt x="76972" y="0"/>
                  <a:pt x="104754" y="0"/>
                </a:cubicBezTo>
                <a:lnTo>
                  <a:pt x="942790" y="0"/>
                </a:lnTo>
                <a:cubicBezTo>
                  <a:pt x="970572" y="0"/>
                  <a:pt x="997217" y="11037"/>
                  <a:pt x="1016862" y="30682"/>
                </a:cubicBezTo>
                <a:cubicBezTo>
                  <a:pt x="1036507" y="50327"/>
                  <a:pt x="1047544" y="76972"/>
                  <a:pt x="1047544" y="104754"/>
                </a:cubicBezTo>
                <a:lnTo>
                  <a:pt x="1047544" y="1047880"/>
                </a:lnTo>
                <a:cubicBezTo>
                  <a:pt x="1047544" y="1075662"/>
                  <a:pt x="1036507" y="1102307"/>
                  <a:pt x="1016862" y="1121952"/>
                </a:cubicBezTo>
                <a:cubicBezTo>
                  <a:pt x="997217" y="1141597"/>
                  <a:pt x="970572" y="1152634"/>
                  <a:pt x="942790" y="1152634"/>
                </a:cubicBezTo>
                <a:lnTo>
                  <a:pt x="104754" y="1152634"/>
                </a:lnTo>
                <a:cubicBezTo>
                  <a:pt x="76972" y="1152634"/>
                  <a:pt x="50327" y="1141597"/>
                  <a:pt x="30682" y="1121952"/>
                </a:cubicBezTo>
                <a:cubicBezTo>
                  <a:pt x="11037" y="1102307"/>
                  <a:pt x="0" y="1075662"/>
                  <a:pt x="0" y="1047880"/>
                </a:cubicBezTo>
                <a:lnTo>
                  <a:pt x="0" y="10475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48462" tIns="48462" rIns="48462" bIns="48462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err="1" smtClean="0"/>
              <a:t>Khái</a:t>
            </a:r>
            <a:r>
              <a:rPr lang="en-US" sz="2800" b="1" kern="1200" dirty="0" smtClean="0"/>
              <a:t> </a:t>
            </a:r>
            <a:r>
              <a:rPr lang="en-US" sz="2800" b="1" kern="1200" dirty="0" err="1" smtClean="0"/>
              <a:t>niệm</a:t>
            </a:r>
            <a:r>
              <a:rPr lang="en-US" sz="2800" b="1" kern="1200" dirty="0" smtClean="0"/>
              <a:t> </a:t>
            </a:r>
            <a:endParaRPr lang="en-US" sz="2800" b="1" kern="1200" dirty="0"/>
          </a:p>
        </p:txBody>
      </p:sp>
      <p:sp>
        <p:nvSpPr>
          <p:cNvPr id="22" name="Freeform 21"/>
          <p:cNvSpPr/>
          <p:nvPr/>
        </p:nvSpPr>
        <p:spPr>
          <a:xfrm rot="21273274" flipV="1">
            <a:off x="4173237" y="901341"/>
            <a:ext cx="473909" cy="51382"/>
          </a:xfrm>
          <a:custGeom>
            <a:avLst/>
            <a:gdLst>
              <a:gd name="connsiteX0" fmla="*/ 0 w 477175"/>
              <a:gd name="connsiteY0" fmla="*/ 8034 h 16068"/>
              <a:gd name="connsiteX1" fmla="*/ 477175 w 477175"/>
              <a:gd name="connsiteY1" fmla="*/ 8034 h 1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7175" h="16068">
                <a:moveTo>
                  <a:pt x="0" y="8034"/>
                </a:moveTo>
                <a:lnTo>
                  <a:pt x="477175" y="8034"/>
                </a:lnTo>
              </a:path>
            </a:pathLst>
          </a:custGeom>
          <a:noFill/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9357" tIns="-3895" rIns="239359" bIns="-389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3" name="Freeform 22"/>
          <p:cNvSpPr/>
          <p:nvPr/>
        </p:nvSpPr>
        <p:spPr>
          <a:xfrm>
            <a:off x="4648197" y="304800"/>
            <a:ext cx="3757563" cy="1338211"/>
          </a:xfrm>
          <a:custGeom>
            <a:avLst/>
            <a:gdLst>
              <a:gd name="connsiteX0" fmla="*/ 0 w 3757563"/>
              <a:gd name="connsiteY0" fmla="*/ 133821 h 1338211"/>
              <a:gd name="connsiteX1" fmla="*/ 39195 w 3757563"/>
              <a:gd name="connsiteY1" fmla="*/ 39195 h 1338211"/>
              <a:gd name="connsiteX2" fmla="*/ 133821 w 3757563"/>
              <a:gd name="connsiteY2" fmla="*/ 0 h 1338211"/>
              <a:gd name="connsiteX3" fmla="*/ 3623742 w 3757563"/>
              <a:gd name="connsiteY3" fmla="*/ 0 h 1338211"/>
              <a:gd name="connsiteX4" fmla="*/ 3718368 w 3757563"/>
              <a:gd name="connsiteY4" fmla="*/ 39195 h 1338211"/>
              <a:gd name="connsiteX5" fmla="*/ 3757563 w 3757563"/>
              <a:gd name="connsiteY5" fmla="*/ 133821 h 1338211"/>
              <a:gd name="connsiteX6" fmla="*/ 3757563 w 3757563"/>
              <a:gd name="connsiteY6" fmla="*/ 1204390 h 1338211"/>
              <a:gd name="connsiteX7" fmla="*/ 3718368 w 3757563"/>
              <a:gd name="connsiteY7" fmla="*/ 1299016 h 1338211"/>
              <a:gd name="connsiteX8" fmla="*/ 3623742 w 3757563"/>
              <a:gd name="connsiteY8" fmla="*/ 1338211 h 1338211"/>
              <a:gd name="connsiteX9" fmla="*/ 133821 w 3757563"/>
              <a:gd name="connsiteY9" fmla="*/ 1338211 h 1338211"/>
              <a:gd name="connsiteX10" fmla="*/ 39195 w 3757563"/>
              <a:gd name="connsiteY10" fmla="*/ 1299016 h 1338211"/>
              <a:gd name="connsiteX11" fmla="*/ 0 w 3757563"/>
              <a:gd name="connsiteY11" fmla="*/ 1204390 h 1338211"/>
              <a:gd name="connsiteX12" fmla="*/ 0 w 3757563"/>
              <a:gd name="connsiteY12" fmla="*/ 133821 h 133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57563" h="1338211">
                <a:moveTo>
                  <a:pt x="0" y="133821"/>
                </a:moveTo>
                <a:cubicBezTo>
                  <a:pt x="0" y="98329"/>
                  <a:pt x="14099" y="64292"/>
                  <a:pt x="39195" y="39195"/>
                </a:cubicBezTo>
                <a:cubicBezTo>
                  <a:pt x="64291" y="14099"/>
                  <a:pt x="98329" y="0"/>
                  <a:pt x="133821" y="0"/>
                </a:cubicBezTo>
                <a:lnTo>
                  <a:pt x="3623742" y="0"/>
                </a:lnTo>
                <a:cubicBezTo>
                  <a:pt x="3659234" y="0"/>
                  <a:pt x="3693271" y="14099"/>
                  <a:pt x="3718368" y="39195"/>
                </a:cubicBezTo>
                <a:cubicBezTo>
                  <a:pt x="3743464" y="64291"/>
                  <a:pt x="3757563" y="98329"/>
                  <a:pt x="3757563" y="133821"/>
                </a:cubicBezTo>
                <a:lnTo>
                  <a:pt x="3757563" y="1204390"/>
                </a:lnTo>
                <a:cubicBezTo>
                  <a:pt x="3757563" y="1239882"/>
                  <a:pt x="3743464" y="1273919"/>
                  <a:pt x="3718368" y="1299016"/>
                </a:cubicBezTo>
                <a:cubicBezTo>
                  <a:pt x="3693272" y="1324112"/>
                  <a:pt x="3659234" y="1338211"/>
                  <a:pt x="3623742" y="1338211"/>
                </a:cubicBezTo>
                <a:lnTo>
                  <a:pt x="133821" y="1338211"/>
                </a:lnTo>
                <a:cubicBezTo>
                  <a:pt x="98329" y="1338211"/>
                  <a:pt x="64292" y="1324112"/>
                  <a:pt x="39195" y="1299016"/>
                </a:cubicBezTo>
                <a:cubicBezTo>
                  <a:pt x="14099" y="1273920"/>
                  <a:pt x="0" y="1239882"/>
                  <a:pt x="0" y="1204390"/>
                </a:cubicBezTo>
                <a:lnTo>
                  <a:pt x="0" y="133821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6975" tIns="56975" rIns="56975" bIns="56975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err="1" smtClean="0"/>
              <a:t>Là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dãy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số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gồm</a:t>
            </a:r>
            <a:r>
              <a:rPr lang="en-US" sz="2800" kern="1200" dirty="0" smtClean="0"/>
              <a:t>: </a:t>
            </a:r>
            <a:r>
              <a:rPr lang="en-US" sz="2800" kern="1200" dirty="0" err="1" smtClean="0"/>
              <a:t>Tất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cả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các</a:t>
            </a:r>
            <a:r>
              <a:rPr lang="en-US" sz="2800" kern="1200" dirty="0" smtClean="0"/>
              <a:t> STN </a:t>
            </a:r>
            <a:r>
              <a:rPr lang="en-US" sz="2800" kern="1200" dirty="0" err="1" smtClean="0"/>
              <a:t>được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sắp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xếp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theo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thứ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tự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từ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bé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đến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lớn</a:t>
            </a:r>
            <a:r>
              <a:rPr lang="en-US" sz="2800" kern="1200" dirty="0" smtClean="0"/>
              <a:t>  </a:t>
            </a:r>
            <a:endParaRPr lang="en-US" sz="2800" kern="1200" dirty="0"/>
          </a:p>
        </p:txBody>
      </p:sp>
      <p:sp>
        <p:nvSpPr>
          <p:cNvPr id="24" name="Freeform 23"/>
          <p:cNvSpPr/>
          <p:nvPr/>
        </p:nvSpPr>
        <p:spPr>
          <a:xfrm rot="4228846">
            <a:off x="2293986" y="3347850"/>
            <a:ext cx="1254081" cy="16068"/>
          </a:xfrm>
          <a:custGeom>
            <a:avLst/>
            <a:gdLst>
              <a:gd name="connsiteX0" fmla="*/ 0 w 1254081"/>
              <a:gd name="connsiteY0" fmla="*/ 8034 h 16068"/>
              <a:gd name="connsiteX1" fmla="*/ 1254081 w 1254081"/>
              <a:gd name="connsiteY1" fmla="*/ 8034 h 1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54081" h="16068">
                <a:moveTo>
                  <a:pt x="0" y="8034"/>
                </a:moveTo>
                <a:lnTo>
                  <a:pt x="1254081" y="8034"/>
                </a:lnTo>
              </a:path>
            </a:pathLst>
          </a:custGeom>
          <a:noFill/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8388" tIns="-23319" rIns="608388" bIns="-23318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5" name="Freeform 24"/>
          <p:cNvSpPr/>
          <p:nvPr/>
        </p:nvSpPr>
        <p:spPr>
          <a:xfrm>
            <a:off x="3130535" y="3169377"/>
            <a:ext cx="1047544" cy="1555022"/>
          </a:xfrm>
          <a:custGeom>
            <a:avLst/>
            <a:gdLst>
              <a:gd name="connsiteX0" fmla="*/ 0 w 1047544"/>
              <a:gd name="connsiteY0" fmla="*/ 104754 h 1555022"/>
              <a:gd name="connsiteX1" fmla="*/ 30682 w 1047544"/>
              <a:gd name="connsiteY1" fmla="*/ 30682 h 1555022"/>
              <a:gd name="connsiteX2" fmla="*/ 104754 w 1047544"/>
              <a:gd name="connsiteY2" fmla="*/ 0 h 1555022"/>
              <a:gd name="connsiteX3" fmla="*/ 942790 w 1047544"/>
              <a:gd name="connsiteY3" fmla="*/ 0 h 1555022"/>
              <a:gd name="connsiteX4" fmla="*/ 1016862 w 1047544"/>
              <a:gd name="connsiteY4" fmla="*/ 30682 h 1555022"/>
              <a:gd name="connsiteX5" fmla="*/ 1047544 w 1047544"/>
              <a:gd name="connsiteY5" fmla="*/ 104754 h 1555022"/>
              <a:gd name="connsiteX6" fmla="*/ 1047544 w 1047544"/>
              <a:gd name="connsiteY6" fmla="*/ 1450268 h 1555022"/>
              <a:gd name="connsiteX7" fmla="*/ 1016862 w 1047544"/>
              <a:gd name="connsiteY7" fmla="*/ 1524340 h 1555022"/>
              <a:gd name="connsiteX8" fmla="*/ 942790 w 1047544"/>
              <a:gd name="connsiteY8" fmla="*/ 1555022 h 1555022"/>
              <a:gd name="connsiteX9" fmla="*/ 104754 w 1047544"/>
              <a:gd name="connsiteY9" fmla="*/ 1555022 h 1555022"/>
              <a:gd name="connsiteX10" fmla="*/ 30682 w 1047544"/>
              <a:gd name="connsiteY10" fmla="*/ 1524340 h 1555022"/>
              <a:gd name="connsiteX11" fmla="*/ 0 w 1047544"/>
              <a:gd name="connsiteY11" fmla="*/ 1450268 h 1555022"/>
              <a:gd name="connsiteX12" fmla="*/ 0 w 1047544"/>
              <a:gd name="connsiteY12" fmla="*/ 104754 h 1555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7544" h="1555022">
                <a:moveTo>
                  <a:pt x="0" y="104754"/>
                </a:moveTo>
                <a:cubicBezTo>
                  <a:pt x="0" y="76972"/>
                  <a:pt x="11037" y="50327"/>
                  <a:pt x="30682" y="30682"/>
                </a:cubicBezTo>
                <a:cubicBezTo>
                  <a:pt x="50327" y="11037"/>
                  <a:pt x="76972" y="0"/>
                  <a:pt x="104754" y="0"/>
                </a:cubicBezTo>
                <a:lnTo>
                  <a:pt x="942790" y="0"/>
                </a:lnTo>
                <a:cubicBezTo>
                  <a:pt x="970572" y="0"/>
                  <a:pt x="997217" y="11037"/>
                  <a:pt x="1016862" y="30682"/>
                </a:cubicBezTo>
                <a:cubicBezTo>
                  <a:pt x="1036507" y="50327"/>
                  <a:pt x="1047544" y="76972"/>
                  <a:pt x="1047544" y="104754"/>
                </a:cubicBezTo>
                <a:lnTo>
                  <a:pt x="1047544" y="1450268"/>
                </a:lnTo>
                <a:cubicBezTo>
                  <a:pt x="1047544" y="1478050"/>
                  <a:pt x="1036507" y="1504695"/>
                  <a:pt x="1016862" y="1524340"/>
                </a:cubicBezTo>
                <a:cubicBezTo>
                  <a:pt x="997217" y="1543985"/>
                  <a:pt x="970572" y="1555022"/>
                  <a:pt x="942790" y="1555022"/>
                </a:cubicBezTo>
                <a:lnTo>
                  <a:pt x="104754" y="1555022"/>
                </a:lnTo>
                <a:cubicBezTo>
                  <a:pt x="76972" y="1555022"/>
                  <a:pt x="50327" y="1543985"/>
                  <a:pt x="30682" y="1524340"/>
                </a:cubicBezTo>
                <a:cubicBezTo>
                  <a:pt x="11037" y="1504695"/>
                  <a:pt x="0" y="1478050"/>
                  <a:pt x="0" y="1450268"/>
                </a:cubicBezTo>
                <a:lnTo>
                  <a:pt x="0" y="10475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1002" tIns="51002" rIns="51002" bIns="51002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 err="1" smtClean="0">
                <a:solidFill>
                  <a:srgbClr val="000066"/>
                </a:solidFill>
              </a:rPr>
              <a:t>Đặc</a:t>
            </a:r>
            <a:r>
              <a:rPr lang="en-US" sz="3200" b="1" kern="1200" dirty="0" smtClean="0">
                <a:solidFill>
                  <a:srgbClr val="000066"/>
                </a:solidFill>
              </a:rPr>
              <a:t> </a:t>
            </a:r>
            <a:r>
              <a:rPr lang="en-US" sz="3200" b="1" kern="1200" dirty="0" err="1" smtClean="0">
                <a:solidFill>
                  <a:srgbClr val="000066"/>
                </a:solidFill>
              </a:rPr>
              <a:t>điểm</a:t>
            </a:r>
            <a:r>
              <a:rPr lang="en-US" sz="3200" b="1" kern="1200" dirty="0" smtClean="0">
                <a:solidFill>
                  <a:srgbClr val="000066"/>
                </a:solidFill>
              </a:rPr>
              <a:t> </a:t>
            </a:r>
            <a:endParaRPr lang="en-US" sz="3200" b="1" kern="1200" dirty="0">
              <a:solidFill>
                <a:srgbClr val="000066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 rot="17149381">
            <a:off x="3619219" y="3199599"/>
            <a:ext cx="1536738" cy="16068"/>
          </a:xfrm>
          <a:custGeom>
            <a:avLst/>
            <a:gdLst>
              <a:gd name="connsiteX0" fmla="*/ 0 w 1536738"/>
              <a:gd name="connsiteY0" fmla="*/ 8034 h 16068"/>
              <a:gd name="connsiteX1" fmla="*/ 1536738 w 1536738"/>
              <a:gd name="connsiteY1" fmla="*/ 8034 h 1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6738" h="16068">
                <a:moveTo>
                  <a:pt x="0" y="8034"/>
                </a:moveTo>
                <a:lnTo>
                  <a:pt x="1536738" y="8034"/>
                </a:lnTo>
              </a:path>
            </a:pathLst>
          </a:custGeom>
          <a:noFill/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2651" tIns="-30384" rIns="742651" bIns="-3038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7" name="Freeform 26"/>
          <p:cNvSpPr/>
          <p:nvPr/>
        </p:nvSpPr>
        <p:spPr>
          <a:xfrm>
            <a:off x="4597098" y="2129349"/>
            <a:ext cx="3856514" cy="678059"/>
          </a:xfrm>
          <a:custGeom>
            <a:avLst/>
            <a:gdLst>
              <a:gd name="connsiteX0" fmla="*/ 0 w 3856514"/>
              <a:gd name="connsiteY0" fmla="*/ 67806 h 678059"/>
              <a:gd name="connsiteX1" fmla="*/ 19860 w 3856514"/>
              <a:gd name="connsiteY1" fmla="*/ 19860 h 678059"/>
              <a:gd name="connsiteX2" fmla="*/ 67806 w 3856514"/>
              <a:gd name="connsiteY2" fmla="*/ 0 h 678059"/>
              <a:gd name="connsiteX3" fmla="*/ 3788708 w 3856514"/>
              <a:gd name="connsiteY3" fmla="*/ 0 h 678059"/>
              <a:gd name="connsiteX4" fmla="*/ 3836654 w 3856514"/>
              <a:gd name="connsiteY4" fmla="*/ 19860 h 678059"/>
              <a:gd name="connsiteX5" fmla="*/ 3856514 w 3856514"/>
              <a:gd name="connsiteY5" fmla="*/ 67806 h 678059"/>
              <a:gd name="connsiteX6" fmla="*/ 3856514 w 3856514"/>
              <a:gd name="connsiteY6" fmla="*/ 610253 h 678059"/>
              <a:gd name="connsiteX7" fmla="*/ 3836654 w 3856514"/>
              <a:gd name="connsiteY7" fmla="*/ 658199 h 678059"/>
              <a:gd name="connsiteX8" fmla="*/ 3788708 w 3856514"/>
              <a:gd name="connsiteY8" fmla="*/ 678059 h 678059"/>
              <a:gd name="connsiteX9" fmla="*/ 67806 w 3856514"/>
              <a:gd name="connsiteY9" fmla="*/ 678059 h 678059"/>
              <a:gd name="connsiteX10" fmla="*/ 19860 w 3856514"/>
              <a:gd name="connsiteY10" fmla="*/ 658199 h 678059"/>
              <a:gd name="connsiteX11" fmla="*/ 0 w 3856514"/>
              <a:gd name="connsiteY11" fmla="*/ 610253 h 678059"/>
              <a:gd name="connsiteX12" fmla="*/ 0 w 3856514"/>
              <a:gd name="connsiteY12" fmla="*/ 67806 h 678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56514" h="678059">
                <a:moveTo>
                  <a:pt x="0" y="67806"/>
                </a:moveTo>
                <a:cubicBezTo>
                  <a:pt x="0" y="49823"/>
                  <a:pt x="7144" y="32576"/>
                  <a:pt x="19860" y="19860"/>
                </a:cubicBezTo>
                <a:cubicBezTo>
                  <a:pt x="32576" y="7144"/>
                  <a:pt x="49823" y="0"/>
                  <a:pt x="67806" y="0"/>
                </a:cubicBezTo>
                <a:lnTo>
                  <a:pt x="3788708" y="0"/>
                </a:lnTo>
                <a:cubicBezTo>
                  <a:pt x="3806691" y="0"/>
                  <a:pt x="3823938" y="7144"/>
                  <a:pt x="3836654" y="19860"/>
                </a:cubicBezTo>
                <a:cubicBezTo>
                  <a:pt x="3849370" y="32576"/>
                  <a:pt x="3856514" y="49823"/>
                  <a:pt x="3856514" y="67806"/>
                </a:cubicBezTo>
                <a:lnTo>
                  <a:pt x="3856514" y="610253"/>
                </a:lnTo>
                <a:cubicBezTo>
                  <a:pt x="3856514" y="628236"/>
                  <a:pt x="3849370" y="645483"/>
                  <a:pt x="3836654" y="658199"/>
                </a:cubicBezTo>
                <a:cubicBezTo>
                  <a:pt x="3823938" y="670915"/>
                  <a:pt x="3806691" y="678059"/>
                  <a:pt x="3788708" y="678059"/>
                </a:cubicBezTo>
                <a:lnTo>
                  <a:pt x="67806" y="678059"/>
                </a:lnTo>
                <a:cubicBezTo>
                  <a:pt x="49823" y="678059"/>
                  <a:pt x="32576" y="670915"/>
                  <a:pt x="19860" y="658199"/>
                </a:cubicBezTo>
                <a:cubicBezTo>
                  <a:pt x="7144" y="645483"/>
                  <a:pt x="0" y="628236"/>
                  <a:pt x="0" y="610253"/>
                </a:cubicBezTo>
                <a:lnTo>
                  <a:pt x="0" y="6780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640" tIns="37640" rIns="37640" bIns="3764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err="1" smtClean="0">
                <a:solidFill>
                  <a:srgbClr val="000066"/>
                </a:solidFill>
              </a:rPr>
              <a:t>Số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tự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nhiên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bé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nhất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là</a:t>
            </a:r>
            <a:r>
              <a:rPr lang="en-US" sz="2800" kern="1200" dirty="0" smtClean="0">
                <a:solidFill>
                  <a:srgbClr val="000066"/>
                </a:solidFill>
              </a:rPr>
              <a:t> 0</a:t>
            </a:r>
            <a:endParaRPr lang="en-US" sz="2800" kern="1200" dirty="0">
              <a:solidFill>
                <a:srgbClr val="000066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21134115">
            <a:off x="4175200" y="3896412"/>
            <a:ext cx="628284" cy="16068"/>
          </a:xfrm>
          <a:custGeom>
            <a:avLst/>
            <a:gdLst>
              <a:gd name="connsiteX0" fmla="*/ 0 w 628284"/>
              <a:gd name="connsiteY0" fmla="*/ 8034 h 16068"/>
              <a:gd name="connsiteX1" fmla="*/ 628284 w 628284"/>
              <a:gd name="connsiteY1" fmla="*/ 8034 h 1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8284" h="16068">
                <a:moveTo>
                  <a:pt x="0" y="8034"/>
                </a:moveTo>
                <a:lnTo>
                  <a:pt x="628284" y="8034"/>
                </a:lnTo>
              </a:path>
            </a:pathLst>
          </a:custGeom>
          <a:noFill/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1135" tIns="-7673" rIns="311135" bIns="-767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9" name="Freeform 28"/>
          <p:cNvSpPr/>
          <p:nvPr/>
        </p:nvSpPr>
        <p:spPr>
          <a:xfrm>
            <a:off x="4800604" y="3190773"/>
            <a:ext cx="3617098" cy="1342459"/>
          </a:xfrm>
          <a:custGeom>
            <a:avLst/>
            <a:gdLst>
              <a:gd name="connsiteX0" fmla="*/ 0 w 3617098"/>
              <a:gd name="connsiteY0" fmla="*/ 134246 h 1342459"/>
              <a:gd name="connsiteX1" fmla="*/ 39320 w 3617098"/>
              <a:gd name="connsiteY1" fmla="*/ 39320 h 1342459"/>
              <a:gd name="connsiteX2" fmla="*/ 134246 w 3617098"/>
              <a:gd name="connsiteY2" fmla="*/ 0 h 1342459"/>
              <a:gd name="connsiteX3" fmla="*/ 3482852 w 3617098"/>
              <a:gd name="connsiteY3" fmla="*/ 0 h 1342459"/>
              <a:gd name="connsiteX4" fmla="*/ 3577778 w 3617098"/>
              <a:gd name="connsiteY4" fmla="*/ 39320 h 1342459"/>
              <a:gd name="connsiteX5" fmla="*/ 3617098 w 3617098"/>
              <a:gd name="connsiteY5" fmla="*/ 134246 h 1342459"/>
              <a:gd name="connsiteX6" fmla="*/ 3617098 w 3617098"/>
              <a:gd name="connsiteY6" fmla="*/ 1208213 h 1342459"/>
              <a:gd name="connsiteX7" fmla="*/ 3577778 w 3617098"/>
              <a:gd name="connsiteY7" fmla="*/ 1303139 h 1342459"/>
              <a:gd name="connsiteX8" fmla="*/ 3482852 w 3617098"/>
              <a:gd name="connsiteY8" fmla="*/ 1342459 h 1342459"/>
              <a:gd name="connsiteX9" fmla="*/ 134246 w 3617098"/>
              <a:gd name="connsiteY9" fmla="*/ 1342459 h 1342459"/>
              <a:gd name="connsiteX10" fmla="*/ 39320 w 3617098"/>
              <a:gd name="connsiteY10" fmla="*/ 1303139 h 1342459"/>
              <a:gd name="connsiteX11" fmla="*/ 0 w 3617098"/>
              <a:gd name="connsiteY11" fmla="*/ 1208213 h 1342459"/>
              <a:gd name="connsiteX12" fmla="*/ 0 w 3617098"/>
              <a:gd name="connsiteY12" fmla="*/ 134246 h 134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17098" h="1342459">
                <a:moveTo>
                  <a:pt x="0" y="134246"/>
                </a:moveTo>
                <a:cubicBezTo>
                  <a:pt x="0" y="98642"/>
                  <a:pt x="14144" y="64496"/>
                  <a:pt x="39320" y="39320"/>
                </a:cubicBezTo>
                <a:cubicBezTo>
                  <a:pt x="64496" y="14144"/>
                  <a:pt x="98642" y="0"/>
                  <a:pt x="134246" y="0"/>
                </a:cubicBezTo>
                <a:lnTo>
                  <a:pt x="3482852" y="0"/>
                </a:lnTo>
                <a:cubicBezTo>
                  <a:pt x="3518456" y="0"/>
                  <a:pt x="3552602" y="14144"/>
                  <a:pt x="3577778" y="39320"/>
                </a:cubicBezTo>
                <a:cubicBezTo>
                  <a:pt x="3602954" y="64496"/>
                  <a:pt x="3617098" y="98642"/>
                  <a:pt x="3617098" y="134246"/>
                </a:cubicBezTo>
                <a:lnTo>
                  <a:pt x="3617098" y="1208213"/>
                </a:lnTo>
                <a:cubicBezTo>
                  <a:pt x="3617098" y="1243817"/>
                  <a:pt x="3602954" y="1277963"/>
                  <a:pt x="3577778" y="1303139"/>
                </a:cubicBezTo>
                <a:cubicBezTo>
                  <a:pt x="3552602" y="1328315"/>
                  <a:pt x="3518456" y="1342459"/>
                  <a:pt x="3482852" y="1342459"/>
                </a:cubicBezTo>
                <a:lnTo>
                  <a:pt x="134246" y="1342459"/>
                </a:lnTo>
                <a:cubicBezTo>
                  <a:pt x="98642" y="1342459"/>
                  <a:pt x="64496" y="1328315"/>
                  <a:pt x="39320" y="1303139"/>
                </a:cubicBezTo>
                <a:cubicBezTo>
                  <a:pt x="14144" y="1277963"/>
                  <a:pt x="0" y="1243817"/>
                  <a:pt x="0" y="1208213"/>
                </a:cubicBezTo>
                <a:lnTo>
                  <a:pt x="0" y="13424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7099" tIns="57099" rIns="57099" bIns="57099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err="1" smtClean="0">
                <a:solidFill>
                  <a:srgbClr val="000066"/>
                </a:solidFill>
              </a:rPr>
              <a:t>Số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tự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nhiên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lớn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nhất</a:t>
            </a:r>
            <a:r>
              <a:rPr lang="en-US" sz="2800" kern="1200" dirty="0" smtClean="0">
                <a:solidFill>
                  <a:srgbClr val="000066"/>
                </a:solidFill>
              </a:rPr>
              <a:t>: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Không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có</a:t>
            </a:r>
            <a:endParaRPr lang="en-US" sz="2800" kern="1200" dirty="0">
              <a:solidFill>
                <a:srgbClr val="000066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 rot="4196759">
            <a:off x="3654641" y="4687153"/>
            <a:ext cx="1593192" cy="16068"/>
          </a:xfrm>
          <a:custGeom>
            <a:avLst/>
            <a:gdLst>
              <a:gd name="connsiteX0" fmla="*/ 0 w 1593192"/>
              <a:gd name="connsiteY0" fmla="*/ 8034 h 16068"/>
              <a:gd name="connsiteX1" fmla="*/ 1593192 w 1593192"/>
              <a:gd name="connsiteY1" fmla="*/ 8034 h 1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93192" h="16068">
                <a:moveTo>
                  <a:pt x="0" y="8034"/>
                </a:moveTo>
                <a:lnTo>
                  <a:pt x="1593192" y="8034"/>
                </a:lnTo>
              </a:path>
            </a:pathLst>
          </a:custGeom>
          <a:noFill/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9466" tIns="-31797" rIns="769466" bIns="-3179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1" name="Freeform 30"/>
          <p:cNvSpPr/>
          <p:nvPr/>
        </p:nvSpPr>
        <p:spPr>
          <a:xfrm>
            <a:off x="4724395" y="4714772"/>
            <a:ext cx="3690551" cy="1457427"/>
          </a:xfrm>
          <a:custGeom>
            <a:avLst/>
            <a:gdLst>
              <a:gd name="connsiteX0" fmla="*/ 0 w 3690551"/>
              <a:gd name="connsiteY0" fmla="*/ 145743 h 1457427"/>
              <a:gd name="connsiteX1" fmla="*/ 42687 w 3690551"/>
              <a:gd name="connsiteY1" fmla="*/ 42687 h 1457427"/>
              <a:gd name="connsiteX2" fmla="*/ 145743 w 3690551"/>
              <a:gd name="connsiteY2" fmla="*/ 0 h 1457427"/>
              <a:gd name="connsiteX3" fmla="*/ 3544808 w 3690551"/>
              <a:gd name="connsiteY3" fmla="*/ 0 h 1457427"/>
              <a:gd name="connsiteX4" fmla="*/ 3647864 w 3690551"/>
              <a:gd name="connsiteY4" fmla="*/ 42687 h 1457427"/>
              <a:gd name="connsiteX5" fmla="*/ 3690551 w 3690551"/>
              <a:gd name="connsiteY5" fmla="*/ 145743 h 1457427"/>
              <a:gd name="connsiteX6" fmla="*/ 3690551 w 3690551"/>
              <a:gd name="connsiteY6" fmla="*/ 1311684 h 1457427"/>
              <a:gd name="connsiteX7" fmla="*/ 3647864 w 3690551"/>
              <a:gd name="connsiteY7" fmla="*/ 1414740 h 1457427"/>
              <a:gd name="connsiteX8" fmla="*/ 3544808 w 3690551"/>
              <a:gd name="connsiteY8" fmla="*/ 1457427 h 1457427"/>
              <a:gd name="connsiteX9" fmla="*/ 145743 w 3690551"/>
              <a:gd name="connsiteY9" fmla="*/ 1457427 h 1457427"/>
              <a:gd name="connsiteX10" fmla="*/ 42687 w 3690551"/>
              <a:gd name="connsiteY10" fmla="*/ 1414740 h 1457427"/>
              <a:gd name="connsiteX11" fmla="*/ 0 w 3690551"/>
              <a:gd name="connsiteY11" fmla="*/ 1311684 h 1457427"/>
              <a:gd name="connsiteX12" fmla="*/ 0 w 3690551"/>
              <a:gd name="connsiteY12" fmla="*/ 145743 h 145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90551" h="1457427">
                <a:moveTo>
                  <a:pt x="0" y="145743"/>
                </a:moveTo>
                <a:cubicBezTo>
                  <a:pt x="0" y="107090"/>
                  <a:pt x="15355" y="70019"/>
                  <a:pt x="42687" y="42687"/>
                </a:cubicBezTo>
                <a:cubicBezTo>
                  <a:pt x="70019" y="15355"/>
                  <a:pt x="107090" y="0"/>
                  <a:pt x="145743" y="0"/>
                </a:cubicBezTo>
                <a:lnTo>
                  <a:pt x="3544808" y="0"/>
                </a:lnTo>
                <a:cubicBezTo>
                  <a:pt x="3583461" y="0"/>
                  <a:pt x="3620532" y="15355"/>
                  <a:pt x="3647864" y="42687"/>
                </a:cubicBezTo>
                <a:cubicBezTo>
                  <a:pt x="3675196" y="70019"/>
                  <a:pt x="3690551" y="107090"/>
                  <a:pt x="3690551" y="145743"/>
                </a:cubicBezTo>
                <a:lnTo>
                  <a:pt x="3690551" y="1311684"/>
                </a:lnTo>
                <a:cubicBezTo>
                  <a:pt x="3690551" y="1350337"/>
                  <a:pt x="3675196" y="1387408"/>
                  <a:pt x="3647864" y="1414740"/>
                </a:cubicBezTo>
                <a:cubicBezTo>
                  <a:pt x="3620532" y="1442072"/>
                  <a:pt x="3583462" y="1457427"/>
                  <a:pt x="3544808" y="1457427"/>
                </a:cubicBezTo>
                <a:lnTo>
                  <a:pt x="145743" y="1457427"/>
                </a:lnTo>
                <a:cubicBezTo>
                  <a:pt x="107090" y="1457427"/>
                  <a:pt x="70019" y="1442072"/>
                  <a:pt x="42687" y="1414740"/>
                </a:cubicBezTo>
                <a:cubicBezTo>
                  <a:pt x="15355" y="1387408"/>
                  <a:pt x="0" y="1350338"/>
                  <a:pt x="0" y="1311684"/>
                </a:cubicBezTo>
                <a:lnTo>
                  <a:pt x="0" y="14574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0467" tIns="60467" rIns="60467" bIns="60467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err="1" smtClean="0">
                <a:solidFill>
                  <a:srgbClr val="000066"/>
                </a:solidFill>
              </a:rPr>
              <a:t>Hai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số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tự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nhiên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liên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tiếp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hơn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kém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nhau</a:t>
            </a:r>
            <a:r>
              <a:rPr lang="en-US" sz="2800" kern="1200" dirty="0" smtClean="0">
                <a:solidFill>
                  <a:srgbClr val="000066"/>
                </a:solidFill>
              </a:rPr>
              <a:t> 1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đơn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vị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endParaRPr lang="en-US" sz="2800" kern="12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1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57200" y="1229142"/>
            <a:ext cx="8305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</a:rPr>
              <a:t>TOÁN</a:t>
            </a:r>
            <a:r>
              <a:rPr lang="en-US" sz="6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66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Times New Roman" pitchFamily="18" charset="0"/>
              </a:rPr>
              <a:t>DÃY SỐ TỰ NHIÊN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631825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Trong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dãy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sau</a:t>
            </a:r>
            <a:r>
              <a:rPr lang="en-US" sz="3200" dirty="0" smtClean="0"/>
              <a:t>, </a:t>
            </a:r>
            <a:r>
              <a:rPr lang="en-US" sz="3200" dirty="0" err="1" smtClean="0"/>
              <a:t>đâu</a:t>
            </a:r>
            <a:r>
              <a:rPr lang="en-US" sz="3200" dirty="0" smtClean="0"/>
              <a:t> </a:t>
            </a:r>
            <a:r>
              <a:rPr lang="en-US" sz="3200" dirty="0" err="1" smtClean="0"/>
              <a:t>là</a:t>
            </a:r>
            <a:r>
              <a:rPr lang="en-US" sz="3200" dirty="0" smtClean="0"/>
              <a:t> </a:t>
            </a:r>
            <a:r>
              <a:rPr lang="en-US" sz="3200" dirty="0" err="1" smtClean="0"/>
              <a:t>dãy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tự</a:t>
            </a:r>
            <a:r>
              <a:rPr lang="en-US" sz="3200" dirty="0" smtClean="0"/>
              <a:t> </a:t>
            </a:r>
            <a:r>
              <a:rPr lang="en-US" sz="3200" dirty="0" err="1" smtClean="0"/>
              <a:t>nhiên</a:t>
            </a:r>
            <a:r>
              <a:rPr lang="en-US" sz="3200" dirty="0" smtClean="0"/>
              <a:t>?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err="1" smtClean="0"/>
              <a:t>Vì</a:t>
            </a:r>
            <a:r>
              <a:rPr lang="en-US" sz="3200" dirty="0" smtClean="0"/>
              <a:t> </a:t>
            </a:r>
            <a:r>
              <a:rPr lang="en-US" sz="3200" dirty="0" err="1" smtClean="0"/>
              <a:t>sao</a:t>
            </a:r>
            <a:r>
              <a:rPr lang="en-US" sz="3200" dirty="0" smtClean="0"/>
              <a:t>?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09600" y="1295400"/>
            <a:ext cx="7772400" cy="609600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1; 2; 3; 4; 5; 6; 7; 8; 9; 10; … </a:t>
            </a:r>
          </a:p>
          <a:p>
            <a:pPr marL="514350" indent="-514350"/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-685800" y="18288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b.   </a:t>
            </a: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0; 1; 2; 3; 4; 5; 6; 7.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914400" y="23622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c.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0; 3; 4; 5; 6; 7; 10; 13; ….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-533400" y="29718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d. 0; 1; 2; 3; 4; 5; 6; 7;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8; 9; 10; … 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33400" y="2895600"/>
            <a:ext cx="5715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d. 0; 1; 2; 3; 4; 5; 6; 7;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8; 9;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 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29718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Dãy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tự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sym typeface="Wingdings" pitchFamily="2" charset="2"/>
              </a:rPr>
              <a:t>nhiên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838200" y="2133600"/>
            <a:ext cx="7696200" cy="304800"/>
            <a:chOff x="685800" y="4038600"/>
            <a:chExt cx="7696200" cy="30480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685800" y="4191000"/>
              <a:ext cx="7696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85800" y="4038600"/>
              <a:ext cx="0" cy="3048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371600" y="4038600"/>
              <a:ext cx="0" cy="3048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057400" y="4038600"/>
              <a:ext cx="0" cy="3048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667000" y="4038600"/>
              <a:ext cx="0" cy="3048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352800" y="4038600"/>
              <a:ext cx="0" cy="3048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038600" y="4038600"/>
              <a:ext cx="0" cy="3048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648200" y="4038600"/>
              <a:ext cx="0" cy="3048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257800" y="4038600"/>
              <a:ext cx="0" cy="3048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867400" y="4038600"/>
              <a:ext cx="0" cy="3048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553200" y="4038600"/>
              <a:ext cx="0" cy="3048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239000" y="4038600"/>
              <a:ext cx="0" cy="3048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649356" y="2268523"/>
            <a:ext cx="7046844" cy="550877"/>
            <a:chOff x="533400" y="4429780"/>
            <a:chExt cx="7046844" cy="550877"/>
          </a:xfrm>
        </p:grpSpPr>
        <p:sp>
          <p:nvSpPr>
            <p:cNvPr id="25" name="TextBox 24"/>
            <p:cNvSpPr txBox="1"/>
            <p:nvPr/>
          </p:nvSpPr>
          <p:spPr>
            <a:xfrm>
              <a:off x="533400" y="442978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0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219200" y="4495800"/>
              <a:ext cx="6361044" cy="484857"/>
              <a:chOff x="1639956" y="4796135"/>
              <a:chExt cx="6361044" cy="484857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639956" y="48006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1</a:t>
                </a:r>
                <a:endParaRPr lang="en-US" sz="2400" b="1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325756" y="4819327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2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971800" y="48006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3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657600" y="48006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4</a:t>
                </a:r>
                <a:endParaRPr lang="en-US" sz="2400" b="1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343400" y="4796135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5</a:t>
                </a:r>
                <a:endParaRPr lang="en-US" sz="2400" b="1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929808" y="4796135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6</a:t>
                </a:r>
                <a:endParaRPr lang="en-US" sz="2400" b="1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562600" y="4797288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7</a:t>
                </a:r>
                <a:endParaRPr lang="en-US" sz="2400" b="1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158948" y="4796135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8</a:t>
                </a:r>
                <a:endParaRPr lang="en-US" sz="2400" b="1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858000" y="4796135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9</a:t>
                </a:r>
                <a:endParaRPr lang="en-US" sz="2400" b="1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7467600" y="4797288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10</a:t>
                </a:r>
                <a:endParaRPr lang="en-US" sz="2400" b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4" grpId="0"/>
      <p:bldP spid="4" grpId="1"/>
      <p:bldP spid="5" grpId="0"/>
      <p:bldP spid="5" grpId="1"/>
      <p:bldP spid="6" grpId="0"/>
      <p:bldP spid="6" grpId="1"/>
      <p:bldP spid="7" grpId="0" animBg="1"/>
      <p:bldP spid="7" grpId="1" animBg="1"/>
      <p:bldP spid="8" grpId="0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614187" y="1905000"/>
            <a:ext cx="2097330" cy="1719759"/>
          </a:xfrm>
          <a:custGeom>
            <a:avLst/>
            <a:gdLst>
              <a:gd name="connsiteX0" fmla="*/ 0 w 2097330"/>
              <a:gd name="connsiteY0" fmla="*/ 171976 h 1719759"/>
              <a:gd name="connsiteX1" fmla="*/ 50371 w 2097330"/>
              <a:gd name="connsiteY1" fmla="*/ 50371 h 1719759"/>
              <a:gd name="connsiteX2" fmla="*/ 171977 w 2097330"/>
              <a:gd name="connsiteY2" fmla="*/ 1 h 1719759"/>
              <a:gd name="connsiteX3" fmla="*/ 1925354 w 2097330"/>
              <a:gd name="connsiteY3" fmla="*/ 0 h 1719759"/>
              <a:gd name="connsiteX4" fmla="*/ 2046959 w 2097330"/>
              <a:gd name="connsiteY4" fmla="*/ 50371 h 1719759"/>
              <a:gd name="connsiteX5" fmla="*/ 2097329 w 2097330"/>
              <a:gd name="connsiteY5" fmla="*/ 171977 h 1719759"/>
              <a:gd name="connsiteX6" fmla="*/ 2097330 w 2097330"/>
              <a:gd name="connsiteY6" fmla="*/ 1547783 h 1719759"/>
              <a:gd name="connsiteX7" fmla="*/ 2046959 w 2097330"/>
              <a:gd name="connsiteY7" fmla="*/ 1669388 h 1719759"/>
              <a:gd name="connsiteX8" fmla="*/ 1925354 w 2097330"/>
              <a:gd name="connsiteY8" fmla="*/ 1719759 h 1719759"/>
              <a:gd name="connsiteX9" fmla="*/ 171976 w 2097330"/>
              <a:gd name="connsiteY9" fmla="*/ 1719759 h 1719759"/>
              <a:gd name="connsiteX10" fmla="*/ 50371 w 2097330"/>
              <a:gd name="connsiteY10" fmla="*/ 1669388 h 1719759"/>
              <a:gd name="connsiteX11" fmla="*/ 1 w 2097330"/>
              <a:gd name="connsiteY11" fmla="*/ 1547783 h 1719759"/>
              <a:gd name="connsiteX12" fmla="*/ 0 w 2097330"/>
              <a:gd name="connsiteY12" fmla="*/ 171976 h 1719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97330" h="1719759">
                <a:moveTo>
                  <a:pt x="0" y="171976"/>
                </a:moveTo>
                <a:cubicBezTo>
                  <a:pt x="0" y="126365"/>
                  <a:pt x="18119" y="82622"/>
                  <a:pt x="50371" y="50371"/>
                </a:cubicBezTo>
                <a:cubicBezTo>
                  <a:pt x="82623" y="18119"/>
                  <a:pt x="126366" y="0"/>
                  <a:pt x="171977" y="1"/>
                </a:cubicBezTo>
                <a:lnTo>
                  <a:pt x="1925354" y="0"/>
                </a:lnTo>
                <a:cubicBezTo>
                  <a:pt x="1970965" y="0"/>
                  <a:pt x="2014708" y="18119"/>
                  <a:pt x="2046959" y="50371"/>
                </a:cubicBezTo>
                <a:cubicBezTo>
                  <a:pt x="2079211" y="82623"/>
                  <a:pt x="2097330" y="126366"/>
                  <a:pt x="2097329" y="171977"/>
                </a:cubicBezTo>
                <a:cubicBezTo>
                  <a:pt x="2097329" y="630579"/>
                  <a:pt x="2097330" y="1089181"/>
                  <a:pt x="2097330" y="1547783"/>
                </a:cubicBezTo>
                <a:cubicBezTo>
                  <a:pt x="2097330" y="1593394"/>
                  <a:pt x="2079211" y="1637137"/>
                  <a:pt x="2046959" y="1669388"/>
                </a:cubicBezTo>
                <a:cubicBezTo>
                  <a:pt x="2014707" y="1701640"/>
                  <a:pt x="1970964" y="1719759"/>
                  <a:pt x="1925354" y="1719759"/>
                </a:cubicBezTo>
                <a:lnTo>
                  <a:pt x="171976" y="1719759"/>
                </a:lnTo>
                <a:cubicBezTo>
                  <a:pt x="126365" y="1719759"/>
                  <a:pt x="82622" y="1701640"/>
                  <a:pt x="50371" y="1669388"/>
                </a:cubicBezTo>
                <a:cubicBezTo>
                  <a:pt x="18119" y="1637136"/>
                  <a:pt x="0" y="1593393"/>
                  <a:pt x="1" y="1547783"/>
                </a:cubicBezTo>
                <a:cubicBezTo>
                  <a:pt x="1" y="1089181"/>
                  <a:pt x="0" y="630578"/>
                  <a:pt x="0" y="171976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0690" tIns="70690" rIns="70690" bIns="7069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 err="1" smtClean="0">
                <a:solidFill>
                  <a:srgbClr val="FF0000"/>
                </a:solidFill>
              </a:rPr>
              <a:t>Dãy</a:t>
            </a:r>
            <a:r>
              <a:rPr lang="en-US" sz="3200" b="1" kern="1200" dirty="0" smtClean="0">
                <a:solidFill>
                  <a:srgbClr val="FF0000"/>
                </a:solidFill>
              </a:rPr>
              <a:t> </a:t>
            </a:r>
            <a:r>
              <a:rPr lang="en-US" sz="3200" b="1" kern="1200" dirty="0" err="1" smtClean="0">
                <a:solidFill>
                  <a:srgbClr val="FF0000"/>
                </a:solidFill>
              </a:rPr>
              <a:t>số</a:t>
            </a:r>
            <a:r>
              <a:rPr lang="en-US" sz="3200" b="1" kern="1200" dirty="0" smtClean="0">
                <a:solidFill>
                  <a:srgbClr val="FF0000"/>
                </a:solidFill>
              </a:rPr>
              <a:t> </a:t>
            </a:r>
            <a:r>
              <a:rPr lang="en-US" sz="3200" b="1" kern="1200" dirty="0" err="1" smtClean="0">
                <a:solidFill>
                  <a:srgbClr val="FF0000"/>
                </a:solidFill>
              </a:rPr>
              <a:t>tự</a:t>
            </a:r>
            <a:r>
              <a:rPr lang="en-US" sz="3200" b="1" kern="1200" dirty="0" smtClean="0">
                <a:solidFill>
                  <a:srgbClr val="FF0000"/>
                </a:solidFill>
              </a:rPr>
              <a:t> </a:t>
            </a:r>
            <a:r>
              <a:rPr lang="en-US" sz="3200" b="1" kern="1200" dirty="0" err="1" smtClean="0">
                <a:solidFill>
                  <a:srgbClr val="FF0000"/>
                </a:solidFill>
              </a:rPr>
              <a:t>nhiên</a:t>
            </a:r>
            <a:r>
              <a:rPr lang="en-US" sz="3200" b="1" kern="1200" dirty="0" smtClean="0">
                <a:solidFill>
                  <a:srgbClr val="FF0000"/>
                </a:solidFill>
              </a:rPr>
              <a:t> </a:t>
            </a:r>
            <a:endParaRPr lang="en-US" sz="3200" b="1" kern="1200" dirty="0">
              <a:solidFill>
                <a:srgbClr val="FF0000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 rot="16967683">
            <a:off x="1986125" y="1848248"/>
            <a:ext cx="1863465" cy="16068"/>
          </a:xfrm>
          <a:custGeom>
            <a:avLst/>
            <a:gdLst>
              <a:gd name="connsiteX0" fmla="*/ 0 w 1863465"/>
              <a:gd name="connsiteY0" fmla="*/ 8034 h 16068"/>
              <a:gd name="connsiteX1" fmla="*/ 1863465 w 1863465"/>
              <a:gd name="connsiteY1" fmla="*/ 8034 h 1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63465" h="16068">
                <a:moveTo>
                  <a:pt x="0" y="8034"/>
                </a:moveTo>
                <a:lnTo>
                  <a:pt x="1863465" y="8034"/>
                </a:lnTo>
              </a:path>
            </a:pathLst>
          </a:custGeom>
          <a:noFill/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97846" tIns="-38553" rIns="897845" bIns="-38553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00" kern="1200"/>
          </a:p>
        </p:txBody>
      </p:sp>
      <p:sp>
        <p:nvSpPr>
          <p:cNvPr id="21" name="Freeform 20"/>
          <p:cNvSpPr/>
          <p:nvPr/>
        </p:nvSpPr>
        <p:spPr>
          <a:xfrm>
            <a:off x="3124198" y="371367"/>
            <a:ext cx="1047544" cy="1152634"/>
          </a:xfrm>
          <a:custGeom>
            <a:avLst/>
            <a:gdLst>
              <a:gd name="connsiteX0" fmla="*/ 0 w 1047544"/>
              <a:gd name="connsiteY0" fmla="*/ 104754 h 1152634"/>
              <a:gd name="connsiteX1" fmla="*/ 30682 w 1047544"/>
              <a:gd name="connsiteY1" fmla="*/ 30682 h 1152634"/>
              <a:gd name="connsiteX2" fmla="*/ 104754 w 1047544"/>
              <a:gd name="connsiteY2" fmla="*/ 0 h 1152634"/>
              <a:gd name="connsiteX3" fmla="*/ 942790 w 1047544"/>
              <a:gd name="connsiteY3" fmla="*/ 0 h 1152634"/>
              <a:gd name="connsiteX4" fmla="*/ 1016862 w 1047544"/>
              <a:gd name="connsiteY4" fmla="*/ 30682 h 1152634"/>
              <a:gd name="connsiteX5" fmla="*/ 1047544 w 1047544"/>
              <a:gd name="connsiteY5" fmla="*/ 104754 h 1152634"/>
              <a:gd name="connsiteX6" fmla="*/ 1047544 w 1047544"/>
              <a:gd name="connsiteY6" fmla="*/ 1047880 h 1152634"/>
              <a:gd name="connsiteX7" fmla="*/ 1016862 w 1047544"/>
              <a:gd name="connsiteY7" fmla="*/ 1121952 h 1152634"/>
              <a:gd name="connsiteX8" fmla="*/ 942790 w 1047544"/>
              <a:gd name="connsiteY8" fmla="*/ 1152634 h 1152634"/>
              <a:gd name="connsiteX9" fmla="*/ 104754 w 1047544"/>
              <a:gd name="connsiteY9" fmla="*/ 1152634 h 1152634"/>
              <a:gd name="connsiteX10" fmla="*/ 30682 w 1047544"/>
              <a:gd name="connsiteY10" fmla="*/ 1121952 h 1152634"/>
              <a:gd name="connsiteX11" fmla="*/ 0 w 1047544"/>
              <a:gd name="connsiteY11" fmla="*/ 1047880 h 1152634"/>
              <a:gd name="connsiteX12" fmla="*/ 0 w 1047544"/>
              <a:gd name="connsiteY12" fmla="*/ 104754 h 1152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7544" h="1152634">
                <a:moveTo>
                  <a:pt x="0" y="104754"/>
                </a:moveTo>
                <a:cubicBezTo>
                  <a:pt x="0" y="76972"/>
                  <a:pt x="11037" y="50327"/>
                  <a:pt x="30682" y="30682"/>
                </a:cubicBezTo>
                <a:cubicBezTo>
                  <a:pt x="50327" y="11037"/>
                  <a:pt x="76972" y="0"/>
                  <a:pt x="104754" y="0"/>
                </a:cubicBezTo>
                <a:lnTo>
                  <a:pt x="942790" y="0"/>
                </a:lnTo>
                <a:cubicBezTo>
                  <a:pt x="970572" y="0"/>
                  <a:pt x="997217" y="11037"/>
                  <a:pt x="1016862" y="30682"/>
                </a:cubicBezTo>
                <a:cubicBezTo>
                  <a:pt x="1036507" y="50327"/>
                  <a:pt x="1047544" y="76972"/>
                  <a:pt x="1047544" y="104754"/>
                </a:cubicBezTo>
                <a:lnTo>
                  <a:pt x="1047544" y="1047880"/>
                </a:lnTo>
                <a:cubicBezTo>
                  <a:pt x="1047544" y="1075662"/>
                  <a:pt x="1036507" y="1102307"/>
                  <a:pt x="1016862" y="1121952"/>
                </a:cubicBezTo>
                <a:cubicBezTo>
                  <a:pt x="997217" y="1141597"/>
                  <a:pt x="970572" y="1152634"/>
                  <a:pt x="942790" y="1152634"/>
                </a:cubicBezTo>
                <a:lnTo>
                  <a:pt x="104754" y="1152634"/>
                </a:lnTo>
                <a:cubicBezTo>
                  <a:pt x="76972" y="1152634"/>
                  <a:pt x="50327" y="1141597"/>
                  <a:pt x="30682" y="1121952"/>
                </a:cubicBezTo>
                <a:cubicBezTo>
                  <a:pt x="11037" y="1102307"/>
                  <a:pt x="0" y="1075662"/>
                  <a:pt x="0" y="1047880"/>
                </a:cubicBezTo>
                <a:lnTo>
                  <a:pt x="0" y="10475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48462" tIns="48462" rIns="48462" bIns="48462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err="1" smtClean="0"/>
              <a:t>Khái</a:t>
            </a:r>
            <a:r>
              <a:rPr lang="en-US" sz="2800" b="1" kern="1200" dirty="0" smtClean="0"/>
              <a:t> </a:t>
            </a:r>
            <a:r>
              <a:rPr lang="en-US" sz="2800" b="1" kern="1200" dirty="0" err="1" smtClean="0"/>
              <a:t>niệm</a:t>
            </a:r>
            <a:r>
              <a:rPr lang="en-US" sz="2800" b="1" kern="1200" dirty="0" smtClean="0"/>
              <a:t> </a:t>
            </a:r>
            <a:endParaRPr lang="en-US" sz="2800" b="1" kern="1200" dirty="0"/>
          </a:p>
        </p:txBody>
      </p:sp>
      <p:sp>
        <p:nvSpPr>
          <p:cNvPr id="22" name="Freeform 21"/>
          <p:cNvSpPr/>
          <p:nvPr/>
        </p:nvSpPr>
        <p:spPr>
          <a:xfrm rot="21273274" flipV="1">
            <a:off x="4173237" y="901341"/>
            <a:ext cx="473909" cy="51382"/>
          </a:xfrm>
          <a:custGeom>
            <a:avLst/>
            <a:gdLst>
              <a:gd name="connsiteX0" fmla="*/ 0 w 477175"/>
              <a:gd name="connsiteY0" fmla="*/ 8034 h 16068"/>
              <a:gd name="connsiteX1" fmla="*/ 477175 w 477175"/>
              <a:gd name="connsiteY1" fmla="*/ 8034 h 1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7175" h="16068">
                <a:moveTo>
                  <a:pt x="0" y="8034"/>
                </a:moveTo>
                <a:lnTo>
                  <a:pt x="477175" y="8034"/>
                </a:lnTo>
              </a:path>
            </a:pathLst>
          </a:custGeom>
          <a:noFill/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9357" tIns="-3895" rIns="239359" bIns="-389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3" name="Freeform 22"/>
          <p:cNvSpPr/>
          <p:nvPr/>
        </p:nvSpPr>
        <p:spPr>
          <a:xfrm>
            <a:off x="4648197" y="304800"/>
            <a:ext cx="3757563" cy="1338211"/>
          </a:xfrm>
          <a:custGeom>
            <a:avLst/>
            <a:gdLst>
              <a:gd name="connsiteX0" fmla="*/ 0 w 3757563"/>
              <a:gd name="connsiteY0" fmla="*/ 133821 h 1338211"/>
              <a:gd name="connsiteX1" fmla="*/ 39195 w 3757563"/>
              <a:gd name="connsiteY1" fmla="*/ 39195 h 1338211"/>
              <a:gd name="connsiteX2" fmla="*/ 133821 w 3757563"/>
              <a:gd name="connsiteY2" fmla="*/ 0 h 1338211"/>
              <a:gd name="connsiteX3" fmla="*/ 3623742 w 3757563"/>
              <a:gd name="connsiteY3" fmla="*/ 0 h 1338211"/>
              <a:gd name="connsiteX4" fmla="*/ 3718368 w 3757563"/>
              <a:gd name="connsiteY4" fmla="*/ 39195 h 1338211"/>
              <a:gd name="connsiteX5" fmla="*/ 3757563 w 3757563"/>
              <a:gd name="connsiteY5" fmla="*/ 133821 h 1338211"/>
              <a:gd name="connsiteX6" fmla="*/ 3757563 w 3757563"/>
              <a:gd name="connsiteY6" fmla="*/ 1204390 h 1338211"/>
              <a:gd name="connsiteX7" fmla="*/ 3718368 w 3757563"/>
              <a:gd name="connsiteY7" fmla="*/ 1299016 h 1338211"/>
              <a:gd name="connsiteX8" fmla="*/ 3623742 w 3757563"/>
              <a:gd name="connsiteY8" fmla="*/ 1338211 h 1338211"/>
              <a:gd name="connsiteX9" fmla="*/ 133821 w 3757563"/>
              <a:gd name="connsiteY9" fmla="*/ 1338211 h 1338211"/>
              <a:gd name="connsiteX10" fmla="*/ 39195 w 3757563"/>
              <a:gd name="connsiteY10" fmla="*/ 1299016 h 1338211"/>
              <a:gd name="connsiteX11" fmla="*/ 0 w 3757563"/>
              <a:gd name="connsiteY11" fmla="*/ 1204390 h 1338211"/>
              <a:gd name="connsiteX12" fmla="*/ 0 w 3757563"/>
              <a:gd name="connsiteY12" fmla="*/ 133821 h 1338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57563" h="1338211">
                <a:moveTo>
                  <a:pt x="0" y="133821"/>
                </a:moveTo>
                <a:cubicBezTo>
                  <a:pt x="0" y="98329"/>
                  <a:pt x="14099" y="64292"/>
                  <a:pt x="39195" y="39195"/>
                </a:cubicBezTo>
                <a:cubicBezTo>
                  <a:pt x="64291" y="14099"/>
                  <a:pt x="98329" y="0"/>
                  <a:pt x="133821" y="0"/>
                </a:cubicBezTo>
                <a:lnTo>
                  <a:pt x="3623742" y="0"/>
                </a:lnTo>
                <a:cubicBezTo>
                  <a:pt x="3659234" y="0"/>
                  <a:pt x="3693271" y="14099"/>
                  <a:pt x="3718368" y="39195"/>
                </a:cubicBezTo>
                <a:cubicBezTo>
                  <a:pt x="3743464" y="64291"/>
                  <a:pt x="3757563" y="98329"/>
                  <a:pt x="3757563" y="133821"/>
                </a:cubicBezTo>
                <a:lnTo>
                  <a:pt x="3757563" y="1204390"/>
                </a:lnTo>
                <a:cubicBezTo>
                  <a:pt x="3757563" y="1239882"/>
                  <a:pt x="3743464" y="1273919"/>
                  <a:pt x="3718368" y="1299016"/>
                </a:cubicBezTo>
                <a:cubicBezTo>
                  <a:pt x="3693272" y="1324112"/>
                  <a:pt x="3659234" y="1338211"/>
                  <a:pt x="3623742" y="1338211"/>
                </a:cubicBezTo>
                <a:lnTo>
                  <a:pt x="133821" y="1338211"/>
                </a:lnTo>
                <a:cubicBezTo>
                  <a:pt x="98329" y="1338211"/>
                  <a:pt x="64292" y="1324112"/>
                  <a:pt x="39195" y="1299016"/>
                </a:cubicBezTo>
                <a:cubicBezTo>
                  <a:pt x="14099" y="1273920"/>
                  <a:pt x="0" y="1239882"/>
                  <a:pt x="0" y="1204390"/>
                </a:cubicBezTo>
                <a:lnTo>
                  <a:pt x="0" y="133821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6975" tIns="56975" rIns="56975" bIns="56975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err="1" smtClean="0"/>
              <a:t>Là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dãy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số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gồm</a:t>
            </a:r>
            <a:r>
              <a:rPr lang="en-US" sz="2800" kern="1200" dirty="0" smtClean="0"/>
              <a:t>: </a:t>
            </a:r>
            <a:r>
              <a:rPr lang="en-US" sz="2800" kern="1200" dirty="0" err="1" smtClean="0"/>
              <a:t>Tất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cả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các</a:t>
            </a:r>
            <a:r>
              <a:rPr lang="en-US" sz="2800" kern="1200" dirty="0" smtClean="0"/>
              <a:t> STN </a:t>
            </a:r>
            <a:r>
              <a:rPr lang="en-US" sz="2800" kern="1200" dirty="0" err="1" smtClean="0"/>
              <a:t>được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sắp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xếp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theo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thứ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tự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từ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bé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đến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lớn</a:t>
            </a:r>
            <a:r>
              <a:rPr lang="en-US" sz="2800" kern="1200" dirty="0" smtClean="0"/>
              <a:t>  </a:t>
            </a:r>
            <a:endParaRPr lang="en-US" sz="2800" kern="1200" dirty="0"/>
          </a:p>
        </p:txBody>
      </p:sp>
      <p:sp>
        <p:nvSpPr>
          <p:cNvPr id="24" name="Freeform 23"/>
          <p:cNvSpPr/>
          <p:nvPr/>
        </p:nvSpPr>
        <p:spPr>
          <a:xfrm rot="4228846">
            <a:off x="2293986" y="3347850"/>
            <a:ext cx="1254081" cy="16068"/>
          </a:xfrm>
          <a:custGeom>
            <a:avLst/>
            <a:gdLst>
              <a:gd name="connsiteX0" fmla="*/ 0 w 1254081"/>
              <a:gd name="connsiteY0" fmla="*/ 8034 h 16068"/>
              <a:gd name="connsiteX1" fmla="*/ 1254081 w 1254081"/>
              <a:gd name="connsiteY1" fmla="*/ 8034 h 1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54081" h="16068">
                <a:moveTo>
                  <a:pt x="0" y="8034"/>
                </a:moveTo>
                <a:lnTo>
                  <a:pt x="1254081" y="8034"/>
                </a:lnTo>
              </a:path>
            </a:pathLst>
          </a:custGeom>
          <a:noFill/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8388" tIns="-23319" rIns="608388" bIns="-23318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5" name="Freeform 24"/>
          <p:cNvSpPr/>
          <p:nvPr/>
        </p:nvSpPr>
        <p:spPr>
          <a:xfrm>
            <a:off x="3130535" y="3169377"/>
            <a:ext cx="1047544" cy="1555022"/>
          </a:xfrm>
          <a:custGeom>
            <a:avLst/>
            <a:gdLst>
              <a:gd name="connsiteX0" fmla="*/ 0 w 1047544"/>
              <a:gd name="connsiteY0" fmla="*/ 104754 h 1555022"/>
              <a:gd name="connsiteX1" fmla="*/ 30682 w 1047544"/>
              <a:gd name="connsiteY1" fmla="*/ 30682 h 1555022"/>
              <a:gd name="connsiteX2" fmla="*/ 104754 w 1047544"/>
              <a:gd name="connsiteY2" fmla="*/ 0 h 1555022"/>
              <a:gd name="connsiteX3" fmla="*/ 942790 w 1047544"/>
              <a:gd name="connsiteY3" fmla="*/ 0 h 1555022"/>
              <a:gd name="connsiteX4" fmla="*/ 1016862 w 1047544"/>
              <a:gd name="connsiteY4" fmla="*/ 30682 h 1555022"/>
              <a:gd name="connsiteX5" fmla="*/ 1047544 w 1047544"/>
              <a:gd name="connsiteY5" fmla="*/ 104754 h 1555022"/>
              <a:gd name="connsiteX6" fmla="*/ 1047544 w 1047544"/>
              <a:gd name="connsiteY6" fmla="*/ 1450268 h 1555022"/>
              <a:gd name="connsiteX7" fmla="*/ 1016862 w 1047544"/>
              <a:gd name="connsiteY7" fmla="*/ 1524340 h 1555022"/>
              <a:gd name="connsiteX8" fmla="*/ 942790 w 1047544"/>
              <a:gd name="connsiteY8" fmla="*/ 1555022 h 1555022"/>
              <a:gd name="connsiteX9" fmla="*/ 104754 w 1047544"/>
              <a:gd name="connsiteY9" fmla="*/ 1555022 h 1555022"/>
              <a:gd name="connsiteX10" fmla="*/ 30682 w 1047544"/>
              <a:gd name="connsiteY10" fmla="*/ 1524340 h 1555022"/>
              <a:gd name="connsiteX11" fmla="*/ 0 w 1047544"/>
              <a:gd name="connsiteY11" fmla="*/ 1450268 h 1555022"/>
              <a:gd name="connsiteX12" fmla="*/ 0 w 1047544"/>
              <a:gd name="connsiteY12" fmla="*/ 104754 h 1555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7544" h="1555022">
                <a:moveTo>
                  <a:pt x="0" y="104754"/>
                </a:moveTo>
                <a:cubicBezTo>
                  <a:pt x="0" y="76972"/>
                  <a:pt x="11037" y="50327"/>
                  <a:pt x="30682" y="30682"/>
                </a:cubicBezTo>
                <a:cubicBezTo>
                  <a:pt x="50327" y="11037"/>
                  <a:pt x="76972" y="0"/>
                  <a:pt x="104754" y="0"/>
                </a:cubicBezTo>
                <a:lnTo>
                  <a:pt x="942790" y="0"/>
                </a:lnTo>
                <a:cubicBezTo>
                  <a:pt x="970572" y="0"/>
                  <a:pt x="997217" y="11037"/>
                  <a:pt x="1016862" y="30682"/>
                </a:cubicBezTo>
                <a:cubicBezTo>
                  <a:pt x="1036507" y="50327"/>
                  <a:pt x="1047544" y="76972"/>
                  <a:pt x="1047544" y="104754"/>
                </a:cubicBezTo>
                <a:lnTo>
                  <a:pt x="1047544" y="1450268"/>
                </a:lnTo>
                <a:cubicBezTo>
                  <a:pt x="1047544" y="1478050"/>
                  <a:pt x="1036507" y="1504695"/>
                  <a:pt x="1016862" y="1524340"/>
                </a:cubicBezTo>
                <a:cubicBezTo>
                  <a:pt x="997217" y="1543985"/>
                  <a:pt x="970572" y="1555022"/>
                  <a:pt x="942790" y="1555022"/>
                </a:cubicBezTo>
                <a:lnTo>
                  <a:pt x="104754" y="1555022"/>
                </a:lnTo>
                <a:cubicBezTo>
                  <a:pt x="76972" y="1555022"/>
                  <a:pt x="50327" y="1543985"/>
                  <a:pt x="30682" y="1524340"/>
                </a:cubicBezTo>
                <a:cubicBezTo>
                  <a:pt x="11037" y="1504695"/>
                  <a:pt x="0" y="1478050"/>
                  <a:pt x="0" y="1450268"/>
                </a:cubicBezTo>
                <a:lnTo>
                  <a:pt x="0" y="10475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1002" tIns="51002" rIns="51002" bIns="51002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 err="1" smtClean="0">
                <a:solidFill>
                  <a:srgbClr val="000066"/>
                </a:solidFill>
              </a:rPr>
              <a:t>Đặc</a:t>
            </a:r>
            <a:r>
              <a:rPr lang="en-US" sz="3200" b="1" kern="1200" dirty="0" smtClean="0">
                <a:solidFill>
                  <a:srgbClr val="000066"/>
                </a:solidFill>
              </a:rPr>
              <a:t> </a:t>
            </a:r>
            <a:r>
              <a:rPr lang="en-US" sz="3200" b="1" kern="1200" dirty="0" err="1" smtClean="0">
                <a:solidFill>
                  <a:srgbClr val="000066"/>
                </a:solidFill>
              </a:rPr>
              <a:t>điểm</a:t>
            </a:r>
            <a:r>
              <a:rPr lang="en-US" sz="3200" b="1" kern="1200" dirty="0" smtClean="0">
                <a:solidFill>
                  <a:srgbClr val="000066"/>
                </a:solidFill>
              </a:rPr>
              <a:t> </a:t>
            </a:r>
            <a:endParaRPr lang="en-US" sz="3200" b="1" kern="1200" dirty="0">
              <a:solidFill>
                <a:srgbClr val="000066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 rot="17149381">
            <a:off x="3619219" y="3199599"/>
            <a:ext cx="1536738" cy="16068"/>
          </a:xfrm>
          <a:custGeom>
            <a:avLst/>
            <a:gdLst>
              <a:gd name="connsiteX0" fmla="*/ 0 w 1536738"/>
              <a:gd name="connsiteY0" fmla="*/ 8034 h 16068"/>
              <a:gd name="connsiteX1" fmla="*/ 1536738 w 1536738"/>
              <a:gd name="connsiteY1" fmla="*/ 8034 h 1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6738" h="16068">
                <a:moveTo>
                  <a:pt x="0" y="8034"/>
                </a:moveTo>
                <a:lnTo>
                  <a:pt x="1536738" y="8034"/>
                </a:lnTo>
              </a:path>
            </a:pathLst>
          </a:custGeom>
          <a:noFill/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2651" tIns="-30384" rIns="742651" bIns="-3038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7" name="Freeform 26"/>
          <p:cNvSpPr/>
          <p:nvPr/>
        </p:nvSpPr>
        <p:spPr>
          <a:xfrm>
            <a:off x="4597098" y="2129349"/>
            <a:ext cx="3856514" cy="678059"/>
          </a:xfrm>
          <a:custGeom>
            <a:avLst/>
            <a:gdLst>
              <a:gd name="connsiteX0" fmla="*/ 0 w 3856514"/>
              <a:gd name="connsiteY0" fmla="*/ 67806 h 678059"/>
              <a:gd name="connsiteX1" fmla="*/ 19860 w 3856514"/>
              <a:gd name="connsiteY1" fmla="*/ 19860 h 678059"/>
              <a:gd name="connsiteX2" fmla="*/ 67806 w 3856514"/>
              <a:gd name="connsiteY2" fmla="*/ 0 h 678059"/>
              <a:gd name="connsiteX3" fmla="*/ 3788708 w 3856514"/>
              <a:gd name="connsiteY3" fmla="*/ 0 h 678059"/>
              <a:gd name="connsiteX4" fmla="*/ 3836654 w 3856514"/>
              <a:gd name="connsiteY4" fmla="*/ 19860 h 678059"/>
              <a:gd name="connsiteX5" fmla="*/ 3856514 w 3856514"/>
              <a:gd name="connsiteY5" fmla="*/ 67806 h 678059"/>
              <a:gd name="connsiteX6" fmla="*/ 3856514 w 3856514"/>
              <a:gd name="connsiteY6" fmla="*/ 610253 h 678059"/>
              <a:gd name="connsiteX7" fmla="*/ 3836654 w 3856514"/>
              <a:gd name="connsiteY7" fmla="*/ 658199 h 678059"/>
              <a:gd name="connsiteX8" fmla="*/ 3788708 w 3856514"/>
              <a:gd name="connsiteY8" fmla="*/ 678059 h 678059"/>
              <a:gd name="connsiteX9" fmla="*/ 67806 w 3856514"/>
              <a:gd name="connsiteY9" fmla="*/ 678059 h 678059"/>
              <a:gd name="connsiteX10" fmla="*/ 19860 w 3856514"/>
              <a:gd name="connsiteY10" fmla="*/ 658199 h 678059"/>
              <a:gd name="connsiteX11" fmla="*/ 0 w 3856514"/>
              <a:gd name="connsiteY11" fmla="*/ 610253 h 678059"/>
              <a:gd name="connsiteX12" fmla="*/ 0 w 3856514"/>
              <a:gd name="connsiteY12" fmla="*/ 67806 h 678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56514" h="678059">
                <a:moveTo>
                  <a:pt x="0" y="67806"/>
                </a:moveTo>
                <a:cubicBezTo>
                  <a:pt x="0" y="49823"/>
                  <a:pt x="7144" y="32576"/>
                  <a:pt x="19860" y="19860"/>
                </a:cubicBezTo>
                <a:cubicBezTo>
                  <a:pt x="32576" y="7144"/>
                  <a:pt x="49823" y="0"/>
                  <a:pt x="67806" y="0"/>
                </a:cubicBezTo>
                <a:lnTo>
                  <a:pt x="3788708" y="0"/>
                </a:lnTo>
                <a:cubicBezTo>
                  <a:pt x="3806691" y="0"/>
                  <a:pt x="3823938" y="7144"/>
                  <a:pt x="3836654" y="19860"/>
                </a:cubicBezTo>
                <a:cubicBezTo>
                  <a:pt x="3849370" y="32576"/>
                  <a:pt x="3856514" y="49823"/>
                  <a:pt x="3856514" y="67806"/>
                </a:cubicBezTo>
                <a:lnTo>
                  <a:pt x="3856514" y="610253"/>
                </a:lnTo>
                <a:cubicBezTo>
                  <a:pt x="3856514" y="628236"/>
                  <a:pt x="3849370" y="645483"/>
                  <a:pt x="3836654" y="658199"/>
                </a:cubicBezTo>
                <a:cubicBezTo>
                  <a:pt x="3823938" y="670915"/>
                  <a:pt x="3806691" y="678059"/>
                  <a:pt x="3788708" y="678059"/>
                </a:cubicBezTo>
                <a:lnTo>
                  <a:pt x="67806" y="678059"/>
                </a:lnTo>
                <a:cubicBezTo>
                  <a:pt x="49823" y="678059"/>
                  <a:pt x="32576" y="670915"/>
                  <a:pt x="19860" y="658199"/>
                </a:cubicBezTo>
                <a:cubicBezTo>
                  <a:pt x="7144" y="645483"/>
                  <a:pt x="0" y="628236"/>
                  <a:pt x="0" y="610253"/>
                </a:cubicBezTo>
                <a:lnTo>
                  <a:pt x="0" y="6780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640" tIns="37640" rIns="37640" bIns="3764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err="1" smtClean="0">
                <a:solidFill>
                  <a:srgbClr val="000066"/>
                </a:solidFill>
              </a:rPr>
              <a:t>Số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tự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nhiên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bé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nhất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là</a:t>
            </a:r>
            <a:r>
              <a:rPr lang="en-US" sz="2800" kern="1200" dirty="0" smtClean="0">
                <a:solidFill>
                  <a:srgbClr val="000066"/>
                </a:solidFill>
              </a:rPr>
              <a:t> 0</a:t>
            </a:r>
            <a:endParaRPr lang="en-US" sz="2800" kern="1200" dirty="0">
              <a:solidFill>
                <a:srgbClr val="000066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21134115">
            <a:off x="4175200" y="3896412"/>
            <a:ext cx="628284" cy="16068"/>
          </a:xfrm>
          <a:custGeom>
            <a:avLst/>
            <a:gdLst>
              <a:gd name="connsiteX0" fmla="*/ 0 w 628284"/>
              <a:gd name="connsiteY0" fmla="*/ 8034 h 16068"/>
              <a:gd name="connsiteX1" fmla="*/ 628284 w 628284"/>
              <a:gd name="connsiteY1" fmla="*/ 8034 h 1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8284" h="16068">
                <a:moveTo>
                  <a:pt x="0" y="8034"/>
                </a:moveTo>
                <a:lnTo>
                  <a:pt x="628284" y="8034"/>
                </a:lnTo>
              </a:path>
            </a:pathLst>
          </a:custGeom>
          <a:noFill/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1135" tIns="-7673" rIns="311135" bIns="-767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29" name="Freeform 28"/>
          <p:cNvSpPr/>
          <p:nvPr/>
        </p:nvSpPr>
        <p:spPr>
          <a:xfrm>
            <a:off x="4800604" y="3190773"/>
            <a:ext cx="3617098" cy="1342459"/>
          </a:xfrm>
          <a:custGeom>
            <a:avLst/>
            <a:gdLst>
              <a:gd name="connsiteX0" fmla="*/ 0 w 3617098"/>
              <a:gd name="connsiteY0" fmla="*/ 134246 h 1342459"/>
              <a:gd name="connsiteX1" fmla="*/ 39320 w 3617098"/>
              <a:gd name="connsiteY1" fmla="*/ 39320 h 1342459"/>
              <a:gd name="connsiteX2" fmla="*/ 134246 w 3617098"/>
              <a:gd name="connsiteY2" fmla="*/ 0 h 1342459"/>
              <a:gd name="connsiteX3" fmla="*/ 3482852 w 3617098"/>
              <a:gd name="connsiteY3" fmla="*/ 0 h 1342459"/>
              <a:gd name="connsiteX4" fmla="*/ 3577778 w 3617098"/>
              <a:gd name="connsiteY4" fmla="*/ 39320 h 1342459"/>
              <a:gd name="connsiteX5" fmla="*/ 3617098 w 3617098"/>
              <a:gd name="connsiteY5" fmla="*/ 134246 h 1342459"/>
              <a:gd name="connsiteX6" fmla="*/ 3617098 w 3617098"/>
              <a:gd name="connsiteY6" fmla="*/ 1208213 h 1342459"/>
              <a:gd name="connsiteX7" fmla="*/ 3577778 w 3617098"/>
              <a:gd name="connsiteY7" fmla="*/ 1303139 h 1342459"/>
              <a:gd name="connsiteX8" fmla="*/ 3482852 w 3617098"/>
              <a:gd name="connsiteY8" fmla="*/ 1342459 h 1342459"/>
              <a:gd name="connsiteX9" fmla="*/ 134246 w 3617098"/>
              <a:gd name="connsiteY9" fmla="*/ 1342459 h 1342459"/>
              <a:gd name="connsiteX10" fmla="*/ 39320 w 3617098"/>
              <a:gd name="connsiteY10" fmla="*/ 1303139 h 1342459"/>
              <a:gd name="connsiteX11" fmla="*/ 0 w 3617098"/>
              <a:gd name="connsiteY11" fmla="*/ 1208213 h 1342459"/>
              <a:gd name="connsiteX12" fmla="*/ 0 w 3617098"/>
              <a:gd name="connsiteY12" fmla="*/ 134246 h 134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17098" h="1342459">
                <a:moveTo>
                  <a:pt x="0" y="134246"/>
                </a:moveTo>
                <a:cubicBezTo>
                  <a:pt x="0" y="98642"/>
                  <a:pt x="14144" y="64496"/>
                  <a:pt x="39320" y="39320"/>
                </a:cubicBezTo>
                <a:cubicBezTo>
                  <a:pt x="64496" y="14144"/>
                  <a:pt x="98642" y="0"/>
                  <a:pt x="134246" y="0"/>
                </a:cubicBezTo>
                <a:lnTo>
                  <a:pt x="3482852" y="0"/>
                </a:lnTo>
                <a:cubicBezTo>
                  <a:pt x="3518456" y="0"/>
                  <a:pt x="3552602" y="14144"/>
                  <a:pt x="3577778" y="39320"/>
                </a:cubicBezTo>
                <a:cubicBezTo>
                  <a:pt x="3602954" y="64496"/>
                  <a:pt x="3617098" y="98642"/>
                  <a:pt x="3617098" y="134246"/>
                </a:cubicBezTo>
                <a:lnTo>
                  <a:pt x="3617098" y="1208213"/>
                </a:lnTo>
                <a:cubicBezTo>
                  <a:pt x="3617098" y="1243817"/>
                  <a:pt x="3602954" y="1277963"/>
                  <a:pt x="3577778" y="1303139"/>
                </a:cubicBezTo>
                <a:cubicBezTo>
                  <a:pt x="3552602" y="1328315"/>
                  <a:pt x="3518456" y="1342459"/>
                  <a:pt x="3482852" y="1342459"/>
                </a:cubicBezTo>
                <a:lnTo>
                  <a:pt x="134246" y="1342459"/>
                </a:lnTo>
                <a:cubicBezTo>
                  <a:pt x="98642" y="1342459"/>
                  <a:pt x="64496" y="1328315"/>
                  <a:pt x="39320" y="1303139"/>
                </a:cubicBezTo>
                <a:cubicBezTo>
                  <a:pt x="14144" y="1277963"/>
                  <a:pt x="0" y="1243817"/>
                  <a:pt x="0" y="1208213"/>
                </a:cubicBezTo>
                <a:lnTo>
                  <a:pt x="0" y="13424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57099" tIns="57099" rIns="57099" bIns="57099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err="1" smtClean="0">
                <a:solidFill>
                  <a:srgbClr val="000066"/>
                </a:solidFill>
              </a:rPr>
              <a:t>Số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tự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nhiên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lớn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nhất</a:t>
            </a:r>
            <a:r>
              <a:rPr lang="en-US" sz="2800" kern="1200" dirty="0" smtClean="0">
                <a:solidFill>
                  <a:srgbClr val="000066"/>
                </a:solidFill>
              </a:rPr>
              <a:t>: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Không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có</a:t>
            </a:r>
            <a:endParaRPr lang="en-US" sz="2800" kern="1200" dirty="0">
              <a:solidFill>
                <a:srgbClr val="000066"/>
              </a:solidFill>
            </a:endParaRPr>
          </a:p>
        </p:txBody>
      </p:sp>
      <p:sp>
        <p:nvSpPr>
          <p:cNvPr id="30" name="Freeform 29"/>
          <p:cNvSpPr/>
          <p:nvPr/>
        </p:nvSpPr>
        <p:spPr>
          <a:xfrm rot="4196759">
            <a:off x="3654641" y="4687153"/>
            <a:ext cx="1593192" cy="16068"/>
          </a:xfrm>
          <a:custGeom>
            <a:avLst/>
            <a:gdLst>
              <a:gd name="connsiteX0" fmla="*/ 0 w 1593192"/>
              <a:gd name="connsiteY0" fmla="*/ 8034 h 16068"/>
              <a:gd name="connsiteX1" fmla="*/ 1593192 w 1593192"/>
              <a:gd name="connsiteY1" fmla="*/ 8034 h 1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93192" h="16068">
                <a:moveTo>
                  <a:pt x="0" y="8034"/>
                </a:moveTo>
                <a:lnTo>
                  <a:pt x="1593192" y="8034"/>
                </a:lnTo>
              </a:path>
            </a:pathLst>
          </a:custGeom>
          <a:noFill/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9466" tIns="-31797" rIns="769466" bIns="-3179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31" name="Freeform 30"/>
          <p:cNvSpPr/>
          <p:nvPr/>
        </p:nvSpPr>
        <p:spPr>
          <a:xfrm>
            <a:off x="4724395" y="4714772"/>
            <a:ext cx="3690551" cy="1457427"/>
          </a:xfrm>
          <a:custGeom>
            <a:avLst/>
            <a:gdLst>
              <a:gd name="connsiteX0" fmla="*/ 0 w 3690551"/>
              <a:gd name="connsiteY0" fmla="*/ 145743 h 1457427"/>
              <a:gd name="connsiteX1" fmla="*/ 42687 w 3690551"/>
              <a:gd name="connsiteY1" fmla="*/ 42687 h 1457427"/>
              <a:gd name="connsiteX2" fmla="*/ 145743 w 3690551"/>
              <a:gd name="connsiteY2" fmla="*/ 0 h 1457427"/>
              <a:gd name="connsiteX3" fmla="*/ 3544808 w 3690551"/>
              <a:gd name="connsiteY3" fmla="*/ 0 h 1457427"/>
              <a:gd name="connsiteX4" fmla="*/ 3647864 w 3690551"/>
              <a:gd name="connsiteY4" fmla="*/ 42687 h 1457427"/>
              <a:gd name="connsiteX5" fmla="*/ 3690551 w 3690551"/>
              <a:gd name="connsiteY5" fmla="*/ 145743 h 1457427"/>
              <a:gd name="connsiteX6" fmla="*/ 3690551 w 3690551"/>
              <a:gd name="connsiteY6" fmla="*/ 1311684 h 1457427"/>
              <a:gd name="connsiteX7" fmla="*/ 3647864 w 3690551"/>
              <a:gd name="connsiteY7" fmla="*/ 1414740 h 1457427"/>
              <a:gd name="connsiteX8" fmla="*/ 3544808 w 3690551"/>
              <a:gd name="connsiteY8" fmla="*/ 1457427 h 1457427"/>
              <a:gd name="connsiteX9" fmla="*/ 145743 w 3690551"/>
              <a:gd name="connsiteY9" fmla="*/ 1457427 h 1457427"/>
              <a:gd name="connsiteX10" fmla="*/ 42687 w 3690551"/>
              <a:gd name="connsiteY10" fmla="*/ 1414740 h 1457427"/>
              <a:gd name="connsiteX11" fmla="*/ 0 w 3690551"/>
              <a:gd name="connsiteY11" fmla="*/ 1311684 h 1457427"/>
              <a:gd name="connsiteX12" fmla="*/ 0 w 3690551"/>
              <a:gd name="connsiteY12" fmla="*/ 145743 h 145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90551" h="1457427">
                <a:moveTo>
                  <a:pt x="0" y="145743"/>
                </a:moveTo>
                <a:cubicBezTo>
                  <a:pt x="0" y="107090"/>
                  <a:pt x="15355" y="70019"/>
                  <a:pt x="42687" y="42687"/>
                </a:cubicBezTo>
                <a:cubicBezTo>
                  <a:pt x="70019" y="15355"/>
                  <a:pt x="107090" y="0"/>
                  <a:pt x="145743" y="0"/>
                </a:cubicBezTo>
                <a:lnTo>
                  <a:pt x="3544808" y="0"/>
                </a:lnTo>
                <a:cubicBezTo>
                  <a:pt x="3583461" y="0"/>
                  <a:pt x="3620532" y="15355"/>
                  <a:pt x="3647864" y="42687"/>
                </a:cubicBezTo>
                <a:cubicBezTo>
                  <a:pt x="3675196" y="70019"/>
                  <a:pt x="3690551" y="107090"/>
                  <a:pt x="3690551" y="145743"/>
                </a:cubicBezTo>
                <a:lnTo>
                  <a:pt x="3690551" y="1311684"/>
                </a:lnTo>
                <a:cubicBezTo>
                  <a:pt x="3690551" y="1350337"/>
                  <a:pt x="3675196" y="1387408"/>
                  <a:pt x="3647864" y="1414740"/>
                </a:cubicBezTo>
                <a:cubicBezTo>
                  <a:pt x="3620532" y="1442072"/>
                  <a:pt x="3583462" y="1457427"/>
                  <a:pt x="3544808" y="1457427"/>
                </a:cubicBezTo>
                <a:lnTo>
                  <a:pt x="145743" y="1457427"/>
                </a:lnTo>
                <a:cubicBezTo>
                  <a:pt x="107090" y="1457427"/>
                  <a:pt x="70019" y="1442072"/>
                  <a:pt x="42687" y="1414740"/>
                </a:cubicBezTo>
                <a:cubicBezTo>
                  <a:pt x="15355" y="1387408"/>
                  <a:pt x="0" y="1350338"/>
                  <a:pt x="0" y="1311684"/>
                </a:cubicBezTo>
                <a:lnTo>
                  <a:pt x="0" y="14574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60467" tIns="60467" rIns="60467" bIns="60467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err="1" smtClean="0">
                <a:solidFill>
                  <a:srgbClr val="000066"/>
                </a:solidFill>
              </a:rPr>
              <a:t>Hai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số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tự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nhiên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liên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tiếp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hơn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kém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nhau</a:t>
            </a:r>
            <a:r>
              <a:rPr lang="en-US" sz="2800" kern="1200" dirty="0" smtClean="0">
                <a:solidFill>
                  <a:srgbClr val="000066"/>
                </a:solidFill>
              </a:rPr>
              <a:t> 1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đơn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r>
              <a:rPr lang="en-US" sz="2800" kern="1200" dirty="0" err="1" smtClean="0">
                <a:solidFill>
                  <a:srgbClr val="000066"/>
                </a:solidFill>
              </a:rPr>
              <a:t>vị</a:t>
            </a:r>
            <a:r>
              <a:rPr lang="en-US" sz="2800" kern="1200" dirty="0" smtClean="0">
                <a:solidFill>
                  <a:srgbClr val="000066"/>
                </a:solidFill>
              </a:rPr>
              <a:t> </a:t>
            </a:r>
            <a:endParaRPr lang="en-US" sz="2800" kern="12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1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Bài</a:t>
            </a:r>
            <a:r>
              <a:rPr lang="en-US" dirty="0" smtClean="0"/>
              <a:t> 1.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r>
              <a:rPr lang="en-US" dirty="0" smtClean="0"/>
              <a:t> </a:t>
            </a:r>
            <a:r>
              <a:rPr lang="en-US" dirty="0" err="1" smtClean="0"/>
              <a:t>liền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ô </a:t>
            </a:r>
            <a:r>
              <a:rPr lang="en-US" dirty="0" err="1" smtClean="0"/>
              <a:t>trống</a:t>
            </a:r>
            <a:r>
              <a:rPr lang="en-US" dirty="0" smtClean="0"/>
              <a:t>: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752600"/>
          <a:ext cx="17526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892"/>
                <a:gridCol w="943708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733800" y="1752600"/>
          <a:ext cx="1828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062"/>
                <a:gridCol w="984738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77000" y="1749288"/>
          <a:ext cx="16764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723"/>
                <a:gridCol w="902677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62200" y="2975112"/>
          <a:ext cx="19812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0668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29200" y="2971800"/>
          <a:ext cx="18288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061"/>
                <a:gridCol w="984739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4267200"/>
          <a:ext cx="19812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0668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05000" y="1752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7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600" y="1828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91400" y="1752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100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200" y="2971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101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7400" y="3048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1001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9200" y="4267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 + 1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Bài</a:t>
            </a:r>
            <a:r>
              <a:rPr lang="en-US" dirty="0" smtClean="0"/>
              <a:t> 2.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r>
              <a:rPr lang="en-US" dirty="0" smtClean="0"/>
              <a:t> </a:t>
            </a:r>
            <a:r>
              <a:rPr lang="en-US" dirty="0" err="1" smtClean="0"/>
              <a:t>liền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ô </a:t>
            </a:r>
            <a:r>
              <a:rPr lang="en-US" dirty="0" err="1" smtClean="0"/>
              <a:t>trống</a:t>
            </a:r>
            <a:r>
              <a:rPr lang="en-US" dirty="0" smtClean="0"/>
              <a:t>: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752600"/>
          <a:ext cx="17526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892"/>
                <a:gridCol w="943708"/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733800" y="1752600"/>
          <a:ext cx="18288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062"/>
                <a:gridCol w="984738"/>
              </a:tblGrid>
              <a:tr h="68580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77000" y="1749288"/>
          <a:ext cx="1905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231"/>
                <a:gridCol w="1025769"/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62200" y="2975112"/>
          <a:ext cx="19812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066800"/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1002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29200" y="2971800"/>
          <a:ext cx="25908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5753"/>
                <a:gridCol w="1395047"/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10 000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4267200"/>
          <a:ext cx="19812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066800"/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66800" y="1752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05400" y="2971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9999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38600" y="43535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 - 1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62200" y="2971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1001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53200" y="1752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999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0" y="1828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99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2438400" y="4267200"/>
          <a:ext cx="1524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?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474844" y="4338935"/>
            <a:ext cx="14478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a – 1 - 1</a:t>
            </a:r>
            <a:endParaRPr lang="en-US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9" grpId="0"/>
      <p:bldP spid="21" grpId="0"/>
      <p:bldP spid="22" grpId="0"/>
      <p:bldP spid="23" grpId="0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Bài</a:t>
            </a:r>
            <a:r>
              <a:rPr lang="en-US" dirty="0" smtClean="0"/>
              <a:t> 3.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chỗ</a:t>
            </a:r>
            <a:r>
              <a:rPr lang="en-US" dirty="0" smtClean="0"/>
              <a:t> </a:t>
            </a:r>
            <a:r>
              <a:rPr lang="en-US" dirty="0" err="1" smtClean="0"/>
              <a:t>chấm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133600"/>
          <a:ext cx="80772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11430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a) 4; 5; ….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b) …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; 87; 88.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c) 896,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… ; 898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d)</a:t>
                      </a:r>
                      <a:r>
                        <a:rPr lang="en-US" sz="2400" baseline="0" dirty="0" smtClean="0"/>
                        <a:t> 9; 10; ….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e) 99; 100; … .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d) 9 998; 9 999; …</a:t>
                      </a:r>
                      <a:r>
                        <a:rPr lang="en-US" sz="2400" baseline="0" dirty="0" smtClean="0"/>
                        <a:t> . </a:t>
                      </a:r>
                      <a:endParaRPr 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Bài</a:t>
            </a:r>
            <a:r>
              <a:rPr lang="en-US" dirty="0" smtClean="0"/>
              <a:t> 4.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chỗ</a:t>
            </a:r>
            <a:r>
              <a:rPr lang="en-US" dirty="0" smtClean="0"/>
              <a:t> </a:t>
            </a:r>
            <a:r>
              <a:rPr lang="en-US" dirty="0" err="1" smtClean="0"/>
              <a:t>chấm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n-US" dirty="0" smtClean="0"/>
              <a:t>909, 910, 911, ….; … ; … ; … ; … . </a:t>
            </a:r>
          </a:p>
          <a:p>
            <a:pPr marL="514350" indent="-514350">
              <a:buAutoNum type="alphaLcParenR"/>
            </a:pPr>
            <a:r>
              <a:rPr lang="en-US" dirty="0" smtClean="0"/>
              <a:t>0; 2; 4; 6; … ; …; …; …; …; …; … . </a:t>
            </a:r>
          </a:p>
          <a:p>
            <a:pPr marL="514350" indent="-514350">
              <a:buAutoNum type="alphaLcParenR"/>
            </a:pPr>
            <a:r>
              <a:rPr lang="en-US" dirty="0" smtClean="0"/>
              <a:t>1; 3; 5; 7; … ; …; …; …; …; …; … 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581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d)  ………     ; a – 1;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; a + 1; …………….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1452" y="3610498"/>
            <a:ext cx="1524000" cy="5539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a - 1 - 1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3581400"/>
            <a:ext cx="15240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 + 1 + 1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461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Trong các dãy số sau, đâu là dãy số tự nhiên?  Vì sao? </vt:lpstr>
      <vt:lpstr>PowerPoint Presentation</vt:lpstr>
      <vt:lpstr>PowerPoint Presentation</vt:lpstr>
      <vt:lpstr>Bài 1. Viết số tự nhiên liền sau  của mỗi số sau vào ô trống: </vt:lpstr>
      <vt:lpstr>Bài 2. Viết số tự nhiên liền trước  của mỗi số sau vào ô trống: </vt:lpstr>
      <vt:lpstr>Bài 3. Viết số thích hợp vào chỗ chấm để có ba số tự nhiên liên tiếp</vt:lpstr>
      <vt:lpstr>Bài 4. Viết số thích hợp vào chỗ chấm: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Lan Anh</dc:creator>
  <cp:lastModifiedBy>All users - Windows 8</cp:lastModifiedBy>
  <cp:revision>27</cp:revision>
  <dcterms:created xsi:type="dcterms:W3CDTF">2016-09-19T05:47:38Z</dcterms:created>
  <dcterms:modified xsi:type="dcterms:W3CDTF">2018-01-21T08:17:51Z</dcterms:modified>
</cp:coreProperties>
</file>