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6"/>
  </p:notesMasterIdLst>
  <p:sldIdLst>
    <p:sldId id="303" r:id="rId2"/>
    <p:sldId id="294" r:id="rId3"/>
    <p:sldId id="295" r:id="rId4"/>
    <p:sldId id="305" r:id="rId5"/>
    <p:sldId id="312" r:id="rId6"/>
    <p:sldId id="306" r:id="rId7"/>
    <p:sldId id="307" r:id="rId8"/>
    <p:sldId id="308" r:id="rId9"/>
    <p:sldId id="315" r:id="rId10"/>
    <p:sldId id="316" r:id="rId11"/>
    <p:sldId id="317" r:id="rId12"/>
    <p:sldId id="318" r:id="rId13"/>
    <p:sldId id="319" r:id="rId14"/>
    <p:sldId id="304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4" autoAdjust="0"/>
    <p:restoredTop sz="94343" autoAdjust="0"/>
  </p:normalViewPr>
  <p:slideViewPr>
    <p:cSldViewPr snapToGrid="0">
      <p:cViewPr varScale="1">
        <p:scale>
          <a:sx n="90" d="100"/>
          <a:sy n="90" d="100"/>
        </p:scale>
        <p:origin x="1044" y="84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663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87CFA-493B-44E9-A254-41D9D5F8FB3A}" type="slidenum">
              <a:rPr lang="en-US" altLang="en-US" sz="12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36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15%, 10%, 5% có quan hệ với nhau ntn?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3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D25B-E64A-4D23-B5B2-4CE15BBBA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3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60"/>
          <p:cNvSpPr>
            <a:spLocks noChangeArrowheads="1" noChangeShapeType="1" noTextEdit="1"/>
          </p:cNvSpPr>
          <p:nvPr/>
        </p:nvSpPr>
        <p:spPr bwMode="auto">
          <a:xfrm>
            <a:off x="533404" y="1257300"/>
            <a:ext cx="8000999" cy="1543050"/>
          </a:xfrm>
          <a:prstGeom prst="rect">
            <a:avLst/>
          </a:prstGeom>
        </p:spPr>
        <p:txBody>
          <a:bodyPr wrap="none" lIns="77923" tIns="38962" rIns="77923" bIns="38962" fromWordArt="1">
            <a:prstTxWarp prst="textPlain">
              <a:avLst>
                <a:gd name="adj" fmla="val 49278"/>
              </a:avLst>
            </a:prstTxWarp>
          </a:bodyPr>
          <a:lstStyle/>
          <a:p>
            <a:pPr algn="ctr" eaLnBrk="0" hangingPunct="0">
              <a:defRPr/>
            </a:pP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Chào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mừng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con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học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sinh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đến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với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tiết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học</a:t>
            </a:r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TOÁN 5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1" y="486803"/>
            <a:ext cx="6115052" cy="509574"/>
          </a:xfrm>
          <a:prstGeom prst="rect">
            <a:avLst/>
          </a:prstGeom>
          <a:noFill/>
        </p:spPr>
        <p:txBody>
          <a:bodyPr lIns="77923" tIns="38962" rIns="77923" bIns="38962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TRƯỜNG TIỂU HỌC VIỆT HƯNG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649540" y="3143250"/>
            <a:ext cx="4158463" cy="50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3" tIns="38962" rIns="77923" bIns="389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 i="1" err="1">
                <a:solidFill>
                  <a:srgbClr val="002060"/>
                </a:solidFill>
                <a:cs typeface="Times New Roman" pitchFamily="18" charset="0"/>
              </a:rPr>
              <a:t>Ngày</a:t>
            </a:r>
            <a:r>
              <a:rPr lang="en-US" altLang="en-US" sz="2800" b="1" i="1">
                <a:solidFill>
                  <a:srgbClr val="002060"/>
                </a:solidFill>
                <a:cs typeface="Times New Roman" pitchFamily="18" charset="0"/>
              </a:rPr>
              <a:t> 28 </a:t>
            </a:r>
            <a:r>
              <a:rPr lang="en-US" altLang="en-US" sz="2800" b="1" i="1" err="1">
                <a:solidFill>
                  <a:srgbClr val="002060"/>
                </a:solidFill>
                <a:cs typeface="Times New Roman" pitchFamily="18" charset="0"/>
              </a:rPr>
              <a:t>tháng</a:t>
            </a:r>
            <a:r>
              <a:rPr lang="en-US" altLang="en-US" sz="2800" b="1" i="1">
                <a:solidFill>
                  <a:srgbClr val="002060"/>
                </a:solidFill>
                <a:cs typeface="Times New Roman" pitchFamily="18" charset="0"/>
              </a:rPr>
              <a:t> 2 </a:t>
            </a:r>
            <a:r>
              <a:rPr lang="en-US" altLang="en-US" sz="2800" b="1" i="1" err="1">
                <a:solidFill>
                  <a:srgbClr val="002060"/>
                </a:solidFill>
                <a:cs typeface="Times New Roman" pitchFamily="18" charset="0"/>
              </a:rPr>
              <a:t>năm</a:t>
            </a:r>
            <a:r>
              <a:rPr lang="en-US" altLang="en-US" sz="2800" b="1" i="1">
                <a:solidFill>
                  <a:srgbClr val="002060"/>
                </a:solidFill>
                <a:cs typeface="Times New Roman" pitchFamily="18" charset="0"/>
              </a:rPr>
              <a:t> 2022</a:t>
            </a:r>
            <a:endParaRPr lang="en-US" altLang="en-US" sz="28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0581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8640" y="12192"/>
                <a:ext cx="8022336" cy="7175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                        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			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HLP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HLP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   3  :  2  =1,5   = 150%</a:t>
                </a:r>
              </a:p>
              <a:p>
                <a:pPr marL="514350" indent="-514350">
                  <a:buFont typeface="Arial"/>
                  <a:buAutoNum type="alphaLcParenR"/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HLP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	64 : 100 x 150 = 96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		64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/>
                  <a:t>  =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96(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		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a) 150%		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			     b) 96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LcParenR"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12192"/>
                <a:ext cx="8022336" cy="7175939"/>
              </a:xfrm>
              <a:prstGeom prst="rect">
                <a:avLst/>
              </a:prstGeom>
              <a:blipFill rotWithShape="1">
                <a:blip r:embed="rId2"/>
                <a:stretch>
                  <a:fillRect l="-1520" t="-850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242274"/>
            <a:ext cx="805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HLP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1cm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HLP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798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81" y="99059"/>
            <a:ext cx="3419856" cy="380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701092" y="1140404"/>
            <a:ext cx="2172081" cy="2059270"/>
            <a:chOff x="5701092" y="1140404"/>
            <a:chExt cx="2172081" cy="2059270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5705856" y="1826550"/>
              <a:ext cx="833531" cy="3429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7925" tIns="38963" rIns="77925" bIns="38963"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6509860" y="1772448"/>
              <a:ext cx="848297" cy="451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7925" tIns="38963" rIns="77925" bIns="38963"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6539387" y="2210634"/>
              <a:ext cx="24384" cy="9890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7925" tIns="38963" rIns="77925" bIns="38963"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56690" y="2734908"/>
              <a:ext cx="816483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</a:t>
              </a:r>
              <a:r>
                <a:rPr lang="vi-VN" sz="2400" b="1" dirty="0"/>
                <a:t> 3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71615" y="1140404"/>
              <a:ext cx="693039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</a:t>
              </a:r>
              <a:r>
                <a:rPr lang="vi-VN" sz="2400" b="1" dirty="0"/>
                <a:t> 1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01092" y="2363616"/>
              <a:ext cx="717042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</a:t>
              </a:r>
              <a:r>
                <a:rPr lang="vi-VN" sz="2400" b="1" dirty="0"/>
                <a:t> 2</a:t>
              </a:r>
              <a:endParaRPr lang="en-US" sz="24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-1" y="830622"/>
            <a:ext cx="52240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Ta chia hình bên thành 3 HLP bằng nhau có cạnh 2cm.</a:t>
            </a:r>
          </a:p>
          <a:p>
            <a:r>
              <a:rPr lang="vi-VN" sz="2800" dirty="0">
                <a:latin typeface="+mj-lt"/>
              </a:rPr>
              <a:t>1HLP có: 2 x 2 x 2 = 8 (HLP nhỏ)</a:t>
            </a:r>
          </a:p>
          <a:p>
            <a:pPr marL="514350" indent="-514350">
              <a:buAutoNum type="alphaLcParenR"/>
            </a:pPr>
            <a:r>
              <a:rPr lang="vi-VN" sz="2800" dirty="0">
                <a:latin typeface="+mj-lt"/>
              </a:rPr>
              <a:t>Hình bên có số HLP nhỏ là:</a:t>
            </a:r>
          </a:p>
          <a:p>
            <a:r>
              <a:rPr lang="vi-VN" sz="2800" dirty="0">
                <a:latin typeface="+mj-lt"/>
              </a:rPr>
              <a:t>            8 x 3 = 24 (HLP nhỏ)</a:t>
            </a:r>
          </a:p>
          <a:p>
            <a:pPr marL="514350" indent="-514350">
              <a:buAutoNum type="alphaLcParenR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06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81" y="99059"/>
            <a:ext cx="3419856" cy="380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701092" y="1140404"/>
            <a:ext cx="2172081" cy="2059270"/>
            <a:chOff x="5701092" y="1140404"/>
            <a:chExt cx="2172081" cy="2059270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5705856" y="1826550"/>
              <a:ext cx="833531" cy="3429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7925" tIns="38963" rIns="77925" bIns="38963"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6509860" y="1772448"/>
              <a:ext cx="848297" cy="451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7925" tIns="38963" rIns="77925" bIns="38963"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6539387" y="2210634"/>
              <a:ext cx="24384" cy="9890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7925" tIns="38963" rIns="77925" bIns="38963"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56690" y="2734908"/>
              <a:ext cx="816483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</a:t>
              </a:r>
              <a:r>
                <a:rPr lang="vi-VN" sz="2400" b="1" dirty="0"/>
                <a:t> 3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71615" y="1140404"/>
              <a:ext cx="693039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</a:t>
              </a:r>
              <a:r>
                <a:rPr lang="vi-VN" sz="2400" b="1" dirty="0"/>
                <a:t> 1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01092" y="2363616"/>
              <a:ext cx="717042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</a:t>
              </a:r>
              <a:r>
                <a:rPr lang="vi-VN" sz="2400" b="1" dirty="0"/>
                <a:t> 2</a:t>
              </a: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99059"/>
                <a:ext cx="5224081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Ta thấy: H1 có 5 mặt được sơn</a:t>
                </a:r>
              </a:p>
              <a:p>
                <a:r>
                  <a:rPr lang="vi-VN" sz="2800" dirty="0">
                    <a:latin typeface="+mj-lt"/>
                  </a:rPr>
                  <a:t>	    H2 có 4 mặt được sơn</a:t>
                </a:r>
              </a:p>
              <a:p>
                <a:r>
                  <a:rPr lang="vi-VN" sz="2800" dirty="0">
                    <a:latin typeface="+mj-lt"/>
                  </a:rPr>
                  <a:t>	    H3 có 5 mặt được sơn</a:t>
                </a:r>
              </a:p>
              <a:p>
                <a:r>
                  <a:rPr lang="vi-VN" sz="2800" dirty="0">
                    <a:latin typeface="+mj-lt"/>
                  </a:rPr>
                  <a:t>Diện tích 1 mặt H1 là:</a:t>
                </a:r>
              </a:p>
              <a:p>
                <a:r>
                  <a:rPr lang="vi-VN" sz="2800" dirty="0">
                    <a:latin typeface="+mj-lt"/>
                  </a:rPr>
                  <a:t>	2 x 2 = 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800" b="0" i="0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latin typeface="+mj-lt"/>
                  </a:rPr>
                  <a:t>)</a:t>
                </a:r>
              </a:p>
              <a:p>
                <a:r>
                  <a:rPr lang="vi-VN" sz="2800" dirty="0">
                    <a:latin typeface="+mj-lt"/>
                  </a:rPr>
                  <a:t>Số mặt được sơn là:</a:t>
                </a:r>
              </a:p>
              <a:p>
                <a:r>
                  <a:rPr lang="vi-VN" sz="2800" dirty="0">
                    <a:latin typeface="+mj-lt"/>
                  </a:rPr>
                  <a:t> 	5 + 4 + 5 = 14 (mặt)</a:t>
                </a:r>
              </a:p>
              <a:p>
                <a:r>
                  <a:rPr lang="vi-VN" sz="2800" dirty="0">
                    <a:latin typeface="+mj-lt"/>
                  </a:rPr>
                  <a:t>Diện tích cần sơn là:</a:t>
                </a:r>
              </a:p>
              <a:p>
                <a:r>
                  <a:rPr lang="vi-VN" sz="2800" dirty="0">
                    <a:latin typeface="+mj-lt"/>
                  </a:rPr>
                  <a:t> 	4 x 14 = 56 </a:t>
                </a:r>
                <a:r>
                  <a:rPr lang="vi-VN" sz="2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80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/>
                  <a:t>)</a:t>
                </a:r>
              </a:p>
              <a:p>
                <a:r>
                  <a:rPr lang="vi-VN" sz="2800" dirty="0">
                    <a:latin typeface="+mj-lt"/>
                  </a:rPr>
                  <a:t>	</a:t>
                </a:r>
                <a:r>
                  <a:rPr lang="en-US" sz="2800" dirty="0">
                    <a:latin typeface="+mj-lt"/>
                  </a:rPr>
                  <a:t>      </a:t>
                </a:r>
                <a:r>
                  <a:rPr lang="vi-VN" sz="2800" dirty="0">
                    <a:latin typeface="+mj-lt"/>
                  </a:rPr>
                  <a:t>Đáp số: </a:t>
                </a:r>
                <a:r>
                  <a:rPr lang="en-US" sz="2800" dirty="0">
                    <a:latin typeface="+mj-lt"/>
                  </a:rPr>
                  <a:t>   </a:t>
                </a:r>
                <a:r>
                  <a:rPr lang="vi-VN" sz="2800" dirty="0">
                    <a:latin typeface="+mj-lt"/>
                  </a:rPr>
                  <a:t>a)24 HLP nhỏ</a:t>
                </a:r>
              </a:p>
              <a:p>
                <a:r>
                  <a:rPr lang="vi-VN" sz="2800" dirty="0">
                    <a:latin typeface="+mj-lt"/>
                  </a:rPr>
                  <a:t>		   </a:t>
                </a:r>
                <a:r>
                  <a:rPr lang="en-US" sz="2800" dirty="0">
                    <a:latin typeface="+mj-lt"/>
                  </a:rPr>
                  <a:t>             </a:t>
                </a:r>
                <a:r>
                  <a:rPr lang="vi-VN" sz="2800" dirty="0">
                    <a:latin typeface="+mj-lt"/>
                  </a:rPr>
                  <a:t>b) 56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80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800" dirty="0">
                  <a:latin typeface="+mj-lt"/>
                </a:endParaRPr>
              </a:p>
              <a:p>
                <a:endParaRPr lang="vi-VN" sz="2800" dirty="0">
                  <a:latin typeface="+mj-lt"/>
                </a:endParaRPr>
              </a:p>
              <a:p>
                <a:endParaRPr lang="vi-VN" sz="2800" dirty="0">
                  <a:latin typeface="+mj-lt"/>
                </a:endParaRPr>
              </a:p>
              <a:p>
                <a:endParaRPr lang="vi-VN" sz="2800" dirty="0">
                  <a:latin typeface="+mj-lt"/>
                </a:endParaRPr>
              </a:p>
              <a:p>
                <a:pPr marL="514350" indent="-514350">
                  <a:buAutoNum type="alphaLcParenR"/>
                </a:pP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59"/>
                <a:ext cx="5224081" cy="6555641"/>
              </a:xfrm>
              <a:prstGeom prst="rect">
                <a:avLst/>
              </a:prstGeom>
              <a:blipFill rotWithShape="1">
                <a:blip r:embed="rId3"/>
                <a:stretch>
                  <a:fillRect l="-2334" t="-929" r="-3034" b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23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14400"/>
            <a:ext cx="7280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941388"/>
            <a:ext cx="3505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7513" y="1828800"/>
            <a:ext cx="5275262" cy="2057400"/>
          </a:xfrm>
          <a:prstGeom prst="rect">
            <a:avLst/>
          </a:prstGeom>
          <a:solidFill>
            <a:srgbClr val="E9DBB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/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1828800" y="2000250"/>
            <a:ext cx="5133975" cy="223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FontTx/>
              <a:buChar char="-"/>
              <a:defRPr/>
            </a:pPr>
            <a:r>
              <a:rPr lang="en-US" dirty="0" err="1">
                <a:solidFill>
                  <a:srgbClr val="000000"/>
                </a:solidFill>
              </a:rPr>
              <a:t>Làm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bài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trong</a:t>
            </a:r>
            <a:r>
              <a:rPr lang="en-US" dirty="0">
                <a:solidFill>
                  <a:srgbClr val="000000"/>
                </a:solidFill>
              </a:rPr>
              <a:t> VBT </a:t>
            </a:r>
            <a:r>
              <a:rPr lang="en-US" dirty="0" err="1">
                <a:solidFill>
                  <a:srgbClr val="000000"/>
                </a:solidFill>
              </a:rPr>
              <a:t>Toán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dirty="0" err="1">
                <a:solidFill>
                  <a:srgbClr val="000000"/>
                </a:solidFill>
              </a:rPr>
              <a:t>Chuẩn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bị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bài</a:t>
            </a:r>
            <a:r>
              <a:rPr lang="en-US">
                <a:solidFill>
                  <a:srgbClr val="000000"/>
                </a:solidFill>
              </a:rPr>
              <a:t>: </a:t>
            </a:r>
          </a:p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     Giới thiệu hình trụ. Giới thiệu hình cầu (trang 125)</a:t>
            </a:r>
            <a:endParaRPr lang="en-US" dirty="0">
              <a:solidFill>
                <a:srgbClr val="000000"/>
              </a:solidFill>
            </a:endParaRPr>
          </a:p>
          <a:p>
            <a:pPr marL="389626" indent="-389626" eaLnBrk="1" hangingPunct="1">
              <a:buFontTx/>
              <a:buChar char="-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1349" y="1166089"/>
                <a:ext cx="8167255" cy="3300904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i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Câu</a:t>
                </a:r>
                <a:r>
                  <a:rPr lang="en-US" sz="2800" b="1" i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1.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Tính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thể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hộp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chữ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nhật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chiều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dài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5dm,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chiều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rộng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4dm,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chiều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cao</a:t>
                </a:r>
                <a:r>
                  <a:rPr lang="en-US" sz="28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6dm.</a:t>
                </a:r>
                <a:endPara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 A. 120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dm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baseline="30000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         </a:t>
                </a:r>
                <a:r>
                  <a:rPr lang="en-US" sz="2800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</a:t>
                </a:r>
                <a:r>
                  <a:rPr lang="en-US" sz="2800" baseline="30000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B. 1200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baseline="30000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</a:t>
                </a:r>
                <a:r>
                  <a:rPr lang="en-US" sz="2800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C. 1,2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               D. 120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b="1" i="1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49" y="1166089"/>
                <a:ext cx="8167255" cy="3300904"/>
              </a:xfrm>
              <a:prstGeom prst="rect">
                <a:avLst/>
              </a:prstGeom>
              <a:blipFill rotWithShape="1">
                <a:blip r:embed="rId2"/>
                <a:stretch>
                  <a:fillRect l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37653" y="2587941"/>
            <a:ext cx="477982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" b="96641" l="930" r="100000">
                        <a14:foregroundMark x1="29186" y1="28108" x2="29186" y2="28108"/>
                        <a14:foregroundMark x1="29186" y1="28108" x2="29186" y2="28108"/>
                        <a14:foregroundMark x1="50116" y1="14558" x2="50116" y2="14558"/>
                        <a14:foregroundMark x1="50465" y1="14558" x2="50465" y2="14558"/>
                        <a14:foregroundMark x1="55349" y1="11758" x2="55349" y2="11758"/>
                        <a14:foregroundMark x1="35581" y1="19597" x2="35581" y2="19597"/>
                        <a14:foregroundMark x1="35581" y1="19597" x2="35581" y2="19597"/>
                        <a14:foregroundMark x1="6860" y1="45241" x2="6860" y2="45241"/>
                        <a14:foregroundMark x1="33837" y1="61590" x2="33837" y2="61590"/>
                        <a14:foregroundMark x1="33837" y1="61590" x2="33837" y2="61590"/>
                        <a14:foregroundMark x1="6163" y1="44905" x2="6163" y2="44905"/>
                        <a14:foregroundMark x1="32326" y1="33595" x2="32326" y2="33595"/>
                        <a14:foregroundMark x1="27791" y1="31579" x2="27791" y2="31579"/>
                        <a14:foregroundMark x1="38023" y1="37402" x2="38023" y2="37402"/>
                        <a14:foregroundMark x1="21744" y1="47592" x2="21744" y2="47592"/>
                        <a14:foregroundMark x1="23488" y1="47256" x2="27442" y2="44905"/>
                        <a14:foregroundMark x1="30581" y1="43785" x2="31628" y2="43449"/>
                        <a14:foregroundMark x1="34186" y1="41769" x2="36628" y2="40426"/>
                        <a14:foregroundMark x1="38721" y1="39418" x2="40930" y2="38410"/>
                        <a14:foregroundMark x1="50814" y1="30571" x2="51860" y2="29899"/>
                        <a14:foregroundMark x1="52558" y1="28779" x2="53605" y2="27436"/>
                        <a14:foregroundMark x1="55000" y1="26092" x2="58953" y2="23068"/>
                        <a14:foregroundMark x1="61047" y1="20605" x2="61047" y2="20605"/>
                        <a14:foregroundMark x1="61395" y1="20269" x2="61395" y2="20269"/>
                        <a14:foregroundMark x1="62093" y1="20269" x2="62093" y2="20269"/>
                        <a14:foregroundMark x1="63488" y1="19933" x2="64535" y2="20605"/>
                        <a14:foregroundMark x1="64535" y1="20605" x2="65698" y2="22060"/>
                        <a14:foregroundMark x1="66395" y1="22396" x2="66395" y2="22396"/>
                        <a14:foregroundMark x1="61744" y1="18253" x2="61744" y2="18253"/>
                        <a14:foregroundMark x1="61047" y1="17917" x2="61047" y2="16909"/>
                        <a14:foregroundMark x1="61047" y1="16573" x2="61047" y2="14558"/>
                        <a14:foregroundMark x1="61047" y1="14222" x2="60698" y2="13102"/>
                        <a14:foregroundMark x1="60698" y1="13102" x2="60698" y2="13102"/>
                        <a14:foregroundMark x1="51860" y1="17917" x2="46163" y2="20605"/>
                        <a14:foregroundMark x1="44767" y1="21277" x2="44767" y2="21277"/>
                        <a14:foregroundMark x1="43372" y1="22396" x2="39419" y2="25420"/>
                        <a14:foregroundMark x1="37674" y1="26092" x2="31628" y2="29115"/>
                        <a14:foregroundMark x1="29884" y1="29899" x2="28837" y2="30235"/>
                        <a14:foregroundMark x1="28140" y1="30235" x2="26047" y2="30907"/>
                        <a14:foregroundMark x1="11512" y1="52296" x2="11512" y2="52296"/>
                        <a14:foregroundMark x1="11512" y1="51960" x2="11512" y2="51960"/>
                        <a14:foregroundMark x1="8721" y1="48600" x2="8721" y2="48600"/>
                        <a14:foregroundMark x1="29884" y1="68757" x2="29884" y2="68757"/>
                        <a14:foregroundMark x1="29186" y1="68421" x2="29186" y2="68421"/>
                        <a14:foregroundMark x1="30930" y1="67973" x2="30930" y2="67973"/>
                        <a14:foregroundMark x1="34535" y1="68757" x2="34535" y2="68757"/>
                        <a14:foregroundMark x1="35233" y1="68757" x2="35233" y2="68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2300" y="4102527"/>
            <a:ext cx="1002505" cy="1040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1696" y="195072"/>
            <a:ext cx="26822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ÔN BÀI CŨ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ộp hình hộp chữ nh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10" y="5318522"/>
            <a:ext cx="386294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2187"/>
            <a:ext cx="144076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460116" y="484184"/>
                <a:ext cx="8364683" cy="222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1828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1828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1828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1828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1828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1828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1828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1828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1828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>
                  <a:lnSpc>
                    <a:spcPct val="150000"/>
                  </a:lnSpc>
                  <a:buClrTx/>
                  <a:tabLst>
                    <a:tab pos="342900" algn="l"/>
                    <a:tab pos="1371600" algn="l"/>
                  </a:tabLst>
                </a:pPr>
                <a:r>
                  <a:rPr lang="en-US" altLang="en-US" sz="2400" b="1" i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Câu</a:t>
                </a:r>
                <a:r>
                  <a:rPr lang="en-US" altLang="en-US" sz="2400" b="1" i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2.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Người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ta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làm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một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cái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hộp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dạng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hộp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chữ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nhật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bìa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chiều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dài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5dm,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chiều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rộng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3dm,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chiều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cao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2dm. 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Hỏi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thể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xếp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được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bao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nhiêu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lập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phương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2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chồng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kín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vào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hộp</a:t>
                </a:r>
                <a:r>
                  <a:rPr lang="en-US" altLang="en-US" sz="24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này</a:t>
                </a:r>
                <a:r>
                  <a:rPr lang="en-US" altLang="en-US" sz="1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?</a:t>
                </a:r>
                <a:endPara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116" y="484184"/>
                <a:ext cx="8364683" cy="2229200"/>
              </a:xfrm>
              <a:prstGeom prst="rect">
                <a:avLst/>
              </a:prstGeom>
              <a:blipFill rotWithShape="1">
                <a:blip r:embed="rId3"/>
                <a:stretch>
                  <a:fillRect l="-1384" r="-146" b="-51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Kết quả hình ảnh cho hộp hình hộp chữ nhật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93" y="2711029"/>
            <a:ext cx="2397457" cy="13588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xplosion 2 4"/>
          <p:cNvSpPr/>
          <p:nvPr/>
        </p:nvSpPr>
        <p:spPr>
          <a:xfrm>
            <a:off x="1729775" y="2429953"/>
            <a:ext cx="3993461" cy="2057400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hình lập phương </a:t>
            </a:r>
            <a:endParaRPr lang="en-US" sz="24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4" b="96641" l="930" r="100000">
                        <a14:foregroundMark x1="29186" y1="28108" x2="29186" y2="28108"/>
                        <a14:foregroundMark x1="29186" y1="28108" x2="29186" y2="28108"/>
                        <a14:foregroundMark x1="50116" y1="14558" x2="50116" y2="14558"/>
                        <a14:foregroundMark x1="50465" y1="14558" x2="50465" y2="14558"/>
                        <a14:foregroundMark x1="55349" y1="11758" x2="55349" y2="11758"/>
                        <a14:foregroundMark x1="35581" y1="19597" x2="35581" y2="19597"/>
                        <a14:foregroundMark x1="35581" y1="19597" x2="35581" y2="19597"/>
                        <a14:foregroundMark x1="6860" y1="45241" x2="6860" y2="45241"/>
                        <a14:foregroundMark x1="33837" y1="61590" x2="33837" y2="61590"/>
                        <a14:foregroundMark x1="33837" y1="61590" x2="33837" y2="61590"/>
                        <a14:foregroundMark x1="6163" y1="44905" x2="6163" y2="44905"/>
                        <a14:foregroundMark x1="32326" y1="33595" x2="32326" y2="33595"/>
                        <a14:foregroundMark x1="27791" y1="31579" x2="27791" y2="31579"/>
                        <a14:foregroundMark x1="38023" y1="37402" x2="38023" y2="37402"/>
                        <a14:foregroundMark x1="21744" y1="47592" x2="21744" y2="47592"/>
                        <a14:foregroundMark x1="23488" y1="47256" x2="27442" y2="44905"/>
                        <a14:foregroundMark x1="30581" y1="43785" x2="31628" y2="43449"/>
                        <a14:foregroundMark x1="34186" y1="41769" x2="36628" y2="40426"/>
                        <a14:foregroundMark x1="38721" y1="39418" x2="40930" y2="38410"/>
                        <a14:foregroundMark x1="50814" y1="30571" x2="51860" y2="29899"/>
                        <a14:foregroundMark x1="52558" y1="28779" x2="53605" y2="27436"/>
                        <a14:foregroundMark x1="55000" y1="26092" x2="58953" y2="23068"/>
                        <a14:foregroundMark x1="61047" y1="20605" x2="61047" y2="20605"/>
                        <a14:foregroundMark x1="61395" y1="20269" x2="61395" y2="20269"/>
                        <a14:foregroundMark x1="62093" y1="20269" x2="62093" y2="20269"/>
                        <a14:foregroundMark x1="63488" y1="19933" x2="64535" y2="20605"/>
                        <a14:foregroundMark x1="64535" y1="20605" x2="65698" y2="22060"/>
                        <a14:foregroundMark x1="66395" y1="22396" x2="66395" y2="22396"/>
                        <a14:foregroundMark x1="61744" y1="18253" x2="61744" y2="18253"/>
                        <a14:foregroundMark x1="61047" y1="17917" x2="61047" y2="16909"/>
                        <a14:foregroundMark x1="61047" y1="16573" x2="61047" y2="14558"/>
                        <a14:foregroundMark x1="61047" y1="14222" x2="60698" y2="13102"/>
                        <a14:foregroundMark x1="60698" y1="13102" x2="60698" y2="13102"/>
                        <a14:foregroundMark x1="51860" y1="17917" x2="46163" y2="20605"/>
                        <a14:foregroundMark x1="44767" y1="21277" x2="44767" y2="21277"/>
                        <a14:foregroundMark x1="43372" y1="22396" x2="39419" y2="25420"/>
                        <a14:foregroundMark x1="37674" y1="26092" x2="31628" y2="29115"/>
                        <a14:foregroundMark x1="29884" y1="29899" x2="28837" y2="30235"/>
                        <a14:foregroundMark x1="28140" y1="30235" x2="26047" y2="30907"/>
                        <a14:foregroundMark x1="11512" y1="52296" x2="11512" y2="52296"/>
                        <a14:foregroundMark x1="11512" y1="51960" x2="11512" y2="51960"/>
                        <a14:foregroundMark x1="8721" y1="48600" x2="8721" y2="48600"/>
                        <a14:foregroundMark x1="29884" y1="68757" x2="29884" y2="68757"/>
                        <a14:foregroundMark x1="29186" y1="68421" x2="29186" y2="68421"/>
                        <a14:foregroundMark x1="30930" y1="67973" x2="30930" y2="67973"/>
                        <a14:foregroundMark x1="34535" y1="68757" x2="34535" y2="68757"/>
                        <a14:foregroundMark x1="35233" y1="68757" x2="35233" y2="68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2300" y="4102527"/>
            <a:ext cx="1042499" cy="104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37;p4"/>
          <p:cNvSpPr txBox="1">
            <a:spLocks noChangeArrowheads="1"/>
          </p:cNvSpPr>
          <p:nvPr/>
        </p:nvSpPr>
        <p:spPr bwMode="auto">
          <a:xfrm>
            <a:off x="762000" y="434200"/>
            <a:ext cx="7543800" cy="100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ea typeface="Cambria" pitchFamily="18" charset="0"/>
                <a:cs typeface="Times New Roman" pitchFamily="18" charset="0"/>
                <a:sym typeface="Cambria" pitchFamily="18" charset="0"/>
              </a:rPr>
              <a:t>TOÁN</a:t>
            </a:r>
          </a:p>
          <a:p>
            <a:pPr algn="ctr" eaLnBrk="1" hangingPunct="1"/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(124)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2945" y="2025740"/>
            <a:ext cx="81819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nhẩm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762000" y="1434827"/>
            <a:ext cx="4171104" cy="500062"/>
            <a:chOff x="-11174106" y="63875"/>
            <a:chExt cx="18600144" cy="1077217"/>
          </a:xfrm>
        </p:grpSpPr>
        <p:sp>
          <p:nvSpPr>
            <p:cNvPr id="5126" name="Google Shape;37;p4"/>
            <p:cNvSpPr txBox="1">
              <a:spLocks noChangeArrowheads="1"/>
            </p:cNvSpPr>
            <p:nvPr/>
          </p:nvSpPr>
          <p:spPr bwMode="auto">
            <a:xfrm>
              <a:off x="-11174106" y="63875"/>
              <a:ext cx="9854128" cy="107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 err="1">
                  <a:solidFill>
                    <a:srgbClr val="FF00FF"/>
                  </a:solidFill>
                  <a:latin typeface="Cambria" pitchFamily="18" charset="0"/>
                  <a:ea typeface="Cambria" pitchFamily="18" charset="0"/>
                  <a:cs typeface="Cambria" pitchFamily="18" charset="0"/>
                  <a:sym typeface="Cambria" pitchFamily="18" charset="0"/>
                </a:rPr>
                <a:t>Mục</a:t>
              </a:r>
              <a:r>
                <a:rPr lang="en-US" b="1" dirty="0">
                  <a:solidFill>
                    <a:srgbClr val="FF00FF"/>
                  </a:solidFill>
                  <a:latin typeface="Cambria" pitchFamily="18" charset="0"/>
                  <a:ea typeface="Cambria" pitchFamily="18" charset="0"/>
                  <a:cs typeface="Cambria" pitchFamily="18" charset="0"/>
                  <a:sym typeface="Cambria" pitchFamily="18" charset="0"/>
                </a:rPr>
                <a:t> </a:t>
              </a:r>
              <a:r>
                <a:rPr lang="en-US" b="1" dirty="0" err="1">
                  <a:solidFill>
                    <a:srgbClr val="FF00FF"/>
                  </a:solidFill>
                  <a:latin typeface="Cambria" pitchFamily="18" charset="0"/>
                  <a:ea typeface="Cambria" pitchFamily="18" charset="0"/>
                  <a:cs typeface="Cambria" pitchFamily="18" charset="0"/>
                  <a:sym typeface="Cambria" pitchFamily="18" charset="0"/>
                </a:rPr>
                <a:t>tiêu</a:t>
              </a:r>
              <a:r>
                <a:rPr lang="en-US" b="1" dirty="0">
                  <a:solidFill>
                    <a:srgbClr val="FF00FF"/>
                  </a:solidFill>
                  <a:latin typeface="Cambria" pitchFamily="18" charset="0"/>
                  <a:ea typeface="Cambria" pitchFamily="18" charset="0"/>
                  <a:cs typeface="Cambria" pitchFamily="18" charset="0"/>
                  <a:sym typeface="Cambria" pitchFamily="18" charset="0"/>
                </a:rPr>
                <a:t>:</a:t>
              </a:r>
            </a:p>
          </p:txBody>
        </p:sp>
        <p:sp>
          <p:nvSpPr>
            <p:cNvPr id="5127" name="Google Shape;38;p4"/>
            <p:cNvSpPr txBox="1">
              <a:spLocks noChangeArrowheads="1"/>
            </p:cNvSpPr>
            <p:nvPr/>
          </p:nvSpPr>
          <p:spPr bwMode="auto">
            <a:xfrm>
              <a:off x="1691783" y="625206"/>
              <a:ext cx="57342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50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8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48" y="250454"/>
            <a:ext cx="81320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10%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5%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15%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48" y="2596896"/>
            <a:ext cx="813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buSzPts val="1400"/>
              <a:defRPr/>
            </a:pPr>
            <a:r>
              <a:rPr lang="pl-PL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15%, 10%, 5% có quan hệ với nhau n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hư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thế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nào</a:t>
            </a:r>
            <a:r>
              <a:rPr lang="pl-PL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</a:t>
            </a:r>
            <a:endParaRPr lang="en-US" sz="28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68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" y="492157"/>
            <a:ext cx="8132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17,5%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17,5%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048" y="1280160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7120" y="1280160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6048" y="1803380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7120" y="1790152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2464" y="2215706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208" y="221570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6080" y="2618042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560" y="754868"/>
            <a:ext cx="8132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10%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52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5%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26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20%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104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35%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182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216" y="231648"/>
            <a:ext cx="744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35%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520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9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872" y="926591"/>
            <a:ext cx="8083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10%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488" y="316992"/>
            <a:ext cx="814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: 3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HLP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HLP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HLP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18" y="2514600"/>
            <a:ext cx="56864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54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720</Words>
  <Application>Microsoft Office PowerPoint</Application>
  <PresentationFormat>On-screen Show (16:9)</PresentationFormat>
  <Paragraphs>92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Cambria Math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Ngô Thị Mỹ Linh (VSC-KGD-MB)</dc:creator>
  <cp:lastModifiedBy>oOOo</cp:lastModifiedBy>
  <cp:revision>126</cp:revision>
  <dcterms:modified xsi:type="dcterms:W3CDTF">2022-02-25T08:04:03Z</dcterms:modified>
</cp:coreProperties>
</file>