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</p:sldMasterIdLst>
  <p:notesMasterIdLst>
    <p:notesMasterId r:id="rId28"/>
  </p:notesMasterIdLst>
  <p:sldIdLst>
    <p:sldId id="283" r:id="rId5"/>
    <p:sldId id="257" r:id="rId6"/>
    <p:sldId id="267" r:id="rId7"/>
    <p:sldId id="268" r:id="rId8"/>
    <p:sldId id="269" r:id="rId9"/>
    <p:sldId id="270" r:id="rId10"/>
    <p:sldId id="256" r:id="rId11"/>
    <p:sldId id="284" r:id="rId12"/>
    <p:sldId id="285" r:id="rId13"/>
    <p:sldId id="281" r:id="rId14"/>
    <p:sldId id="282" r:id="rId15"/>
    <p:sldId id="260" r:id="rId16"/>
    <p:sldId id="287" r:id="rId17"/>
    <p:sldId id="263" r:id="rId18"/>
    <p:sldId id="288" r:id="rId19"/>
    <p:sldId id="276" r:id="rId20"/>
    <p:sldId id="289" r:id="rId21"/>
    <p:sldId id="264" r:id="rId22"/>
    <p:sldId id="290" r:id="rId23"/>
    <p:sldId id="262" r:id="rId24"/>
    <p:sldId id="277" r:id="rId25"/>
    <p:sldId id="291" r:id="rId26"/>
    <p:sldId id="280" r:id="rId27"/>
  </p:sldIdLst>
  <p:sldSz cx="9144000" cy="5143500" type="screen16x9"/>
  <p:notesSz cx="6858000" cy="9144000"/>
  <p:embeddedFontLst>
    <p:embeddedFont>
      <p:font typeface="iCiel Brush Up" panose="02000000000000000000" pitchFamily="2" charset="0"/>
      <p:regular r:id="rId29"/>
    </p:embeddedFont>
    <p:embeddedFont>
      <p:font typeface="HP001 4 hàng" panose="020B0603050302020204" pitchFamily="34" charset="0"/>
      <p:bold r:id="rId30"/>
    </p:embeddedFont>
    <p:embeddedFont>
      <p:font typeface="Amatic SC" panose="020B0604020202020204" charset="0"/>
      <p:regular r:id="rId31"/>
      <p:bold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Didact Gothic" panose="020B0604020202020204" charset="0"/>
      <p:regular r:id="rId37"/>
    </p:embeddedFont>
    <p:embeddedFont>
      <p:font typeface=".VnTime" panose="020B7200000000000000" pitchFamily="3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pitchFamily="34" charset="-122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697BA8-CFA3-40D4-A365-AC84483308C7}">
  <a:tblStyle styleId="{D2697BA8-CFA3-40D4-A365-AC84483308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3" autoAdjust="0"/>
    <p:restoredTop sz="88329" autoAdjust="0"/>
  </p:normalViewPr>
  <p:slideViewPr>
    <p:cSldViewPr snapToGrid="0">
      <p:cViewPr varScale="1">
        <p:scale>
          <a:sx n="81" d="100"/>
          <a:sy n="81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Chọn các số sẽ liên kết với câu hỏi.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Sau khi HS trả lời xong sẽ chọn 1 hộp quà. Click vào hộp quà sẽ liên kết với phần thưởng.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US" b="1" dirty="0" smtClean="0"/>
              <a:t>Số</a:t>
            </a:r>
            <a:r>
              <a:rPr lang="en-US" b="1" baseline="0" dirty="0" smtClean="0"/>
              <a:t> bí mật: 10 000: GV giới thiệu vào bài.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US" b="0" baseline="0" dirty="0" smtClean="0"/>
              <a:t>Click vào số 10 000 chuyển slide bài mới.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38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32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7989b4430a_1_24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7989b4430a_1_24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481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b915103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b915103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57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7989b4430a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7989b4430a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989b4430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989b4430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b89fa1d8f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b89fa1d8f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9151035d0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9151035d0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9151035d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9151035d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77D02-B211-4395-B600-5165646F40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5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b9151035d0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b9151035d0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D997B5FA-0921-464F-AAE1-844C04324D75}" type="datetimeFigureOut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  <a:cs typeface="+mn-cs"/>
              </a:rPr>
              <a:pPr defTabSz="685800">
                <a:buClrTx/>
                <a:defRPr/>
              </a:pPr>
              <a:t>2022/1/14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zh-CN" altLang="en-US" sz="900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565CE74E-AB26-4998-AD42-012C4C1AD076}" type="slidenum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D997B5FA-0921-464F-AAE1-844C04324D75}" type="datetimeFigureOut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  <a:cs typeface="+mn-cs"/>
              </a:rPr>
              <a:pPr defTabSz="685800">
                <a:buClrTx/>
                <a:defRPr/>
              </a:pPr>
              <a:t>2022/1/14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zh-CN" altLang="en-US" sz="900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565CE74E-AB26-4998-AD42-012C4C1AD076}" type="slidenum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650038" y="1996712"/>
            <a:ext cx="250106" cy="247213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7143312" y="799894"/>
            <a:ext cx="948154" cy="903796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430078" y="3408216"/>
            <a:ext cx="181622" cy="179557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022381" y="160917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19348" y="21786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 rot="737986">
            <a:off x="883061" y="2833044"/>
            <a:ext cx="373567" cy="493002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80524" y="221400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7571851" y="267849"/>
            <a:ext cx="275031" cy="23902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8296524" y="1549870"/>
            <a:ext cx="445159" cy="715100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8129686" y="327349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 rot="-2400990">
            <a:off x="8293721" y="775507"/>
            <a:ext cx="274116" cy="15896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 rot="-1269684">
            <a:off x="8200397" y="2273670"/>
            <a:ext cx="401241" cy="56538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32439" y="4150249"/>
            <a:ext cx="250093" cy="226164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 rot="-2401089">
            <a:off x="289995" y="2838395"/>
            <a:ext cx="336282" cy="195011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3"/>
          <p:cNvGrpSpPr/>
          <p:nvPr/>
        </p:nvGrpSpPr>
        <p:grpSpPr>
          <a:xfrm>
            <a:off x="584943" y="3766648"/>
            <a:ext cx="881836" cy="929636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497042" y="4763077"/>
            <a:ext cx="205277" cy="11904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4374" y="221400"/>
            <a:ext cx="8942875" cy="4712774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"/>
          <p:cNvSpPr/>
          <p:nvPr/>
        </p:nvSpPr>
        <p:spPr>
          <a:xfrm>
            <a:off x="549652" y="1976088"/>
            <a:ext cx="1251868" cy="118677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5"/>
          <p:cNvGrpSpPr/>
          <p:nvPr/>
        </p:nvGrpSpPr>
        <p:grpSpPr>
          <a:xfrm>
            <a:off x="7684418" y="634287"/>
            <a:ext cx="846779" cy="892689"/>
            <a:chOff x="2553549" y="1320203"/>
            <a:chExt cx="470564" cy="580913"/>
          </a:xfrm>
        </p:grpSpPr>
        <p:sp>
          <p:nvSpPr>
            <p:cNvPr id="317" name="Google Shape;317;p5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5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319" name="Google Shape;319;p5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320" name="Google Shape;320;p5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1" name="Google Shape;321;p5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322" name="Google Shape;322;p5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5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5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27" name="Google Shape;327;p5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5"/>
          <p:cNvSpPr/>
          <p:nvPr/>
        </p:nvSpPr>
        <p:spPr>
          <a:xfrm>
            <a:off x="8179817" y="298849"/>
            <a:ext cx="209097" cy="180830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5"/>
          <p:cNvGrpSpPr/>
          <p:nvPr/>
        </p:nvGrpSpPr>
        <p:grpSpPr>
          <a:xfrm>
            <a:off x="8029056" y="3086294"/>
            <a:ext cx="694224" cy="517661"/>
            <a:chOff x="6572148" y="2896932"/>
            <a:chExt cx="656539" cy="445913"/>
          </a:xfrm>
        </p:grpSpPr>
        <p:sp>
          <p:nvSpPr>
            <p:cNvPr id="331" name="Google Shape;331;p5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5"/>
          <p:cNvSpPr/>
          <p:nvPr/>
        </p:nvSpPr>
        <p:spPr>
          <a:xfrm>
            <a:off x="8796472" y="4599416"/>
            <a:ext cx="217343" cy="315006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8249073" y="4533536"/>
            <a:ext cx="254174" cy="218874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"/>
          <p:cNvSpPr/>
          <p:nvPr/>
        </p:nvSpPr>
        <p:spPr>
          <a:xfrm>
            <a:off x="8001087" y="4012136"/>
            <a:ext cx="247978" cy="2213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"/>
          <p:cNvSpPr/>
          <p:nvPr/>
        </p:nvSpPr>
        <p:spPr>
          <a:xfrm>
            <a:off x="8621158" y="1081306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"/>
          <p:cNvSpPr/>
          <p:nvPr/>
        </p:nvSpPr>
        <p:spPr>
          <a:xfrm>
            <a:off x="8548068" y="1563008"/>
            <a:ext cx="312792" cy="44077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"/>
          <p:cNvSpPr/>
          <p:nvPr/>
        </p:nvSpPr>
        <p:spPr>
          <a:xfrm>
            <a:off x="8714097" y="3876586"/>
            <a:ext cx="254160" cy="251236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"/>
          <p:cNvSpPr/>
          <p:nvPr/>
        </p:nvSpPr>
        <p:spPr>
          <a:xfrm>
            <a:off x="8736619" y="529211"/>
            <a:ext cx="209104" cy="20669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"/>
          <p:cNvSpPr/>
          <p:nvPr/>
        </p:nvSpPr>
        <p:spPr>
          <a:xfrm rot="-2119619">
            <a:off x="7994514" y="1838755"/>
            <a:ext cx="226508" cy="13135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"/>
          <p:cNvSpPr/>
          <p:nvPr/>
        </p:nvSpPr>
        <p:spPr>
          <a:xfrm>
            <a:off x="2564126" y="1888802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3243950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349825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1816325"/>
            <a:ext cx="26160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8229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27182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8" name="Google Shape;348;p5"/>
          <p:cNvSpPr/>
          <p:nvPr/>
        </p:nvSpPr>
        <p:spPr>
          <a:xfrm>
            <a:off x="478337" y="372605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/>
          <p:nvPr/>
        </p:nvSpPr>
        <p:spPr>
          <a:xfrm>
            <a:off x="0" y="31407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"/>
          <p:cNvSpPr/>
          <p:nvPr/>
        </p:nvSpPr>
        <p:spPr>
          <a:xfrm>
            <a:off x="153376" y="1444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"/>
          <p:cNvSpPr/>
          <p:nvPr/>
        </p:nvSpPr>
        <p:spPr>
          <a:xfrm flipH="1">
            <a:off x="8703800" y="22197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"/>
          <p:cNvSpPr/>
          <p:nvPr/>
        </p:nvSpPr>
        <p:spPr>
          <a:xfrm>
            <a:off x="8167183" y="2497293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597" name="Google Shape;597;p15"/>
          <p:cNvGrpSpPr/>
          <p:nvPr/>
        </p:nvGrpSpPr>
        <p:grpSpPr>
          <a:xfrm>
            <a:off x="526875" y="2273827"/>
            <a:ext cx="8202550" cy="2791402"/>
            <a:chOff x="526875" y="2273827"/>
            <a:chExt cx="8202550" cy="2791402"/>
          </a:xfrm>
        </p:grpSpPr>
        <p:sp>
          <p:nvSpPr>
            <p:cNvPr id="598" name="Google Shape;598;p15"/>
            <p:cNvSpPr/>
            <p:nvPr/>
          </p:nvSpPr>
          <p:spPr>
            <a:xfrm>
              <a:off x="526875" y="2273827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913683" y="2558892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15"/>
            <p:cNvGrpSpPr/>
            <p:nvPr/>
          </p:nvGrpSpPr>
          <p:grpSpPr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601" name="Google Shape;601;p15"/>
              <p:cNvSpPr/>
              <p:nvPr/>
            </p:nvSpPr>
            <p:spPr>
              <a:xfrm>
                <a:off x="1161146" y="4272967"/>
                <a:ext cx="143835" cy="7981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228372" y="4372918"/>
                <a:ext cx="90773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119636" y="4374398"/>
                <a:ext cx="74879" cy="40771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864897" y="3657567"/>
                <a:ext cx="1174669" cy="1283163"/>
              </a:xfrm>
              <a:custGeom>
                <a:avLst/>
                <a:gdLst/>
                <a:ahLst/>
                <a:cxnLst/>
                <a:rect l="l" t="t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lnTo>
                      <a:pt x="17455" y="4787"/>
                    </a:ln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727731" y="3723658"/>
                <a:ext cx="50446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1290218" y="4532197"/>
                <a:ext cx="123005" cy="423953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486763" y="4657716"/>
                <a:ext cx="35687" cy="17814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733654" y="4390144"/>
                <a:ext cx="60861" cy="24354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9" name="Google Shape;609;p15"/>
            <p:cNvSpPr/>
            <p:nvPr/>
          </p:nvSpPr>
          <p:spPr>
            <a:xfrm>
              <a:off x="595436" y="4306835"/>
              <a:ext cx="329589" cy="464440"/>
            </a:xfrm>
            <a:custGeom>
              <a:avLst/>
              <a:gdLst/>
              <a:ahLst/>
              <a:cxnLst/>
              <a:rect l="l" t="t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lnTo>
                    <a:pt x="8466" y="14758"/>
                  </a:ln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lnTo>
                    <a:pt x="3120" y="5688"/>
                  </a:ln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007789" y="2743064"/>
              <a:ext cx="433067" cy="471938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 rot="-1840185">
              <a:off x="7117644" y="4340860"/>
              <a:ext cx="673005" cy="594293"/>
            </a:xfrm>
            <a:custGeom>
              <a:avLst/>
              <a:gdLst/>
              <a:ahLst/>
              <a:cxnLst/>
              <a:rect l="l" t="t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lnTo>
                    <a:pt x="1498" y="11494"/>
                  </a:ln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lnTo>
                    <a:pt x="12227" y="15911"/>
                  </a:ln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lnTo>
                    <a:pt x="18519" y="9504"/>
                  </a:ln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2" name="Google Shape;612;p15"/>
            <p:cNvGrpSpPr/>
            <p:nvPr/>
          </p:nvGrpSpPr>
          <p:grpSpPr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613" name="Google Shape;613;p15"/>
              <p:cNvSpPr/>
              <p:nvPr/>
            </p:nvSpPr>
            <p:spPr>
              <a:xfrm rot="-892429">
                <a:off x="7806375" y="3693931"/>
                <a:ext cx="304296" cy="497329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 rot="-892429">
                <a:off x="8110388" y="3818350"/>
                <a:ext cx="250261" cy="344517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 rot="-892429">
                <a:off x="8079654" y="3845787"/>
                <a:ext cx="224894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 rot="-892429">
                <a:off x="8060083" y="3847339"/>
                <a:ext cx="276417" cy="285602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 rot="-892429">
                <a:off x="8067179" y="3849233"/>
                <a:ext cx="255284" cy="236806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 rot="-892429">
                <a:off x="8173568" y="3741348"/>
                <a:ext cx="83959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 rot="-892429">
                <a:off x="7826021" y="4115558"/>
                <a:ext cx="481864" cy="187400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 rot="-892429">
                <a:off x="7886022" y="4223671"/>
                <a:ext cx="404615" cy="322917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" name="Google Shape;621;p15"/>
            <p:cNvGrpSpPr/>
            <p:nvPr/>
          </p:nvGrpSpPr>
          <p:grpSpPr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622" name="Google Shape;622;p15"/>
              <p:cNvSpPr/>
              <p:nvPr/>
            </p:nvSpPr>
            <p:spPr>
              <a:xfrm>
                <a:off x="8667201" y="2268670"/>
                <a:ext cx="389754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8679779" y="2323259"/>
                <a:ext cx="82613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919310" y="2266387"/>
                <a:ext cx="28169" cy="907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15"/>
            <p:cNvSpPr/>
            <p:nvPr/>
          </p:nvSpPr>
          <p:spPr>
            <a:xfrm>
              <a:off x="8556459" y="4524946"/>
              <a:ext cx="172966" cy="148976"/>
            </a:xfrm>
            <a:custGeom>
              <a:avLst/>
              <a:gdLst/>
              <a:ahLst/>
              <a:cxnLst/>
              <a:rect l="l" t="t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6" name="Google Shape;626;p15"/>
            <p:cNvGrpSpPr/>
            <p:nvPr/>
          </p:nvGrpSpPr>
          <p:grpSpPr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627" name="Google Shape;627;p15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4" name="Google Shape;634;p15"/>
            <p:cNvSpPr/>
            <p:nvPr/>
          </p:nvSpPr>
          <p:spPr>
            <a:xfrm>
              <a:off x="6992711" y="3214991"/>
              <a:ext cx="336852" cy="335879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683214" y="2452905"/>
              <a:ext cx="185861" cy="107641"/>
            </a:xfrm>
            <a:custGeom>
              <a:avLst/>
              <a:gdLst/>
              <a:ahLst/>
              <a:cxnLst/>
              <a:rect l="l" t="t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61" r:id="rId9"/>
    <p:sldLayoutId id="2147483662" r:id="rId10"/>
    <p:sldLayoutId id="2147483667" r:id="rId11"/>
    <p:sldLayoutId id="2147483672" r:id="rId12"/>
    <p:sldLayoutId id="2147483673" r:id="rId13"/>
    <p:sldLayoutId id="2147483674" r:id="rId14"/>
    <p:sldLayoutId id="2147483675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2.wdp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2.jpeg"/><Relationship Id="rId5" Type="http://schemas.openxmlformats.org/officeDocument/2006/relationships/slide" Target="slide3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microsoft.com/office/2007/relationships/hdphoto" Target="../media/hdphoto1.wdp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iCiel Alina" pitchFamily="50" charset="0"/>
              </a:rPr>
              <a:t>Khởi</a:t>
            </a:r>
            <a:r>
              <a:rPr lang="en-US" dirty="0" smtClean="0">
                <a:latin typeface="iCiel Alina" pitchFamily="50" charset="0"/>
              </a:rPr>
              <a:t> </a:t>
            </a:r>
            <a:r>
              <a:rPr lang="en-US" dirty="0" err="1" smtClean="0">
                <a:latin typeface="iCiel Alina" pitchFamily="50" charset="0"/>
              </a:rPr>
              <a:t>Động</a:t>
            </a:r>
            <a:endParaRPr lang="en-US" dirty="0">
              <a:latin typeface="iCiel Alina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Ô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bí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183413" y="506388"/>
            <a:ext cx="1998222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Rectangle 31"/>
          <p:cNvSpPr/>
          <p:nvPr/>
        </p:nvSpPr>
        <p:spPr>
          <a:xfrm>
            <a:off x="3629401" y="506388"/>
            <a:ext cx="1998222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 32"/>
          <p:cNvSpPr/>
          <p:nvPr/>
        </p:nvSpPr>
        <p:spPr>
          <a:xfrm>
            <a:off x="6089915" y="506388"/>
            <a:ext cx="1998222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1226494" y="223458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37420" y="614400"/>
            <a:ext cx="82101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37420" y="115446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24486" y="168343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59116" y="169452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59116" y="115446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56754" y="61440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26494" y="277464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17190" y="229295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28115" y="672777"/>
            <a:ext cx="82101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728115" y="121283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15181" y="1741814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49812" y="175289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49812" y="121283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747450" y="67277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17190" y="283301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61941" y="223279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172866" y="612616"/>
            <a:ext cx="82101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72866" y="115267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159933" y="1681653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94563" y="169273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194563" y="115267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92201" y="61261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61941" y="277285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54315" y="230580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158552" y="2781329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194563" y="223279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37217" y="3424351"/>
            <a:ext cx="115566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32199" y="3433795"/>
            <a:ext cx="115566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580718" y="3433795"/>
            <a:ext cx="115566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24486" y="4183701"/>
            <a:ext cx="6772185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16;p33"/>
          <p:cNvSpPr txBox="1">
            <a:spLocks/>
          </p:cNvSpPr>
          <p:nvPr/>
        </p:nvSpPr>
        <p:spPr>
          <a:xfrm>
            <a:off x="1986298" y="2158583"/>
            <a:ext cx="4753800" cy="81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matic SC"/>
              <a:buNone/>
              <a:defRPr sz="5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7200" dirty="0" smtClean="0">
                <a:latin typeface="Comic Sans MS" panose="030F0702030302020204" pitchFamily="66" charset="0"/>
              </a:rPr>
              <a:t>Luyện tập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74830" y="341910"/>
            <a:ext cx="5868925" cy="110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1: Viết các số tròn nghìn từ 1000 đến 10 000.</a:t>
            </a:r>
          </a:p>
          <a:p>
            <a:pPr marL="0" indent="0"/>
            <a:endParaRPr lang="en-US" sz="30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/>
            <a:endParaRPr lang="en-US" sz="30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8696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25819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61981" y="2998050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96107" y="2998050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83179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0233" y="2998050"/>
            <a:ext cx="1188132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19857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03880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65023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27855" y="3017272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7000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94FBE0F-98FE-47BB-A7BE-DA90A302C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 b="25025"/>
          <a:stretch/>
        </p:blipFill>
        <p:spPr>
          <a:xfrm>
            <a:off x="487983" y="1027764"/>
            <a:ext cx="8005675" cy="3377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409" y="1313150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6201" y="1860120"/>
            <a:ext cx="77428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1000, 2000, 3000, 4000, 5000, 6000, 7000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</a:p>
          <a:p>
            <a:endParaRPr lang="en-US" sz="2800" b="1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983" y="2418903"/>
            <a:ext cx="34980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8000, 9000, 10 000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2800" b="1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ontent Placeholder 2"/>
          <p:cNvSpPr txBox="1">
            <a:spLocks/>
          </p:cNvSpPr>
          <p:nvPr/>
        </p:nvSpPr>
        <p:spPr>
          <a:xfrm>
            <a:off x="517161" y="74912"/>
            <a:ext cx="7869835" cy="54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2: Viết các số tròn trăm từ 9300 đến 9900.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10356" y="3596426"/>
            <a:ext cx="1134126" cy="1107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9900</a:t>
            </a:r>
          </a:p>
        </p:txBody>
      </p:sp>
      <p:sp>
        <p:nvSpPr>
          <p:cNvPr id="66" name="Oval 65"/>
          <p:cNvSpPr/>
          <p:nvPr/>
        </p:nvSpPr>
        <p:spPr>
          <a:xfrm>
            <a:off x="5458542" y="3596426"/>
            <a:ext cx="1134126" cy="11071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9800</a:t>
            </a:r>
          </a:p>
        </p:txBody>
      </p:sp>
      <p:sp>
        <p:nvSpPr>
          <p:cNvPr id="67" name="Oval 66"/>
          <p:cNvSpPr/>
          <p:nvPr/>
        </p:nvSpPr>
        <p:spPr>
          <a:xfrm>
            <a:off x="4536117" y="3596426"/>
            <a:ext cx="1134126" cy="110712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9700</a:t>
            </a:r>
          </a:p>
        </p:txBody>
      </p:sp>
      <p:sp>
        <p:nvSpPr>
          <p:cNvPr id="68" name="Oval 67"/>
          <p:cNvSpPr/>
          <p:nvPr/>
        </p:nvSpPr>
        <p:spPr>
          <a:xfrm>
            <a:off x="3633004" y="3394936"/>
            <a:ext cx="1134126" cy="1107123"/>
          </a:xfrm>
          <a:prstGeom prst="ellipse">
            <a:avLst/>
          </a:prstGeom>
          <a:solidFill>
            <a:srgbClr val="FF66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9600</a:t>
            </a:r>
          </a:p>
        </p:txBody>
      </p:sp>
      <p:sp>
        <p:nvSpPr>
          <p:cNvPr id="69" name="Oval 68"/>
          <p:cNvSpPr/>
          <p:nvPr/>
        </p:nvSpPr>
        <p:spPr>
          <a:xfrm>
            <a:off x="2823373" y="3013609"/>
            <a:ext cx="1134126" cy="1107123"/>
          </a:xfrm>
          <a:prstGeom prst="ellipse">
            <a:avLst/>
          </a:prstGeom>
          <a:solidFill>
            <a:srgbClr val="0099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9500</a:t>
            </a:r>
          </a:p>
        </p:txBody>
      </p:sp>
      <p:sp>
        <p:nvSpPr>
          <p:cNvPr id="70" name="Oval 69"/>
          <p:cNvSpPr/>
          <p:nvPr/>
        </p:nvSpPr>
        <p:spPr>
          <a:xfrm>
            <a:off x="2212824" y="2410387"/>
            <a:ext cx="1134126" cy="1107123"/>
          </a:xfrm>
          <a:prstGeom prst="ellipse">
            <a:avLst/>
          </a:prstGeom>
          <a:solidFill>
            <a:srgbClr val="F846D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</a:p>
        </p:txBody>
      </p:sp>
      <p:sp>
        <p:nvSpPr>
          <p:cNvPr id="71" name="Oval 70"/>
          <p:cNvSpPr/>
          <p:nvPr/>
        </p:nvSpPr>
        <p:spPr>
          <a:xfrm>
            <a:off x="1677934" y="1779938"/>
            <a:ext cx="1134126" cy="1107123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</a:t>
            </a:r>
          </a:p>
        </p:txBody>
      </p:sp>
      <p:sp>
        <p:nvSpPr>
          <p:cNvPr id="72" name="Oval 71"/>
          <p:cNvSpPr/>
          <p:nvPr/>
        </p:nvSpPr>
        <p:spPr>
          <a:xfrm>
            <a:off x="1066231" y="1009452"/>
            <a:ext cx="1242138" cy="126914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3" name="Oval 72"/>
          <p:cNvSpPr/>
          <p:nvPr/>
        </p:nvSpPr>
        <p:spPr>
          <a:xfrm>
            <a:off x="7335110" y="3864804"/>
            <a:ext cx="567063" cy="5257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4" name="Flowchart: Merge 73"/>
          <p:cNvSpPr/>
          <p:nvPr/>
        </p:nvSpPr>
        <p:spPr>
          <a:xfrm>
            <a:off x="1717665" y="2603529"/>
            <a:ext cx="135015" cy="28353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5" name="Flowchart: Merge 74"/>
          <p:cNvSpPr/>
          <p:nvPr/>
        </p:nvSpPr>
        <p:spPr>
          <a:xfrm>
            <a:off x="1982280" y="2745295"/>
            <a:ext cx="135015" cy="28353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6" name="Flowchart: Merge 75"/>
          <p:cNvSpPr/>
          <p:nvPr/>
        </p:nvSpPr>
        <p:spPr>
          <a:xfrm>
            <a:off x="2231932" y="3197595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7" name="Flowchart: Merge 76"/>
          <p:cNvSpPr/>
          <p:nvPr/>
        </p:nvSpPr>
        <p:spPr>
          <a:xfrm>
            <a:off x="2492959" y="335286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8" name="Flowchart: Merge 77"/>
          <p:cNvSpPr/>
          <p:nvPr/>
        </p:nvSpPr>
        <p:spPr>
          <a:xfrm>
            <a:off x="3165250" y="3969195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9" name="Flowchart: Merge 78"/>
          <p:cNvSpPr/>
          <p:nvPr/>
        </p:nvSpPr>
        <p:spPr>
          <a:xfrm>
            <a:off x="5886267" y="456178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0" name="Flowchart: Merge 79"/>
          <p:cNvSpPr/>
          <p:nvPr/>
        </p:nvSpPr>
        <p:spPr>
          <a:xfrm>
            <a:off x="6588475" y="4552769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1" name="Flowchart: Merge 80"/>
          <p:cNvSpPr/>
          <p:nvPr/>
        </p:nvSpPr>
        <p:spPr>
          <a:xfrm>
            <a:off x="6885508" y="4540258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2" name="Flowchart: Merge 81"/>
          <p:cNvSpPr/>
          <p:nvPr/>
        </p:nvSpPr>
        <p:spPr>
          <a:xfrm>
            <a:off x="5005892" y="4491296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3" name="Flowchart: Merge 82"/>
          <p:cNvSpPr/>
          <p:nvPr/>
        </p:nvSpPr>
        <p:spPr>
          <a:xfrm>
            <a:off x="4670261" y="4489286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Flowchart: Merge 83"/>
          <p:cNvSpPr/>
          <p:nvPr/>
        </p:nvSpPr>
        <p:spPr>
          <a:xfrm>
            <a:off x="5679364" y="456178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Flowchart: Merge 84"/>
          <p:cNvSpPr/>
          <p:nvPr/>
        </p:nvSpPr>
        <p:spPr>
          <a:xfrm>
            <a:off x="3807036" y="4335656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Flowchart: Merge 85"/>
          <p:cNvSpPr/>
          <p:nvPr/>
        </p:nvSpPr>
        <p:spPr>
          <a:xfrm>
            <a:off x="4117570" y="4364379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Flowchart: Merge 86"/>
          <p:cNvSpPr/>
          <p:nvPr/>
        </p:nvSpPr>
        <p:spPr>
          <a:xfrm>
            <a:off x="2812060" y="378441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>
            <a:off x="1282255" y="1509908"/>
            <a:ext cx="108012" cy="2190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822315" y="1509908"/>
            <a:ext cx="108012" cy="2190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90" name="Arc 89"/>
          <p:cNvSpPr/>
          <p:nvPr/>
        </p:nvSpPr>
        <p:spPr>
          <a:xfrm rot="8051871">
            <a:off x="1333778" y="1324075"/>
            <a:ext cx="743267" cy="663675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>
            <a:off x="1268993" y="742248"/>
            <a:ext cx="2425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>
            <a:off x="1919750" y="793428"/>
            <a:ext cx="2425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94FBE0F-98FE-47BB-A7BE-DA90A302C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 b="25025"/>
          <a:stretch/>
        </p:blipFill>
        <p:spPr>
          <a:xfrm>
            <a:off x="487983" y="1027764"/>
            <a:ext cx="8005675" cy="3377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296" y="1336900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6201" y="1860120"/>
            <a:ext cx="77556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9300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</a:rPr>
              <a:t>, 9400, 9500, 9600, 9700, 9800, 9900 </a:t>
            </a:r>
          </a:p>
          <a:p>
            <a:endParaRPr lang="en-US" sz="2800" b="1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6344" y="1201120"/>
            <a:ext cx="7558442" cy="4077325"/>
            <a:chOff x="768595" y="914401"/>
            <a:chExt cx="7558442" cy="4077325"/>
          </a:xfrm>
        </p:grpSpPr>
        <p:pic>
          <p:nvPicPr>
            <p:cNvPr id="2052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2249549" y="914401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768595" y="959372"/>
              <a:ext cx="7558442" cy="4032354"/>
            </a:xfrm>
            <a:custGeom>
              <a:avLst/>
              <a:gdLst>
                <a:gd name="connsiteX0" fmla="*/ 1779733 w 7605896"/>
                <a:gd name="connsiteY0" fmla="*/ 0 h 3841817"/>
                <a:gd name="connsiteX1" fmla="*/ 6276782 w 7605896"/>
                <a:gd name="connsiteY1" fmla="*/ 97436 h 3841817"/>
                <a:gd name="connsiteX2" fmla="*/ 6599071 w 7605896"/>
                <a:gd name="connsiteY2" fmla="*/ 1041816 h 3841817"/>
                <a:gd name="connsiteX3" fmla="*/ 6456664 w 7605896"/>
                <a:gd name="connsiteY3" fmla="*/ 1881265 h 3841817"/>
                <a:gd name="connsiteX4" fmla="*/ 1015235 w 7605896"/>
                <a:gd name="connsiteY4" fmla="*/ 1686393 h 3841817"/>
                <a:gd name="connsiteX5" fmla="*/ 550540 w 7605896"/>
                <a:gd name="connsiteY5" fmla="*/ 3597639 h 3841817"/>
                <a:gd name="connsiteX6" fmla="*/ 6988815 w 7605896"/>
                <a:gd name="connsiteY6" fmla="*/ 3822491 h 3841817"/>
                <a:gd name="connsiteX7" fmla="*/ 6981320 w 7605896"/>
                <a:gd name="connsiteY7" fmla="*/ 3814996 h 38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5896" h="3841817">
                  <a:moveTo>
                    <a:pt x="1779733" y="0"/>
                  </a:moveTo>
                  <a:lnTo>
                    <a:pt x="6276782" y="97436"/>
                  </a:lnTo>
                  <a:cubicBezTo>
                    <a:pt x="7080005" y="271072"/>
                    <a:pt x="6569091" y="744511"/>
                    <a:pt x="6599071" y="1041816"/>
                  </a:cubicBezTo>
                  <a:cubicBezTo>
                    <a:pt x="6629051" y="1339121"/>
                    <a:pt x="7387303" y="1773836"/>
                    <a:pt x="6456664" y="1881265"/>
                  </a:cubicBezTo>
                  <a:cubicBezTo>
                    <a:pt x="5526025" y="1988695"/>
                    <a:pt x="1999589" y="1400331"/>
                    <a:pt x="1015235" y="1686393"/>
                  </a:cubicBezTo>
                  <a:cubicBezTo>
                    <a:pt x="30881" y="1972455"/>
                    <a:pt x="-445057" y="3241623"/>
                    <a:pt x="550540" y="3597639"/>
                  </a:cubicBezTo>
                  <a:cubicBezTo>
                    <a:pt x="1546137" y="3953655"/>
                    <a:pt x="5917018" y="3786265"/>
                    <a:pt x="6988815" y="3822491"/>
                  </a:cubicBezTo>
                  <a:cubicBezTo>
                    <a:pt x="8060612" y="3858717"/>
                    <a:pt x="7520966" y="3836856"/>
                    <a:pt x="6981320" y="381499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3970855" y="944382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5919496" y="2874485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3511956" y="2687109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1402603" y="2589672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5831172" y="996846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142390" y="164874"/>
            <a:ext cx="7999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3: Viết các số tròn chục từ 9940 đến 9990.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4031" y="21657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39232" y="21657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07042" y="22484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48408" y="38457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8319" y="389345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85836" y="41150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94FBE0F-98FE-47BB-A7BE-DA90A302C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 b="25025"/>
          <a:stretch/>
        </p:blipFill>
        <p:spPr>
          <a:xfrm>
            <a:off x="487983" y="1027764"/>
            <a:ext cx="8005675" cy="3377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983" y="1336900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6201" y="1860120"/>
            <a:ext cx="65517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9940, 9950, 9960, 9970, 9980, 9990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2800" b="1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8210" y="1497096"/>
            <a:ext cx="7002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4: Viết các số từ 9995 đến 10 000.</a:t>
            </a:r>
          </a:p>
        </p:txBody>
      </p:sp>
      <p:pic>
        <p:nvPicPr>
          <p:cNvPr id="10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1040666" y="2105100"/>
            <a:ext cx="417866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145122" y="2051094"/>
            <a:ext cx="2957062" cy="178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53382" y="2974360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2924" y="2969196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35032" y="2977360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45895" y="2974360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2552" y="2965677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92642" y="2974360"/>
            <a:ext cx="1057432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94FBE0F-98FE-47BB-A7BE-DA90A302C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 b="25025"/>
          <a:stretch/>
        </p:blipFill>
        <p:spPr>
          <a:xfrm>
            <a:off x="487983" y="1027764"/>
            <a:ext cx="8005675" cy="3377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983" y="13369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6201" y="1860120"/>
            <a:ext cx="6827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9995, 9996, 9997, 9998, 9999, 10 000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2800" b="1" dirty="0" smtClean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244756" y="2064308"/>
            <a:ext cx="4752528" cy="1890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3430" y="-49004"/>
            <a:ext cx="354327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028732" y="825703"/>
            <a:ext cx="2484276" cy="21035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1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3008" y="2929254"/>
            <a:ext cx="2430270" cy="2214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732" y="2929254"/>
            <a:ext cx="2484276" cy="2214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3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3008" y="825703"/>
            <a:ext cx="2430270" cy="21035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148845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4" name="Picture 4" descr="Hình ảnh Màu đỏ Hộp Quà Tặng Ruy Băng Vàng Nơ, Màu đỏ, Hộp Quà, Ruy Băng  Vàng. miễn phí tải tập tin PNG PSDComment và Vecto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06" b="89831" l="4116" r="94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604" y="215668"/>
            <a:ext cx="1285950" cy="12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Thế gới bàn phím máy tính laptop nhiều vô đối - Máy tính và Laptop tại Hà  Nội - 272077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68" y="4110921"/>
            <a:ext cx="1183486" cy="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hộp quà Đẹp dành tặng bạn bè, người yêu, người thân - Chỉnh nha  thẩm mỹ - Phương pháp để có hàm răng đều và đẹ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65" b="98271" l="985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90" y="1597510"/>
            <a:ext cx="1299221" cy="10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Đăng tin miễn phí | Đăng tin rao vặ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96" b="97980" l="32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61" y="2680194"/>
            <a:ext cx="1235831" cy="12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117;p33"/>
          <p:cNvSpPr txBox="1">
            <a:spLocks/>
          </p:cNvSpPr>
          <p:nvPr/>
        </p:nvSpPr>
        <p:spPr>
          <a:xfrm>
            <a:off x="6787437" y="714485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117;p33"/>
          <p:cNvSpPr txBox="1">
            <a:spLocks/>
          </p:cNvSpPr>
          <p:nvPr/>
        </p:nvSpPr>
        <p:spPr>
          <a:xfrm>
            <a:off x="6752703" y="2065973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117;p33"/>
          <p:cNvSpPr txBox="1">
            <a:spLocks/>
          </p:cNvSpPr>
          <p:nvPr/>
        </p:nvSpPr>
        <p:spPr>
          <a:xfrm>
            <a:off x="6787437" y="4464907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117;p33"/>
          <p:cNvSpPr txBox="1">
            <a:spLocks/>
          </p:cNvSpPr>
          <p:nvPr/>
        </p:nvSpPr>
        <p:spPr>
          <a:xfrm>
            <a:off x="7333043" y="3042359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9"/>
          <p:cNvSpPr/>
          <p:nvPr/>
        </p:nvSpPr>
        <p:spPr>
          <a:xfrm>
            <a:off x="916871" y="2284521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9"/>
          <p:cNvSpPr/>
          <p:nvPr/>
        </p:nvSpPr>
        <p:spPr>
          <a:xfrm>
            <a:off x="916871" y="2773490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194" name="Google Shape;1194;p39"/>
          <p:cNvSpPr/>
          <p:nvPr/>
        </p:nvSpPr>
        <p:spPr>
          <a:xfrm rot="5400000">
            <a:off x="1837186" y="3227445"/>
            <a:ext cx="2996336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9"/>
          <p:cNvSpPr/>
          <p:nvPr/>
        </p:nvSpPr>
        <p:spPr>
          <a:xfrm rot="5400000">
            <a:off x="4163897" y="3207140"/>
            <a:ext cx="3036946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6" name="Google Shape;1196;p39"/>
          <p:cNvGrpSpPr/>
          <p:nvPr/>
        </p:nvGrpSpPr>
        <p:grpSpPr>
          <a:xfrm flipH="1">
            <a:off x="2711221" y="1118683"/>
            <a:ext cx="499902" cy="476589"/>
            <a:chOff x="984375" y="2346230"/>
            <a:chExt cx="468336" cy="446495"/>
          </a:xfrm>
        </p:grpSpPr>
        <p:sp>
          <p:nvSpPr>
            <p:cNvPr id="1197" name="Google Shape;1197;p39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39"/>
          <p:cNvSpPr/>
          <p:nvPr/>
        </p:nvSpPr>
        <p:spPr>
          <a:xfrm>
            <a:off x="3271199" y="1463535"/>
            <a:ext cx="137851" cy="137783"/>
          </a:xfrm>
          <a:custGeom>
            <a:avLst/>
            <a:gdLst/>
            <a:ahLst/>
            <a:cxnLst/>
            <a:rect l="l" t="t" r="r" b="b"/>
            <a:pathLst>
              <a:path w="2215" h="2214" extrusionOk="0">
                <a:moveTo>
                  <a:pt x="1106" y="0"/>
                </a:moveTo>
                <a:cubicBezTo>
                  <a:pt x="495" y="0"/>
                  <a:pt x="1" y="494"/>
                  <a:pt x="1" y="1106"/>
                </a:cubicBezTo>
                <a:cubicBezTo>
                  <a:pt x="1" y="1717"/>
                  <a:pt x="495" y="2214"/>
                  <a:pt x="1106" y="2214"/>
                </a:cubicBezTo>
                <a:cubicBezTo>
                  <a:pt x="1718" y="2214"/>
                  <a:pt x="2214" y="1717"/>
                  <a:pt x="2214" y="1106"/>
                </a:cubicBezTo>
                <a:cubicBezTo>
                  <a:pt x="2214" y="494"/>
                  <a:pt x="1718" y="0"/>
                  <a:pt x="11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9"/>
          <p:cNvSpPr/>
          <p:nvPr/>
        </p:nvSpPr>
        <p:spPr>
          <a:xfrm>
            <a:off x="5478111" y="1943370"/>
            <a:ext cx="125455" cy="87848"/>
          </a:xfrm>
          <a:custGeom>
            <a:avLst/>
            <a:gdLst/>
            <a:ahLst/>
            <a:cxnLst/>
            <a:rect l="l" t="t" r="r" b="b"/>
            <a:pathLst>
              <a:path w="2602" h="1822" extrusionOk="0">
                <a:moveTo>
                  <a:pt x="755" y="1"/>
                </a:moveTo>
                <a:cubicBezTo>
                  <a:pt x="0" y="1"/>
                  <a:pt x="177" y="798"/>
                  <a:pt x="1068" y="1323"/>
                </a:cubicBezTo>
                <a:cubicBezTo>
                  <a:pt x="1820" y="1769"/>
                  <a:pt x="2317" y="1822"/>
                  <a:pt x="2511" y="1822"/>
                </a:cubicBezTo>
                <a:cubicBezTo>
                  <a:pt x="2571" y="1822"/>
                  <a:pt x="2601" y="1817"/>
                  <a:pt x="2601" y="1817"/>
                </a:cubicBezTo>
                <a:cubicBezTo>
                  <a:pt x="2601" y="1817"/>
                  <a:pt x="2119" y="242"/>
                  <a:pt x="1044" y="32"/>
                </a:cubicBezTo>
                <a:cubicBezTo>
                  <a:pt x="936" y="11"/>
                  <a:pt x="840" y="1"/>
                  <a:pt x="7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9"/>
          <p:cNvSpPr/>
          <p:nvPr/>
        </p:nvSpPr>
        <p:spPr>
          <a:xfrm>
            <a:off x="5804520" y="2058252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9" y="1"/>
                </a:moveTo>
                <a:cubicBezTo>
                  <a:pt x="1766" y="1"/>
                  <a:pt x="1671" y="10"/>
                  <a:pt x="1566" y="30"/>
                </a:cubicBezTo>
                <a:cubicBezTo>
                  <a:pt x="491" y="236"/>
                  <a:pt x="0" y="1807"/>
                  <a:pt x="0" y="1807"/>
                </a:cubicBezTo>
                <a:cubicBezTo>
                  <a:pt x="0" y="1807"/>
                  <a:pt x="34" y="1813"/>
                  <a:pt x="98" y="1813"/>
                </a:cubicBezTo>
                <a:cubicBezTo>
                  <a:pt x="296" y="1813"/>
                  <a:pt x="791" y="1759"/>
                  <a:pt x="1535" y="1321"/>
                </a:cubicBezTo>
                <a:cubicBezTo>
                  <a:pt x="2431" y="797"/>
                  <a:pt x="2610" y="1"/>
                  <a:pt x="18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9"/>
          <p:cNvSpPr/>
          <p:nvPr/>
        </p:nvSpPr>
        <p:spPr>
          <a:xfrm>
            <a:off x="3135498" y="1981463"/>
            <a:ext cx="151250" cy="63885"/>
          </a:xfrm>
          <a:custGeom>
            <a:avLst/>
            <a:gdLst/>
            <a:ahLst/>
            <a:cxnLst/>
            <a:rect l="l" t="t" r="r" b="b"/>
            <a:pathLst>
              <a:path w="3137" h="1325" extrusionOk="0">
                <a:moveTo>
                  <a:pt x="1252" y="0"/>
                </a:moveTo>
                <a:cubicBezTo>
                  <a:pt x="1197" y="0"/>
                  <a:pt x="1141" y="4"/>
                  <a:pt x="1085" y="11"/>
                </a:cubicBezTo>
                <a:cubicBezTo>
                  <a:pt x="1" y="156"/>
                  <a:pt x="400" y="992"/>
                  <a:pt x="1524" y="1228"/>
                </a:cubicBezTo>
                <a:cubicBezTo>
                  <a:pt x="1869" y="1299"/>
                  <a:pt x="2154" y="1324"/>
                  <a:pt x="2383" y="1324"/>
                </a:cubicBezTo>
                <a:cubicBezTo>
                  <a:pt x="2901" y="1324"/>
                  <a:pt x="3137" y="1198"/>
                  <a:pt x="3137" y="1198"/>
                </a:cubicBezTo>
                <a:cubicBezTo>
                  <a:pt x="3137" y="1198"/>
                  <a:pt x="2267" y="0"/>
                  <a:pt x="1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9"/>
          <p:cNvSpPr/>
          <p:nvPr/>
        </p:nvSpPr>
        <p:spPr>
          <a:xfrm>
            <a:off x="3421766" y="2045352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6" y="0"/>
                </a:moveTo>
                <a:cubicBezTo>
                  <a:pt x="1763" y="0"/>
                  <a:pt x="1670" y="10"/>
                  <a:pt x="1565" y="30"/>
                </a:cubicBezTo>
                <a:cubicBezTo>
                  <a:pt x="490" y="236"/>
                  <a:pt x="0" y="1807"/>
                  <a:pt x="0" y="1807"/>
                </a:cubicBezTo>
                <a:cubicBezTo>
                  <a:pt x="0" y="1807"/>
                  <a:pt x="34" y="1813"/>
                  <a:pt x="99" y="1813"/>
                </a:cubicBezTo>
                <a:cubicBezTo>
                  <a:pt x="297" y="1813"/>
                  <a:pt x="791" y="1759"/>
                  <a:pt x="1535" y="1324"/>
                </a:cubicBezTo>
                <a:cubicBezTo>
                  <a:pt x="2431" y="800"/>
                  <a:pt x="2609" y="0"/>
                  <a:pt x="1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9"/>
          <p:cNvSpPr/>
          <p:nvPr/>
        </p:nvSpPr>
        <p:spPr>
          <a:xfrm>
            <a:off x="3162148" y="1381240"/>
            <a:ext cx="355975" cy="302376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39"/>
          <p:cNvSpPr/>
          <p:nvPr/>
        </p:nvSpPr>
        <p:spPr>
          <a:xfrm>
            <a:off x="5509177" y="1340635"/>
            <a:ext cx="355975" cy="302376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9"/>
          <p:cNvSpPr/>
          <p:nvPr/>
        </p:nvSpPr>
        <p:spPr>
          <a:xfrm>
            <a:off x="5618229" y="1433946"/>
            <a:ext cx="137847" cy="138040"/>
          </a:xfrm>
          <a:custGeom>
            <a:avLst/>
            <a:gdLst/>
            <a:ahLst/>
            <a:cxnLst/>
            <a:rect l="l" t="t" r="r" b="b"/>
            <a:pathLst>
              <a:path w="2859" h="2863" extrusionOk="0">
                <a:moveTo>
                  <a:pt x="1429" y="0"/>
                </a:moveTo>
                <a:cubicBezTo>
                  <a:pt x="638" y="0"/>
                  <a:pt x="0" y="642"/>
                  <a:pt x="0" y="1429"/>
                </a:cubicBezTo>
                <a:cubicBezTo>
                  <a:pt x="0" y="2220"/>
                  <a:pt x="638" y="2862"/>
                  <a:pt x="1429" y="2862"/>
                </a:cubicBezTo>
                <a:cubicBezTo>
                  <a:pt x="2220" y="2862"/>
                  <a:pt x="2859" y="2220"/>
                  <a:pt x="2859" y="1429"/>
                </a:cubicBezTo>
                <a:cubicBezTo>
                  <a:pt x="2859" y="642"/>
                  <a:pt x="2220" y="0"/>
                  <a:pt x="14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9"/>
          <p:cNvSpPr/>
          <p:nvPr/>
        </p:nvSpPr>
        <p:spPr>
          <a:xfrm rot="8438711">
            <a:off x="5108572" y="3269164"/>
            <a:ext cx="364871" cy="294766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+mn-lt"/>
            </a:endParaRPr>
          </a:p>
        </p:txBody>
      </p:sp>
      <p:sp>
        <p:nvSpPr>
          <p:cNvPr id="1216" name="Google Shape;1216;p39"/>
          <p:cNvSpPr/>
          <p:nvPr/>
        </p:nvSpPr>
        <p:spPr>
          <a:xfrm rot="8438711">
            <a:off x="3350184" y="3269164"/>
            <a:ext cx="364871" cy="294766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+mn-lt"/>
            </a:endParaRPr>
          </a:p>
        </p:txBody>
      </p:sp>
      <p:sp>
        <p:nvSpPr>
          <p:cNvPr id="32" name="Google Shape;1191;p39"/>
          <p:cNvSpPr/>
          <p:nvPr/>
        </p:nvSpPr>
        <p:spPr>
          <a:xfrm>
            <a:off x="916871" y="3280263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3" name="Google Shape;1192;p39"/>
          <p:cNvSpPr/>
          <p:nvPr/>
        </p:nvSpPr>
        <p:spPr>
          <a:xfrm>
            <a:off x="916871" y="3769232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4" name="Google Shape;1191;p39"/>
          <p:cNvSpPr/>
          <p:nvPr/>
        </p:nvSpPr>
        <p:spPr>
          <a:xfrm>
            <a:off x="866027" y="4223353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5" name="Google Shape;1192;p39"/>
          <p:cNvSpPr/>
          <p:nvPr/>
        </p:nvSpPr>
        <p:spPr>
          <a:xfrm>
            <a:off x="866027" y="4712322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687039" y="19337"/>
            <a:ext cx="73623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Bài 5: Viết 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liền trước, số liền sau của mỗi số :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2665 ; 2002 ; 1999 ; 9999 ; 6890.</a:t>
            </a:r>
          </a:p>
        </p:txBody>
      </p:sp>
      <p:sp>
        <p:nvSpPr>
          <p:cNvPr id="38" name="Text Box 107"/>
          <p:cNvSpPr txBox="1">
            <a:spLocks noChangeArrowheads="1"/>
          </p:cNvSpPr>
          <p:nvPr/>
        </p:nvSpPr>
        <p:spPr bwMode="auto">
          <a:xfrm>
            <a:off x="1017277" y="1808653"/>
            <a:ext cx="2269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liền trước</a:t>
            </a:r>
          </a:p>
        </p:txBody>
      </p:sp>
      <p:sp>
        <p:nvSpPr>
          <p:cNvPr id="39" name="Text Box 108"/>
          <p:cNvSpPr txBox="1">
            <a:spLocks noChangeArrowheads="1"/>
          </p:cNvSpPr>
          <p:nvPr/>
        </p:nvSpPr>
        <p:spPr bwMode="auto">
          <a:xfrm>
            <a:off x="3767483" y="1828109"/>
            <a:ext cx="1757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đã cho</a:t>
            </a:r>
          </a:p>
        </p:txBody>
      </p:sp>
      <p:sp>
        <p:nvSpPr>
          <p:cNvPr id="40" name="Text Box 109"/>
          <p:cNvSpPr txBox="1">
            <a:spLocks noChangeArrowheads="1"/>
          </p:cNvSpPr>
          <p:nvPr/>
        </p:nvSpPr>
        <p:spPr bwMode="auto">
          <a:xfrm>
            <a:off x="6061375" y="1857060"/>
            <a:ext cx="1830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liền sau</a:t>
            </a:r>
          </a:p>
        </p:txBody>
      </p:sp>
      <p:sp>
        <p:nvSpPr>
          <p:cNvPr id="41" name="Text Box 110"/>
          <p:cNvSpPr txBox="1">
            <a:spLocks noChangeArrowheads="1"/>
          </p:cNvSpPr>
          <p:nvPr/>
        </p:nvSpPr>
        <p:spPr bwMode="auto">
          <a:xfrm>
            <a:off x="4143975" y="2341463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2665</a:t>
            </a:r>
          </a:p>
        </p:txBody>
      </p:sp>
      <p:sp>
        <p:nvSpPr>
          <p:cNvPr id="42" name="Text Box 111"/>
          <p:cNvSpPr txBox="1">
            <a:spLocks noChangeArrowheads="1"/>
          </p:cNvSpPr>
          <p:nvPr/>
        </p:nvSpPr>
        <p:spPr bwMode="auto">
          <a:xfrm>
            <a:off x="4159359" y="2795536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2002</a:t>
            </a:r>
          </a:p>
        </p:txBody>
      </p:sp>
      <p:sp>
        <p:nvSpPr>
          <p:cNvPr id="43" name="Text Box 112"/>
          <p:cNvSpPr txBox="1">
            <a:spLocks noChangeArrowheads="1"/>
          </p:cNvSpPr>
          <p:nvPr/>
        </p:nvSpPr>
        <p:spPr bwMode="auto">
          <a:xfrm>
            <a:off x="4169534" y="3294524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1999</a:t>
            </a:r>
          </a:p>
        </p:txBody>
      </p:sp>
      <p:sp>
        <p:nvSpPr>
          <p:cNvPr id="44" name="Text Box 113"/>
          <p:cNvSpPr txBox="1">
            <a:spLocks noChangeArrowheads="1"/>
          </p:cNvSpPr>
          <p:nvPr/>
        </p:nvSpPr>
        <p:spPr bwMode="auto">
          <a:xfrm>
            <a:off x="4194705" y="3777509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9999</a:t>
            </a:r>
          </a:p>
        </p:txBody>
      </p:sp>
      <p:sp>
        <p:nvSpPr>
          <p:cNvPr id="45" name="Text Box 114"/>
          <p:cNvSpPr txBox="1">
            <a:spLocks noChangeArrowheads="1"/>
          </p:cNvSpPr>
          <p:nvPr/>
        </p:nvSpPr>
        <p:spPr bwMode="auto">
          <a:xfrm>
            <a:off x="4178023" y="4255038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6890</a:t>
            </a:r>
          </a:p>
        </p:txBody>
      </p:sp>
      <p:sp>
        <p:nvSpPr>
          <p:cNvPr id="46" name="Text Box 115"/>
          <p:cNvSpPr txBox="1">
            <a:spLocks noChangeArrowheads="1"/>
          </p:cNvSpPr>
          <p:nvPr/>
        </p:nvSpPr>
        <p:spPr bwMode="auto">
          <a:xfrm>
            <a:off x="1787441" y="2319276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2664</a:t>
            </a:r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1812343" y="2810884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2001</a:t>
            </a:r>
          </a:p>
        </p:txBody>
      </p:sp>
      <p:sp>
        <p:nvSpPr>
          <p:cNvPr id="48" name="Text Box 117"/>
          <p:cNvSpPr txBox="1">
            <a:spLocks noChangeArrowheads="1"/>
          </p:cNvSpPr>
          <p:nvPr/>
        </p:nvSpPr>
        <p:spPr bwMode="auto">
          <a:xfrm>
            <a:off x="1797819" y="3293872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1998</a:t>
            </a: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1787441" y="3768248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9998</a:t>
            </a:r>
          </a:p>
        </p:txBody>
      </p:sp>
      <p:sp>
        <p:nvSpPr>
          <p:cNvPr id="50" name="Text Box 119"/>
          <p:cNvSpPr txBox="1">
            <a:spLocks noChangeArrowheads="1"/>
          </p:cNvSpPr>
          <p:nvPr/>
        </p:nvSpPr>
        <p:spPr bwMode="auto">
          <a:xfrm>
            <a:off x="1759910" y="4273546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6889</a:t>
            </a:r>
          </a:p>
        </p:txBody>
      </p:sp>
      <p:sp>
        <p:nvSpPr>
          <p:cNvPr id="51" name="Text Box 120"/>
          <p:cNvSpPr txBox="1">
            <a:spLocks noChangeArrowheads="1"/>
          </p:cNvSpPr>
          <p:nvPr/>
        </p:nvSpPr>
        <p:spPr bwMode="auto">
          <a:xfrm>
            <a:off x="6368341" y="2341204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2666</a:t>
            </a:r>
          </a:p>
        </p:txBody>
      </p:sp>
      <p:sp>
        <p:nvSpPr>
          <p:cNvPr id="52" name="Text Box 121"/>
          <p:cNvSpPr txBox="1">
            <a:spLocks noChangeArrowheads="1"/>
          </p:cNvSpPr>
          <p:nvPr/>
        </p:nvSpPr>
        <p:spPr bwMode="auto">
          <a:xfrm>
            <a:off x="6382129" y="2839991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2003</a:t>
            </a:r>
          </a:p>
        </p:txBody>
      </p:sp>
      <p:sp>
        <p:nvSpPr>
          <p:cNvPr id="53" name="Text Box 122"/>
          <p:cNvSpPr txBox="1">
            <a:spLocks noChangeArrowheads="1"/>
          </p:cNvSpPr>
          <p:nvPr/>
        </p:nvSpPr>
        <p:spPr bwMode="auto">
          <a:xfrm>
            <a:off x="6387349" y="3308217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2000</a:t>
            </a:r>
          </a:p>
        </p:txBody>
      </p:sp>
      <p:sp>
        <p:nvSpPr>
          <p:cNvPr id="54" name="Text Box 123"/>
          <p:cNvSpPr txBox="1">
            <a:spLocks noChangeArrowheads="1"/>
          </p:cNvSpPr>
          <p:nvPr/>
        </p:nvSpPr>
        <p:spPr bwMode="auto">
          <a:xfrm>
            <a:off x="6243850" y="3793373"/>
            <a:ext cx="13970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10 000</a:t>
            </a: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6382129" y="4273547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86330" y="1873590"/>
            <a:ext cx="8311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Viết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tiếp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thích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hợp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vào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dưới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vạch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vi-V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Line 3"/>
          <p:cNvSpPr>
            <a:spLocks noChangeShapeType="1"/>
          </p:cNvSpPr>
          <p:nvPr/>
        </p:nvSpPr>
        <p:spPr bwMode="auto">
          <a:xfrm flipV="1">
            <a:off x="773342" y="3020057"/>
            <a:ext cx="7763556" cy="94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47932" y="2797318"/>
            <a:ext cx="75387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b="1" dirty="0" smtClean="0"/>
              <a:t>I-------</a:t>
            </a:r>
            <a:r>
              <a:rPr lang="en-US" sz="2100" b="1" dirty="0"/>
              <a:t>I-------I-------I-------I-------I-------I-------I-------I-------</a:t>
            </a:r>
            <a:r>
              <a:rPr lang="en-US" sz="2100" b="1" dirty="0" smtClean="0"/>
              <a:t>I-------I</a:t>
            </a:r>
            <a:endParaRPr lang="vi-VN" sz="2100" b="1" dirty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78109" y="3205633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9990</a:t>
            </a:r>
            <a:endParaRPr lang="vi-VN" sz="2100" dirty="0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678636" y="3922612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2100" dirty="0"/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1305512" y="3229500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9991</a:t>
            </a:r>
            <a:endParaRPr lang="vi-VN" sz="2100" dirty="0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449020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9994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4167959" y="3234919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002060"/>
                </a:solidFill>
              </a:rPr>
              <a:t>9995</a:t>
            </a:r>
            <a:endParaRPr lang="vi-VN" sz="2100" dirty="0">
              <a:solidFill>
                <a:srgbClr val="002060"/>
              </a:solidFill>
            </a:endParaRP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5535475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9997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4841997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9996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6209513" y="322156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9998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1992826" y="3234919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9992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2703209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9993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6892312" y="3229812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9999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7549167" y="3234919"/>
            <a:ext cx="10054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 smtClean="0">
                <a:solidFill>
                  <a:srgbClr val="002060"/>
                </a:solidFill>
              </a:rPr>
              <a:t>10 000</a:t>
            </a:r>
            <a:endParaRPr lang="vi-VN" sz="2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686050" y="657225"/>
            <a:ext cx="4857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4050" b="1" kern="1200">
                <a:solidFill>
                  <a:srgbClr val="0000FF"/>
                </a:solidFill>
                <a:latin typeface="iCiel Brush Up" panose="02000000000000000000" pitchFamily="2" charset="0"/>
                <a:ea typeface="+mn-ea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2340" y="2022887"/>
            <a:ext cx="684287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it-IT" sz="4000" dirty="0">
                <a:latin typeface="iCiel Alina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số 10 000 (mười nghìn hoặc 1 vạn)</a:t>
            </a:r>
            <a:endParaRPr lang="en-US" sz="4000" dirty="0">
              <a:latin typeface="iCiel Alina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.VnTime" panose="020B7200000000000000" pitchFamily="34" charset="0"/>
              <a:buChar char="-"/>
            </a:pPr>
            <a:r>
              <a:rPr lang="it-IT" sz="4000" dirty="0">
                <a:latin typeface="iCiel Alina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 cố về các số tròn nghìn, tròn trăm, tròn chục và thứ tự các số có 4 chữ số</a:t>
            </a:r>
            <a:endParaRPr lang="en-US" sz="4000" dirty="0">
              <a:effectLst/>
              <a:latin typeface="iCiel Alina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00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57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hank 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64733" y="451952"/>
            <a:ext cx="7717500" cy="572700"/>
          </a:xfrm>
        </p:spPr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Câu 1: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4733" y="1360292"/>
            <a:ext cx="7717500" cy="211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8934</a:t>
            </a:r>
          </a:p>
          <a:p>
            <a:pPr marL="0" indent="0" algn="ctr"/>
            <a:endParaRPr lang="en-US" sz="36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hlinkClick r:id="rId3" action="ppaction://hlinksldjump"/>
              </a:rPr>
              <a:t>Tám nghìn chín trăm ba mươi tư</a:t>
            </a:r>
            <a:endParaRPr 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15753" y="292625"/>
            <a:ext cx="1967629" cy="572700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Câu 2: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86407" y="116633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 hãy cho biết số gồm: </a:t>
            </a:r>
          </a:p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/>
            <a:endParaRPr lang="en-US" sz="2700" b="1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5400" b="1" dirty="0" smtClean="0">
                <a:latin typeface="+mn-lt"/>
                <a:cs typeface="Times New Roman" panose="02020603050405020304" pitchFamily="18" charset="0"/>
                <a:hlinkClick r:id="rId3" action="ppaction://hlinksldjump"/>
              </a:rPr>
              <a:t>3420</a:t>
            </a:r>
            <a:endParaRPr lang="en-US" sz="1035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4789" y="410388"/>
            <a:ext cx="7717500" cy="572700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18454" y="1117838"/>
            <a:ext cx="8053835" cy="34164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 smtClean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 hãy cho biết chữ số 4 trong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số 7741 thuộc hàng nào?</a:t>
            </a:r>
          </a:p>
          <a:p>
            <a:endParaRPr lang="en-US" sz="3000" b="1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hlinkClick r:id="rId3" action="ppaction://hlinksldjump"/>
              </a:rPr>
              <a:t>Hàng chục</a:t>
            </a:r>
            <a:endParaRPr lang="en-US" sz="33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oogle Shape;1344;p47"/>
          <p:cNvGrpSpPr/>
          <p:nvPr/>
        </p:nvGrpSpPr>
        <p:grpSpPr>
          <a:xfrm>
            <a:off x="7672080" y="390561"/>
            <a:ext cx="575099" cy="595371"/>
            <a:chOff x="5095550" y="174725"/>
            <a:chExt cx="454480" cy="426759"/>
          </a:xfrm>
        </p:grpSpPr>
        <p:sp>
          <p:nvSpPr>
            <p:cNvPr id="1345" name="Google Shape;1345;p47"/>
            <p:cNvSpPr/>
            <p:nvPr/>
          </p:nvSpPr>
          <p:spPr>
            <a:xfrm>
              <a:off x="5251036" y="174725"/>
              <a:ext cx="298994" cy="351833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319147" y="259304"/>
              <a:ext cx="62601" cy="65023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377310" y="432302"/>
              <a:ext cx="67892" cy="48702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095550" y="293323"/>
              <a:ext cx="238517" cy="308161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516" y="390561"/>
            <a:ext cx="7717500" cy="572700"/>
          </a:xfrm>
        </p:spPr>
        <p:txBody>
          <a:bodyPr/>
          <a:lstStyle/>
          <a:p>
            <a:r>
              <a:rPr lang="en-US" sz="4000" dirty="0" smtClean="0">
                <a:latin typeface="+mn-lt"/>
                <a:cs typeface="Times New Roman" panose="02020603050405020304" pitchFamily="18" charset="0"/>
              </a:rPr>
              <a:t>Câu 4: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516" y="1098011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/>
            <a:endParaRPr lang="en-US" sz="36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hlinkClick r:id="rId3" action="ppaction://hlinksldjump"/>
              </a:rPr>
              <a:t>6533</a:t>
            </a:r>
            <a:endParaRPr lang="en-US" sz="36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3"/>
          <p:cNvSpPr txBox="1">
            <a:spLocks noGrp="1"/>
          </p:cNvSpPr>
          <p:nvPr>
            <p:ph type="ctrTitle"/>
          </p:nvPr>
        </p:nvSpPr>
        <p:spPr>
          <a:xfrm>
            <a:off x="2173674" y="1092530"/>
            <a:ext cx="5426533" cy="24322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iCiel Alina" pitchFamily="50" charset="0"/>
              </a:rPr>
              <a:t>Toán</a:t>
            </a:r>
            <a:br>
              <a:rPr lang="en" sz="4800" dirty="0" smtClean="0">
                <a:latin typeface="iCiel Alina" pitchFamily="50" charset="0"/>
              </a:rPr>
            </a:br>
            <a:r>
              <a:rPr lang="en" sz="4800" dirty="0">
                <a:latin typeface="iCiel Alina" pitchFamily="50" charset="0"/>
              </a:rPr>
              <a:t>S</a:t>
            </a:r>
            <a:r>
              <a:rPr lang="en" sz="4800" dirty="0" smtClean="0">
                <a:latin typeface="iCiel Alina" pitchFamily="50" charset="0"/>
              </a:rPr>
              <a:t>ố 10 000 – Luyện tập</a:t>
            </a:r>
            <a:endParaRPr sz="6600" dirty="0">
              <a:latin typeface="iCiel Alina" pitchFamily="50" charset="0"/>
            </a:endParaRPr>
          </a:p>
        </p:txBody>
      </p:sp>
      <p:sp>
        <p:nvSpPr>
          <p:cNvPr id="1117" name="Google Shape;1117;p33"/>
          <p:cNvSpPr txBox="1">
            <a:spLocks noGrp="1"/>
          </p:cNvSpPr>
          <p:nvPr>
            <p:ph type="subTitle" idx="1"/>
          </p:nvPr>
        </p:nvSpPr>
        <p:spPr>
          <a:xfrm>
            <a:off x="2646625" y="3827329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70C0"/>
                </a:solidFill>
              </a:rPr>
              <a:t>SGK/Tr97</a:t>
            </a:r>
            <a:endParaRPr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-445647" y="-25264"/>
            <a:ext cx="9593963" cy="5397307"/>
          </a:xfrm>
          <a:prstGeom prst="rect">
            <a:avLst/>
          </a:prstGeom>
        </p:spPr>
      </p:pic>
      <p:pic>
        <p:nvPicPr>
          <p:cNvPr id="7" name="5cf0516366c93">
            <a:hlinkClick r:id="" action="ppaction://media"/>
            <a:extLst>
              <a:ext uri="{FF2B5EF4-FFF2-40B4-BE49-F238E27FC236}">
                <a16:creationId xmlns:a16="http://schemas.microsoft.com/office/drawing/2014/main" id="{756EBFCB-7720-4070-A6AB-C94D4F97E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57926" y="-779691"/>
            <a:ext cx="457141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FBE0F-98FE-47BB-A7BE-DA90A302C7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 b="25025"/>
          <a:stretch/>
        </p:blipFill>
        <p:spPr>
          <a:xfrm>
            <a:off x="1568364" y="1296306"/>
            <a:ext cx="5846744" cy="2467024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3542B587-05CB-42EC-A08D-98C4CA01D198}"/>
              </a:ext>
            </a:extLst>
          </p:cNvPr>
          <p:cNvSpPr txBox="1"/>
          <p:nvPr/>
        </p:nvSpPr>
        <p:spPr>
          <a:xfrm>
            <a:off x="1856521" y="1452979"/>
            <a:ext cx="5885887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Thứ</a:t>
            </a:r>
            <a:r>
              <a:rPr lang="en-US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lang="en-US" altLang="zh-CN" sz="2175" b="1" kern="1200" dirty="0" err="1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sáu</a:t>
            </a:r>
            <a:r>
              <a:rPr lang="en-US" altLang="zh-CN" sz="2175" b="1" kern="1200" dirty="0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,</a:t>
            </a:r>
            <a:r>
              <a:rPr lang="vi-VN" altLang="zh-CN" sz="2175" b="1" kern="1200" dirty="0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lang="vi-VN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ngày</a:t>
            </a:r>
            <a:r>
              <a:rPr lang="en-US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lang="en-US" altLang="zh-CN" sz="2175" b="1" kern="1200" dirty="0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21 </a:t>
            </a:r>
            <a:r>
              <a:rPr lang="vi-VN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tháng</a:t>
            </a:r>
            <a:r>
              <a:rPr lang="en-US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1 </a:t>
            </a:r>
            <a:r>
              <a:rPr lang="vi-VN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năm</a:t>
            </a:r>
            <a:r>
              <a:rPr lang="en-US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2022</a:t>
            </a:r>
            <a:r>
              <a:rPr lang="vi-VN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 </a:t>
            </a:r>
            <a:endParaRPr lang="zh-CN" altLang="en-US" sz="2175" b="1" kern="1200" dirty="0">
              <a:solidFill>
                <a:srgbClr val="7030A0"/>
              </a:solidFill>
              <a:latin typeface="HP001 4 hàng" pitchFamily="34" charset="0"/>
              <a:ea typeface="思源黑体 CN Medium" panose="020B0600000000000000" pitchFamily="34" charset="-122"/>
              <a:cs typeface="HP001 5H" pitchFamily="34" charset="0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3542B587-05CB-42EC-A08D-98C4CA01D198}"/>
              </a:ext>
            </a:extLst>
          </p:cNvPr>
          <p:cNvSpPr txBox="1"/>
          <p:nvPr/>
        </p:nvSpPr>
        <p:spPr>
          <a:xfrm>
            <a:off x="3220279" y="1891560"/>
            <a:ext cx="1599740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altLang="zh-CN" sz="2175" b="1" kern="1200" dirty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TǨn</a:t>
            </a:r>
            <a:endParaRPr lang="zh-CN" altLang="en-US" sz="2175" b="1" kern="1200" dirty="0">
              <a:solidFill>
                <a:srgbClr val="7030A0"/>
              </a:solidFill>
              <a:latin typeface="HP001 4 hàng" pitchFamily="34" charset="0"/>
              <a:ea typeface="思源黑体 CN Medium" panose="020B0600000000000000" pitchFamily="34" charset="-122"/>
              <a:cs typeface="HP001 5H" pitchFamily="34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3542B587-05CB-42EC-A08D-98C4CA01D198}"/>
              </a:ext>
            </a:extLst>
          </p:cNvPr>
          <p:cNvSpPr txBox="1"/>
          <p:nvPr/>
        </p:nvSpPr>
        <p:spPr>
          <a:xfrm>
            <a:off x="2491930" y="2284887"/>
            <a:ext cx="3999612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altLang="zh-CN" sz="2175" b="1" kern="1200" dirty="0" err="1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Số</a:t>
            </a:r>
            <a:r>
              <a:rPr lang="en-US" altLang="zh-CN" sz="2175" b="1" kern="1200" dirty="0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10 000</a:t>
            </a:r>
            <a:r>
              <a:rPr lang="vi-VN" altLang="zh-CN" sz="2175" b="1" kern="1200" dirty="0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.</a:t>
            </a:r>
            <a:r>
              <a:rPr lang="en-US" altLang="zh-CN" sz="2175" b="1" kern="1200" dirty="0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lang="en-US" altLang="zh-CN" sz="2175" b="1" kern="1200" dirty="0" err="1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Luyện</a:t>
            </a:r>
            <a:r>
              <a:rPr lang="en-US" altLang="zh-CN" sz="2175" b="1" kern="1200" dirty="0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lang="en-US" altLang="zh-CN" sz="2175" b="1" kern="1200" dirty="0" err="1" smtClean="0">
                <a:solidFill>
                  <a:srgbClr val="7030A0"/>
                </a:solidFill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tập</a:t>
            </a:r>
            <a:endParaRPr lang="zh-CN" altLang="en-US" sz="2175" b="1" kern="1200" dirty="0">
              <a:solidFill>
                <a:srgbClr val="7030A0"/>
              </a:solidFill>
              <a:latin typeface="HP001 4 hàng" pitchFamily="34" charset="0"/>
              <a:ea typeface="思源黑体 CN Medium" panose="020B0600000000000000" pitchFamily="34" charset="-122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686050" y="657225"/>
            <a:ext cx="4857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4050" b="1" kern="1200" dirty="0">
                <a:solidFill>
                  <a:srgbClr val="0000FF"/>
                </a:solidFill>
                <a:latin typeface="iCiel Brush Up" panose="02000000000000000000" pitchFamily="2" charset="0"/>
                <a:ea typeface="+mn-ea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2340" y="2022887"/>
            <a:ext cx="684287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it-IT" sz="4000" dirty="0">
                <a:latin typeface="iCiel Alina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số 10 000 (mười nghìn hoặc 1 vạn)</a:t>
            </a:r>
            <a:endParaRPr lang="en-US" sz="4000" dirty="0">
              <a:latin typeface="iCiel Alina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.VnTime" panose="020B7200000000000000" pitchFamily="34" charset="0"/>
              <a:buChar char="-"/>
            </a:pPr>
            <a:r>
              <a:rPr lang="it-IT" sz="4000" dirty="0">
                <a:latin typeface="iCiel Alina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 cố về các số tròn nghìn, tròn trăm, tròn chục và thứ tự các số có 4 chữ số</a:t>
            </a:r>
            <a:endParaRPr lang="en-US" sz="4000" dirty="0">
              <a:effectLst/>
              <a:latin typeface="iCiel Alina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86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AAFAD-27CE-4FD3-BF24-A621F8C66B8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117084a5-40ce-44a9-aa97-9561c111c68a"/>
    <ds:schemaRef ds:uri="http://www.w3.org/XML/1998/namespace"/>
    <ds:schemaRef ds:uri="9f958c3a-144a-4219-afab-0ea9b7b8b61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E29E8D-2AC5-4A27-A329-354CC64492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32FD1D-3B8F-432B-B142-24104B42C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602</Words>
  <Application>Microsoft Office PowerPoint</Application>
  <PresentationFormat>On-screen Show (16:9)</PresentationFormat>
  <Paragraphs>159</Paragraphs>
  <Slides>23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iCiel Brush Up</vt:lpstr>
      <vt:lpstr>Arial</vt:lpstr>
      <vt:lpstr>HP001 4 hàng</vt:lpstr>
      <vt:lpstr>Amatic SC</vt:lpstr>
      <vt:lpstr>Comic Sans MS</vt:lpstr>
      <vt:lpstr>Didact Gothic</vt:lpstr>
      <vt:lpstr>思源黑体 CN Medium</vt:lpstr>
      <vt:lpstr>HP001 5H</vt:lpstr>
      <vt:lpstr>Times New Roman</vt:lpstr>
      <vt:lpstr>EB Garamond</vt:lpstr>
      <vt:lpstr>iCiel Alina</vt:lpstr>
      <vt:lpstr>.VnTime</vt:lpstr>
      <vt:lpstr>Calibri</vt:lpstr>
      <vt:lpstr>微软雅黑</vt:lpstr>
      <vt:lpstr>Giant Doodles Newsletter by Slidesgo</vt:lpstr>
      <vt:lpstr>Khởi Động</vt:lpstr>
      <vt:lpstr>PowerPoint Presentation</vt:lpstr>
      <vt:lpstr>Câu 1: </vt:lpstr>
      <vt:lpstr>Câu 2:</vt:lpstr>
      <vt:lpstr>Câu 3:</vt:lpstr>
      <vt:lpstr>Câu 4:</vt:lpstr>
      <vt:lpstr>Toán Số 10 000 –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Số 10 000 – Luyện tập</dc:title>
  <dc:creator>ADMIN</dc:creator>
  <cp:lastModifiedBy>ADMIN</cp:lastModifiedBy>
  <cp:revision>18</cp:revision>
  <dcterms:modified xsi:type="dcterms:W3CDTF">2022-01-14T16:30:16Z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