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9" r:id="rId3"/>
  </p:sldMasterIdLst>
  <p:notesMasterIdLst>
    <p:notesMasterId r:id="rId26"/>
  </p:notesMasterIdLst>
  <p:sldIdLst>
    <p:sldId id="272" r:id="rId4"/>
    <p:sldId id="280" r:id="rId5"/>
    <p:sldId id="338" r:id="rId6"/>
    <p:sldId id="321" r:id="rId7"/>
    <p:sldId id="328" r:id="rId8"/>
    <p:sldId id="329" r:id="rId9"/>
    <p:sldId id="330" r:id="rId10"/>
    <p:sldId id="331" r:id="rId11"/>
    <p:sldId id="332" r:id="rId12"/>
    <p:sldId id="283" r:id="rId13"/>
    <p:sldId id="278" r:id="rId14"/>
    <p:sldId id="288" r:id="rId15"/>
    <p:sldId id="311" r:id="rId16"/>
    <p:sldId id="333" r:id="rId17"/>
    <p:sldId id="334" r:id="rId18"/>
    <p:sldId id="316" r:id="rId19"/>
    <p:sldId id="317" r:id="rId20"/>
    <p:sldId id="336" r:id="rId21"/>
    <p:sldId id="310" r:id="rId22"/>
    <p:sldId id="292" r:id="rId23"/>
    <p:sldId id="293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3FBC"/>
    <a:srgbClr val="FF3300"/>
    <a:srgbClr val="004DE6"/>
    <a:srgbClr val="E0C066"/>
    <a:srgbClr val="DDBA59"/>
    <a:srgbClr val="D8B040"/>
    <a:srgbClr val="F9F9F9"/>
    <a:srgbClr val="B79127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97" d="100"/>
          <a:sy n="97" d="100"/>
        </p:scale>
        <p:origin x="42" y="267"/>
      </p:cViewPr>
      <p:guideLst>
        <p:guide orient="horz" pos="2150"/>
        <p:guide pos="38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/>
          <a:srcRect t="29" b="29"/>
          <a:stretch>
            <a:fillRect/>
          </a:stretch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1pPr>
            <a:lvl2pPr marL="1219200" lvl="1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2pPr>
            <a:lvl3pPr marL="1828800" lvl="2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3pPr>
            <a:lvl4pPr marL="2438400" lvl="3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4pPr>
            <a:lvl5pPr marL="3048000" lvl="4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5pPr>
            <a:lvl6pPr marL="3657600" lvl="5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6pPr>
            <a:lvl7pPr marL="4267200" lvl="6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7pPr>
            <a:lvl8pPr marL="4876800" lvl="7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8pPr>
            <a:lvl9pPr marL="5486400" lvl="8" indent="-44005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0.jpeg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1.png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80933" y="1445092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4697" y="1870051"/>
            <a:ext cx="2087854" cy="2360485"/>
            <a:chOff x="6874114" y="1169975"/>
            <a:chExt cx="2087854" cy="2360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619">
              <a:off x="6874114" y="1169975"/>
              <a:ext cx="1143000" cy="1629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517">
              <a:off x="7828493" y="1958835"/>
              <a:ext cx="1133475" cy="15716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20945037">
            <a:off x="251036" y="4029131"/>
            <a:ext cx="1207278" cy="1898031"/>
            <a:chOff x="1140530" y="4699306"/>
            <a:chExt cx="1207278" cy="1898031"/>
          </a:xfrm>
        </p:grpSpPr>
        <p:grpSp>
          <p:nvGrpSpPr>
            <p:cNvPr id="21" name="Group 20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883043">
              <a:off x="1140530" y="4699306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2594458">
            <a:off x="1523315" y="4546797"/>
            <a:ext cx="1133475" cy="1862048"/>
            <a:chOff x="1214333" y="4761659"/>
            <a:chExt cx="1133475" cy="1862048"/>
          </a:xfrm>
        </p:grpSpPr>
        <p:grpSp>
          <p:nvGrpSpPr>
            <p:cNvPr id="28" name="Group 27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20665241">
              <a:off x="1233129" y="4761659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</a:rPr>
                <a:t>q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40466" y="1827965"/>
            <a:ext cx="3163045" cy="1107996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077" y="168855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HS </a:t>
              </a: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danh từ là những từ chỉ sự vật (người, vật, hiện tượng).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899077" y="3697125"/>
            <a:ext cx="10737752" cy="732426"/>
            <a:chOff x="-8052" y="481091"/>
            <a:chExt cx="9469072" cy="732846"/>
          </a:xfrm>
        </p:grpSpPr>
        <p:sp>
          <p:nvSpPr>
            <p:cNvPr id="16" name="Rectangle 15"/>
            <p:cNvSpPr/>
            <p:nvPr/>
          </p:nvSpPr>
          <p:spPr>
            <a:xfrm>
              <a:off x="678062" y="481091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với danh từ.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559217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>
                <a:fillRect/>
              </a:stretch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2723" y="478968"/>
            <a:ext cx="11190513" cy="59073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 </a:t>
            </a:r>
          </a:p>
          <a:p>
            <a:pPr marL="0" indent="0" algn="just">
              <a:buFont typeface="Arial" panose="020B0604020202020204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Tìm các từ chỉ sự vật trong đoạn thơ sau:</a:t>
            </a:r>
            <a:endParaRPr lang="vi-VN" altLang="en-US" sz="2800" b="1"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theo truyện cổ tôi đi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trong cuộc sống thầm thì tiếng xưa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 cơn nắng, trắng cơn mưa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sông chảy có rặng dừa nghiêng soi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cha ông với đời tôi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con sông với chân trời đã xa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truyện cổ thiết tha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tôi nhận mặt ông cha của mình.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altLang="en-US" sz="1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 THỊ MỸ DẠ</a:t>
            </a:r>
          </a:p>
          <a:p>
            <a:pPr marL="0" indent="0" algn="just">
              <a:lnSpc>
                <a:spcPct val="114000"/>
              </a:lnSpc>
              <a:buFont typeface="Arial" panose="020B0604020202020204"/>
              <a:buNone/>
              <a:defRPr/>
            </a:pPr>
            <a:endParaRPr lang="en-US" altLang="en-US" sz="28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905829" y="2569028"/>
            <a:ext cx="1378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313715" y="4760685"/>
            <a:ext cx="1378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70286" y="5297713"/>
            <a:ext cx="1378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52458" y="5849256"/>
            <a:ext cx="11611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50857" y="2017485"/>
            <a:ext cx="1378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692572" y="2569027"/>
            <a:ext cx="6676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753427" y="3106056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370286" y="3106056"/>
            <a:ext cx="6821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061200" y="3106056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678058" y="3106055"/>
            <a:ext cx="6676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331027" y="3657599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029200" y="4746171"/>
            <a:ext cx="6821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470398" y="4194627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950857" y="3657599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138057" y="4194626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792687" y="4194626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412343" y="4746171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984172" y="3657599"/>
            <a:ext cx="6821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456481" y="2569027"/>
            <a:ext cx="5431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646398" y="3657599"/>
            <a:ext cx="5431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6629" y="1846385"/>
          <a:ext cx="9826460" cy="2270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7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068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1" i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chỉ người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ông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cha,…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875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vật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sông,…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875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hiện tượng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mưa,…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83366" y="980105"/>
            <a:ext cx="9289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200" b="1">
                <a:cs typeface="Times New Roman" panose="02020603050405020304" pitchFamily="18" charset="0"/>
              </a:rPr>
              <a:t>Xếp các từ em mới tìm được</a:t>
            </a:r>
            <a:r>
              <a:rPr lang="en-US" altLang="en-US" sz="3200" b="1"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cs typeface="Times New Roman" panose="02020603050405020304" pitchFamily="18" charset="0"/>
              </a:rPr>
              <a:t>vào nhóm thích hợp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b="1"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6810" y="1846580"/>
          <a:ext cx="9826625" cy="2284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7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1" i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chỉ người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ông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cha, cha ông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415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vật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sông, dừa,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chân trời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780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hiện tượng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mưa, nắng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146810" y="4725670"/>
            <a:ext cx="9391015" cy="1326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là những từ chỉ sự vật (người, vật, hiện tượng).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>
                <a:fillRect/>
              </a:stretch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24708" y="1277258"/>
            <a:ext cx="2971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51428" y="2351316"/>
            <a:ext cx="9390743" cy="17271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là những từ chỉ sự vật (người, vật, hiện tượng).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6810" y="1425575"/>
          <a:ext cx="10073005" cy="303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6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6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9005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1" i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Danh từ chỉ người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195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i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từ chỉ vật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830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i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từ chỉ hiện tượng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Cloud 1"/>
          <p:cNvSpPr/>
          <p:nvPr/>
        </p:nvSpPr>
        <p:spPr>
          <a:xfrm>
            <a:off x="6359451" y="607144"/>
            <a:ext cx="5631543" cy="338518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lấy ví dụ về mỗi loại danh từ!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/>
          <p:cNvSpPr/>
          <p:nvPr/>
        </p:nvSpPr>
        <p:spPr>
          <a:xfrm>
            <a:off x="1277255" y="1983374"/>
            <a:ext cx="9739086" cy="2862944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danh từ.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danh từ con tìm được.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và danh từ riêng.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dirty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8" name="Rectangle 97">
            <a:hlinkClick r:id="rId4" action="ppaction://hlinksldjump"/>
          </p:cNvPr>
          <p:cNvSpPr/>
          <p:nvPr/>
        </p:nvSpPr>
        <p:spPr>
          <a:xfrm>
            <a:off x="4049709" y="31254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488109" y="3125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945309" y="3125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049709" y="312546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lang="vi-VN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488109" y="3125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945309" y="311911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Ế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hlinkClick r:id="rId5" action="ppaction://hlinksldjump"/>
          </p:cNvPr>
          <p:cNvSpPr/>
          <p:nvPr/>
        </p:nvSpPr>
        <p:spPr>
          <a:xfrm>
            <a:off x="4049709" y="35826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030909" y="35826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488109" y="35826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049709" y="3602591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vi-VN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030909" y="35826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488109" y="35826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Rectangle 112">
            <a:hlinkClick r:id="rId6" action="ppaction://hlinksldjump"/>
          </p:cNvPr>
          <p:cNvSpPr/>
          <p:nvPr/>
        </p:nvSpPr>
        <p:spPr>
          <a:xfrm>
            <a:off x="4049709" y="40398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5737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0309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4881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057189" y="405470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vi-VN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5737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0309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488109" y="40398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Rectangle 120">
            <a:hlinkClick r:id="rId7" action="ppaction://hlinksldjump"/>
          </p:cNvPr>
          <p:cNvSpPr/>
          <p:nvPr/>
        </p:nvSpPr>
        <p:spPr>
          <a:xfrm>
            <a:off x="4049709" y="44970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0309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4881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9453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057189" y="452674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vi-VN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0309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4881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945309" y="44970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Ế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Rectangle 128">
            <a:hlinkClick r:id="rId8" action="ppaction://hlinksldjump"/>
          </p:cNvPr>
          <p:cNvSpPr/>
          <p:nvPr/>
        </p:nvSpPr>
        <p:spPr>
          <a:xfrm>
            <a:off x="4049709" y="49542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488109" y="49542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945309" y="49542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4049709" y="496910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vi-VN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488109" y="49542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945309" y="49542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Ủ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>
            <a:hlinkClick r:id="rId9" action="ppaction://hlinksldjump"/>
          </p:cNvPr>
          <p:cNvSpPr/>
          <p:nvPr/>
        </p:nvSpPr>
        <p:spPr>
          <a:xfrm>
            <a:off x="4049709" y="5411469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0309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64881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69453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74025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049709" y="5411469"/>
            <a:ext cx="457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vi-VN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60309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4881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Ừ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9453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402509" y="5411469"/>
            <a:ext cx="45720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687328" y="1912015"/>
            <a:ext cx="4817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CHỮ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Pentagon 145">
            <a:hlinkClick r:id="rId10" action="ppaction://hlinksldjump"/>
          </p:cNvPr>
          <p:cNvSpPr/>
          <p:nvPr/>
        </p:nvSpPr>
        <p:spPr>
          <a:xfrm>
            <a:off x="11446579" y="6471379"/>
            <a:ext cx="591403" cy="334370"/>
          </a:xfrm>
          <a:prstGeom prst="homePlat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Double Wave 146"/>
          <p:cNvSpPr/>
          <p:nvPr/>
        </p:nvSpPr>
        <p:spPr>
          <a:xfrm>
            <a:off x="718904" y="228600"/>
            <a:ext cx="10987314" cy="1273359"/>
          </a:xfrm>
          <a:prstGeom prst="doubleWav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Mỗi một ô chữ hàng ngang ứng với một câu đố. 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Con hãy giải các ô chữ để tìm được từ khóa hàng dọc.</a:t>
            </a:r>
          </a:p>
        </p:txBody>
      </p:sp>
      <p:pic>
        <p:nvPicPr>
          <p:cNvPr id="148" name="Picture 6" descr="Happy Children | Cartoon posters, Happy kids, Cartoon kid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9" t="23437" r="-3371" b="30843"/>
          <a:stretch>
            <a:fillRect/>
          </a:stretch>
        </p:blipFill>
        <p:spPr bwMode="auto">
          <a:xfrm>
            <a:off x="-57834" y="4497069"/>
            <a:ext cx="3077028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6" descr="Happy Children | Cartoon posters, Happy kids, Cartoon kid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9" t="23649" r="62269" b="30631"/>
          <a:stretch>
            <a:fillRect/>
          </a:stretch>
        </p:blipFill>
        <p:spPr bwMode="auto">
          <a:xfrm>
            <a:off x="9196318" y="2542036"/>
            <a:ext cx="2995682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8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</p:childTnLst>
        </p:cTn>
      </p:par>
    </p:tnLst>
    <p:bldLst>
      <p:bldP spid="98" grpId="0" animBg="1"/>
      <p:bldP spid="104" grpId="0" animBg="1"/>
      <p:bldP spid="105" grpId="0" bldLvl="0" animBg="1"/>
      <p:bldP spid="106" grpId="0" bldLvl="0" animBg="1"/>
      <p:bldP spid="107" grpId="0" animBg="1"/>
      <p:bldP spid="110" grpId="0" animBg="1"/>
      <p:bldP spid="111" grpId="0" animBg="1"/>
      <p:bldP spid="112" grpId="0" animBg="1"/>
      <p:bldP spid="113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2" grpId="0" animBg="1"/>
      <p:bldP spid="133" grpId="0" animBg="1"/>
      <p:bldP spid="134" grpId="0" animBg="1"/>
      <p:bldP spid="135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Một mình ẩn dưới đất sâu</a:t>
            </a:r>
            <a:endParaRPr lang="en-US" sz="320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Hát ca suốt cả đêm thâu không ngừng</a:t>
            </a:r>
            <a:endParaRPr lang="en-US" sz="320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Gặp bạn chưa kịp vui mừng</a:t>
            </a:r>
            <a:endParaRPr lang="en-US" sz="320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Đã giương càng cánh để mà chọi nhau</a:t>
            </a: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320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5" algn="ctr"/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Là con gì?</a:t>
            </a:r>
            <a:endParaRPr lang="vi-VN" sz="3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entagon 8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7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Quả gì nhiều mắt</a:t>
            </a:r>
            <a:endParaRPr lang="en-US" sz="320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7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Khi ch</a:t>
            </a: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n nứt ra</a:t>
            </a:r>
          </a:p>
          <a:p>
            <a:pPr lvl="7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Ruột trắng nõn nà</a:t>
            </a:r>
          </a:p>
          <a:p>
            <a:pPr lvl="7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Hạt đen nhanh nhánh</a:t>
            </a: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32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lang="vi-VN" sz="3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Hoa gì trắng xóa núi đồi</a:t>
            </a:r>
            <a:endParaRPr lang="en-US" sz="320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		     </a:t>
            </a:r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Bản làng thêm đẹp khi trời vào xuân</a:t>
            </a: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pPr algn="ctr"/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32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lang="vi-VN" sz="3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Có chân mà chẳng biết đi</a:t>
            </a:r>
          </a:p>
          <a:p>
            <a:pPr algn="ctr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	                </a:t>
            </a:r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Có mặt phẳng lì cho bé ngồi lên</a:t>
            </a: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</a:p>
          <a:p>
            <a:pPr algn="ctr"/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32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lang="vi-VN" sz="3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8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Cái gì sừng sững</a:t>
            </a:r>
          </a:p>
          <a:p>
            <a:pPr lvl="8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Đứng ở góc nhà</a:t>
            </a:r>
          </a:p>
          <a:p>
            <a:pPr lvl="8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Bé mở cửa ra</a:t>
            </a:r>
          </a:p>
          <a:p>
            <a:pPr lvl="8" algn="just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Lấy quần áo đẹp</a:t>
            </a:r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	.		</a:t>
            </a:r>
          </a:p>
          <a:p>
            <a:pPr algn="ctr"/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                      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32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lang="vi-VN" sz="3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Một bà áo bạc da vàng</a:t>
            </a:r>
          </a:p>
          <a:p>
            <a:pPr algn="ctr"/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Tính tình nóng nảy già càng cay hơn</a:t>
            </a: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3200"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pPr algn="ctr"/>
            <a:r>
              <a:rPr lang="en-US" sz="3200" i="1"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3200" i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</a:t>
            </a:r>
            <a:r>
              <a:rPr lang="vi-VN" sz="3200" i="1">
                <a:ea typeface="Tahoma" panose="020B0604030504040204" pitchFamily="34" charset="0"/>
                <a:cs typeface="Tahoma" panose="020B0604030504040204" pitchFamily="34" charset="0"/>
              </a:rPr>
              <a:t> gì?</a:t>
            </a:r>
            <a:endParaRPr lang="vi-VN" sz="3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 flipH="1">
            <a:off x="8502336" y="5711371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543</Words>
  <Application>Microsoft Office PowerPoint</Application>
  <PresentationFormat>Widescreen</PresentationFormat>
  <Paragraphs>124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Tahoma</vt:lpstr>
      <vt:lpstr>Times New Roman</vt:lpstr>
      <vt:lpstr>1_Office Theme</vt:lpstr>
      <vt:lpstr>Organic</vt:lpstr>
      <vt:lpstr>1_Organic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AD</cp:lastModifiedBy>
  <cp:revision>94</cp:revision>
  <dcterms:created xsi:type="dcterms:W3CDTF">2021-08-04T18:52:00Z</dcterms:created>
  <dcterms:modified xsi:type="dcterms:W3CDTF">2022-10-05T11:21:09Z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9DF45611210A4AFC95E08F437B4A795D</vt:lpwstr>
  </property>
  <property fmtid="{D5CDD505-2E9C-101B-9397-08002B2CF9AE}" pid="3" name="KSOProductBuildVer">
    <vt:lpwstr>1033-11.2.0.10323</vt:lpwstr>
  </property>
</Properties>
</file>