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6"/>
  </p:notesMasterIdLst>
  <p:sldIdLst>
    <p:sldId id="285" r:id="rId2"/>
    <p:sldId id="291" r:id="rId3"/>
    <p:sldId id="292" r:id="rId4"/>
    <p:sldId id="257" r:id="rId5"/>
    <p:sldId id="258" r:id="rId6"/>
    <p:sldId id="259" r:id="rId7"/>
    <p:sldId id="288" r:id="rId8"/>
    <p:sldId id="262" r:id="rId9"/>
    <p:sldId id="289" r:id="rId10"/>
    <p:sldId id="293" r:id="rId11"/>
    <p:sldId id="263" r:id="rId12"/>
    <p:sldId id="261" r:id="rId13"/>
    <p:sldId id="295" r:id="rId14"/>
    <p:sldId id="281" r:id="rId15"/>
    <p:sldId id="296" r:id="rId16"/>
    <p:sldId id="297" r:id="rId17"/>
    <p:sldId id="299" r:id="rId18"/>
    <p:sldId id="274" r:id="rId19"/>
    <p:sldId id="276" r:id="rId20"/>
    <p:sldId id="280" r:id="rId21"/>
    <p:sldId id="277" r:id="rId22"/>
    <p:sldId id="278" r:id="rId23"/>
    <p:sldId id="300" r:id="rId24"/>
    <p:sldId id="298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66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FF"/>
    <a:srgbClr val="FF0066"/>
    <a:srgbClr val="FF00FF"/>
    <a:srgbClr val="A11FA1"/>
    <a:srgbClr val="AE128D"/>
    <a:srgbClr val="66F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7" autoAdjust="0"/>
    <p:restoredTop sz="86535" autoAdjust="0"/>
  </p:normalViewPr>
  <p:slideViewPr>
    <p:cSldViewPr snapToObjects="1">
      <p:cViewPr varScale="1">
        <p:scale>
          <a:sx n="102" d="100"/>
          <a:sy n="102" d="100"/>
        </p:scale>
        <p:origin x="1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BFCAE8B-A1C5-4D3F-A755-D8AB05052A5D}" type="presOf" srcId="{9B3653D9-CB4F-4D19-BD7A-77902A94D6B9}" destId="{7A289A2F-41D2-4310-A18C-8347F89AA6B9}" srcOrd="0" destOrd="0" presId="urn:microsoft.com/office/officeart/2008/layout/VerticalCurvedList"/>
    <dgm:cxn modelId="{F6E48396-6040-4FDF-9894-1CFFD81D5F30}" type="presOf" srcId="{2539990F-C84A-42AC-88CF-45ED9AC1F08B}" destId="{DB69836F-FE00-4372-B69A-DF0D28029991}" srcOrd="0" destOrd="0" presId="urn:microsoft.com/office/officeart/2008/layout/VerticalCurvedList"/>
    <dgm:cxn modelId="{A223F4AA-F2E6-4247-A327-80EC27EF9E99}" type="presOf" srcId="{5BE2D0CB-5BBD-4A03-A3CB-F48B34989FA3}" destId="{3059196D-AF0C-4463-A93E-812664631BA3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A3910EC6-E0F9-45D1-BBF1-6DAA785104B6}" type="presOf" srcId="{5DD8EB11-5406-4D7D-A4B3-982550787B16}" destId="{16095D2C-57B4-48CA-953C-267BD9DD484B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7B36FEEE-1627-45ED-911A-BFEAB0F4EAE9}" type="presOf" srcId="{C9CE7A57-E5A3-450C-8737-C72D44C4E0F3}" destId="{D0EDBA11-CE96-4FCC-BFE8-4DE9D160E032}" srcOrd="0" destOrd="0" presId="urn:microsoft.com/office/officeart/2008/layout/VerticalCurvedList"/>
    <dgm:cxn modelId="{230E5829-F177-4CEC-822E-653290FA1A92}" type="presParOf" srcId="{3059196D-AF0C-4463-A93E-812664631BA3}" destId="{558D9870-05E2-484E-9241-818D42D9FADA}" srcOrd="0" destOrd="0" presId="urn:microsoft.com/office/officeart/2008/layout/VerticalCurvedList"/>
    <dgm:cxn modelId="{9EE8A780-6502-4656-A3BC-6592E1DC5D86}" type="presParOf" srcId="{558D9870-05E2-484E-9241-818D42D9FADA}" destId="{39FD721C-A262-4C4E-B494-AC1732E6F3A0}" srcOrd="0" destOrd="0" presId="urn:microsoft.com/office/officeart/2008/layout/VerticalCurvedList"/>
    <dgm:cxn modelId="{335B458E-60D2-4C0D-9640-53D44FE3B44F}" type="presParOf" srcId="{39FD721C-A262-4C4E-B494-AC1732E6F3A0}" destId="{849B6A22-FC21-4DC5-A1AF-CBADFA6E7F70}" srcOrd="0" destOrd="0" presId="urn:microsoft.com/office/officeart/2008/layout/VerticalCurvedList"/>
    <dgm:cxn modelId="{002BAFBE-0CDA-4507-B773-E61E3CC9E6A8}" type="presParOf" srcId="{39FD721C-A262-4C4E-B494-AC1732E6F3A0}" destId="{D0EDBA11-CE96-4FCC-BFE8-4DE9D160E032}" srcOrd="1" destOrd="0" presId="urn:microsoft.com/office/officeart/2008/layout/VerticalCurvedList"/>
    <dgm:cxn modelId="{E42C26B3-1F9C-4A99-B398-19B656B748F6}" type="presParOf" srcId="{39FD721C-A262-4C4E-B494-AC1732E6F3A0}" destId="{AF90F929-E81A-499C-8856-3125BD5771DB}" srcOrd="2" destOrd="0" presId="urn:microsoft.com/office/officeart/2008/layout/VerticalCurvedList"/>
    <dgm:cxn modelId="{89300454-88F8-4EB8-84A6-0E96AD6D435A}" type="presParOf" srcId="{39FD721C-A262-4C4E-B494-AC1732E6F3A0}" destId="{AC2B4F2C-FF8C-404D-92B0-C7C0A29210D1}" srcOrd="3" destOrd="0" presId="urn:microsoft.com/office/officeart/2008/layout/VerticalCurvedList"/>
    <dgm:cxn modelId="{4C19206B-6DB4-48E4-A48A-E3E7612A1288}" type="presParOf" srcId="{558D9870-05E2-484E-9241-818D42D9FADA}" destId="{16095D2C-57B4-48CA-953C-267BD9DD484B}" srcOrd="1" destOrd="0" presId="urn:microsoft.com/office/officeart/2008/layout/VerticalCurvedList"/>
    <dgm:cxn modelId="{72568034-2ABD-4F21-B53C-58322EE341F1}" type="presParOf" srcId="{558D9870-05E2-484E-9241-818D42D9FADA}" destId="{57F98E08-EB63-4773-8250-9B6C8F0D79DB}" srcOrd="2" destOrd="0" presId="urn:microsoft.com/office/officeart/2008/layout/VerticalCurvedList"/>
    <dgm:cxn modelId="{AF24CF5D-CC6A-4403-937A-91A4FA3E8341}" type="presParOf" srcId="{57F98E08-EB63-4773-8250-9B6C8F0D79DB}" destId="{73F439AE-4020-45C5-B27A-2DB6095092F8}" srcOrd="0" destOrd="0" presId="urn:microsoft.com/office/officeart/2008/layout/VerticalCurvedList"/>
    <dgm:cxn modelId="{B0B26AAA-6CC4-4F99-A746-4BE8333DA91F}" type="presParOf" srcId="{558D9870-05E2-484E-9241-818D42D9FADA}" destId="{DB69836F-FE00-4372-B69A-DF0D28029991}" srcOrd="3" destOrd="0" presId="urn:microsoft.com/office/officeart/2008/layout/VerticalCurvedList"/>
    <dgm:cxn modelId="{D96AA985-3709-4ABE-B636-4903ED07006F}" type="presParOf" srcId="{558D9870-05E2-484E-9241-818D42D9FADA}" destId="{A23500C6-60B1-485B-9CAE-0E2BED65C988}" srcOrd="4" destOrd="0" presId="urn:microsoft.com/office/officeart/2008/layout/VerticalCurvedList"/>
    <dgm:cxn modelId="{94C16A3F-6830-44B8-BBDA-82BE4B95C8B1}" type="presParOf" srcId="{A23500C6-60B1-485B-9CAE-0E2BED65C988}" destId="{425517B2-2BDC-437A-9C2F-A102F25D4FDA}" srcOrd="0" destOrd="0" presId="urn:microsoft.com/office/officeart/2008/layout/VerticalCurvedList"/>
    <dgm:cxn modelId="{350A445E-9DAE-4C95-9461-CA5339EC3D0C}" type="presParOf" srcId="{558D9870-05E2-484E-9241-818D42D9FADA}" destId="{7A289A2F-41D2-4310-A18C-8347F89AA6B9}" srcOrd="5" destOrd="0" presId="urn:microsoft.com/office/officeart/2008/layout/VerticalCurvedList"/>
    <dgm:cxn modelId="{FFC263A4-E6BD-4105-8B7F-A13267603C00}" type="presParOf" srcId="{558D9870-05E2-484E-9241-818D42D9FADA}" destId="{9E66E6D6-CB41-453D-81E8-440C0CD6FAC5}" srcOrd="6" destOrd="0" presId="urn:microsoft.com/office/officeart/2008/layout/VerticalCurvedList"/>
    <dgm:cxn modelId="{D23AF427-FA54-4771-86CA-F6BED325433E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06706D79-06FB-473F-9436-62503A541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2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6D79-06FB-473F-9436-62503A541A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0F8BB-FA6D-44F5-BB6A-FCE3E73FCA88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4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81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81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81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81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81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FB8483-DBB2-4DF5-AC82-E5626E473F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00DA-D3E1-4A00-8B4A-2EDC93A6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3085E-F6D5-4113-94AE-DF84C1DF8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5E9B-1DFF-4FDF-9AF9-C2B3C41E9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0B3F-30CB-4EEF-8742-F7318C047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292D-CBA2-4099-AA20-A5C4D43DD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6FAF-7589-450B-AE64-CC59D3A88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C45F-8540-43C8-A473-644FCC7AE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5778-A7B4-41C2-A9D1-3BC079BC5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1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9FAA976-8B66-4101-8C1B-CD85A8DF74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sunflowers_wav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497513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990600" y="1205605"/>
            <a:ext cx="7212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933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9900FF"/>
                </a:solidFill>
                <a:latin typeface=".VnExoticH" panose="020B7200000000000000" pitchFamily="34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</a:rPr>
              <a:t>MÔN TOÁN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-275035" y="1988310"/>
            <a:ext cx="96162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rgbClr val="0000FF"/>
                </a:solidFill>
              </a:rPr>
              <a:t>TÌM SỐ TRUNG BÌNH CỘNG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  <p:bldP spid="86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30086" y="99060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63286" y="99060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6666FF"/>
                </a:solidFill>
              </a:rPr>
              <a:t>Bài</a:t>
            </a:r>
            <a:r>
              <a:rPr lang="en-US" sz="2800" dirty="0">
                <a:solidFill>
                  <a:srgbClr val="6666FF"/>
                </a:solidFill>
              </a:rPr>
              <a:t> 1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15686" y="167040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42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52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486294" y="167040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36; 42;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57.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15686" y="2174511"/>
            <a:ext cx="3727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1109B7"/>
                </a:solidFill>
              </a:rPr>
              <a:t>34;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73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0486" y="304800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vở</a:t>
            </a:r>
            <a:r>
              <a:rPr lang="en-US" sz="2800" b="1" dirty="0"/>
              <a:t> ô li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589" y="3018292"/>
            <a:ext cx="87058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trình</a:t>
            </a:r>
            <a:r>
              <a:rPr lang="en-US" sz="2800" dirty="0"/>
              <a:t> </a:t>
            </a:r>
            <a:r>
              <a:rPr lang="en-US" sz="2800" dirty="0" err="1"/>
              <a:t>bày</a:t>
            </a:r>
            <a:r>
              <a:rPr lang="en-US" sz="2800" dirty="0"/>
              <a:t> </a:t>
            </a:r>
            <a:r>
              <a:rPr lang="en-US" sz="2800" dirty="0" err="1"/>
              <a:t>vở</a:t>
            </a:r>
            <a:endParaRPr lang="en-US" sz="2800" dirty="0"/>
          </a:p>
          <a:p>
            <a:r>
              <a:rPr lang="en-US" sz="2800" dirty="0"/>
              <a:t>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cộng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42 </a:t>
            </a:r>
            <a:r>
              <a:rPr lang="en-US" sz="2800" dirty="0" err="1"/>
              <a:t>và</a:t>
            </a:r>
            <a:r>
              <a:rPr lang="en-US" sz="2800" dirty="0"/>
              <a:t> 52 </a:t>
            </a:r>
            <a:r>
              <a:rPr lang="en-US" sz="2800" dirty="0" err="1"/>
              <a:t>là</a:t>
            </a:r>
            <a:r>
              <a:rPr lang="en-US" sz="2800" dirty="0"/>
              <a:t>: </a:t>
            </a:r>
          </a:p>
          <a:p>
            <a:r>
              <a:rPr lang="en-US" sz="2800" dirty="0"/>
              <a:t>         (42 + 52 ) : 2 = </a:t>
            </a:r>
          </a:p>
          <a:p>
            <a:r>
              <a:rPr lang="en-US" sz="2800" dirty="0"/>
              <a:t>		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010124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58817" y="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82717" y="132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</a:rPr>
              <a:t>(42 + 52) : 2 = 47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01804" y="2252544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(36+ 42+ 57) 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73073" y="3055146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( 34+ 43+ 52+ 39  ) : 4 = 42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0859" y="9570"/>
            <a:ext cx="8229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 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2017" y="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6666FF"/>
                </a:solidFill>
              </a:rPr>
              <a:t>Bài</a:t>
            </a:r>
            <a:r>
              <a:rPr lang="en-US" sz="2800" dirty="0">
                <a:solidFill>
                  <a:srgbClr val="6666FF"/>
                </a:solidFill>
              </a:rPr>
              <a:t> 1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44417" y="5019785"/>
            <a:ext cx="8610600" cy="1676400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109B7"/>
                </a:solidFill>
              </a:rPr>
              <a:t>Muốn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nhiều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́, ta </a:t>
            </a:r>
            <a:r>
              <a:rPr lang="en-US" sz="2800" dirty="0" err="1">
                <a:solidFill>
                  <a:srgbClr val="1109B7"/>
                </a:solidFill>
              </a:rPr>
              <a:t>tính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, </a:t>
            </a:r>
            <a:r>
              <a:rPr lang="en-US" sz="2800" dirty="0" err="1">
                <a:solidFill>
                  <a:srgbClr val="1109B7"/>
                </a:solidFill>
              </a:rPr>
              <a:t>rồi</a:t>
            </a:r>
            <a:r>
              <a:rPr lang="en-US" sz="2800" dirty="0">
                <a:solidFill>
                  <a:srgbClr val="1109B7"/>
                </a:solidFill>
              </a:rPr>
              <a:t> chia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cho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hạng</a:t>
            </a:r>
            <a:r>
              <a:rPr lang="en-US" sz="28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44417" y="806450"/>
            <a:ext cx="5632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42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77632" y="1758097"/>
            <a:ext cx="6542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36; 42;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57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00847" y="2588726"/>
            <a:ext cx="6652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109B7"/>
                </a:solidFill>
              </a:rPr>
              <a:t>34;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 </a:t>
            </a:r>
            <a:r>
              <a:rPr lang="en-US" sz="2800" dirty="0" err="1">
                <a:solidFill>
                  <a:srgbClr val="1109B7"/>
                </a:solidFill>
              </a:rPr>
              <a:t>là</a:t>
            </a:r>
            <a:endParaRPr lang="en-US" sz="2800" dirty="0">
              <a:solidFill>
                <a:srgbClr val="1109B7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05167" y="4497990"/>
            <a:ext cx="434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</a:rPr>
              <a:t>Đáp</a:t>
            </a:r>
            <a:r>
              <a:rPr lang="en-US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 err="1">
                <a:solidFill>
                  <a:srgbClr val="006600"/>
                </a:solidFill>
              </a:rPr>
              <a:t>số</a:t>
            </a:r>
            <a:r>
              <a:rPr lang="en-US" sz="2400" b="1" dirty="0">
                <a:solidFill>
                  <a:srgbClr val="006600"/>
                </a:solidFill>
              </a:rPr>
              <a:t>: a/ 47; b/ 45; c/42; d/46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341978" y="3566330"/>
            <a:ext cx="7221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d)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1109B7"/>
                </a:solidFill>
              </a:rPr>
              <a:t>20; 35; 37; 65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73 </a:t>
            </a:r>
            <a:r>
              <a:rPr lang="en-US" sz="2800" dirty="0" err="1">
                <a:solidFill>
                  <a:srgbClr val="1109B7"/>
                </a:solidFill>
              </a:rPr>
              <a:t>là</a:t>
            </a:r>
            <a:endParaRPr lang="en-US" sz="2800" dirty="0">
              <a:solidFill>
                <a:srgbClr val="1109B7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135117" y="4105954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( 20 + 35+ 37+ 65 + 73) : 5 = 46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8" grpId="0" autoUpdateAnimBg="0"/>
      <p:bldP spid="10249" grpId="0" autoUpdateAnimBg="0"/>
      <p:bldP spid="10250" grpId="0" autoUpdateAnimBg="0"/>
      <p:bldP spid="10259" grpId="0"/>
      <p:bldP spid="10259" grpId="1"/>
      <p:bldP spid="10260" grpId="0"/>
      <p:bldP spid="10260" grpId="1"/>
      <p:bldP spid="10261" grpId="0" animBg="1"/>
      <p:bldP spid="10263" grpId="0"/>
      <p:bldP spid="10264" grpId="0"/>
      <p:bldP spid="10265" grpId="0"/>
      <p:bldP spid="12" grpId="0" autoUpdateAnimBg="0"/>
      <p:bldP spid="13" grpId="0"/>
      <p:bldP spid="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6800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1109B7"/>
                </a:solidFill>
              </a:rPr>
              <a:t>Bài</a:t>
            </a:r>
            <a:r>
              <a:rPr lang="en-US" b="1" dirty="0">
                <a:solidFill>
                  <a:srgbClr val="1109B7"/>
                </a:solidFill>
              </a:rPr>
              <a:t> 2 : </a:t>
            </a:r>
            <a:r>
              <a:rPr lang="en-US" b="1" dirty="0" err="1">
                <a:solidFill>
                  <a:srgbClr val="1109B7"/>
                </a:solidFill>
              </a:rPr>
              <a:t>Bốn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Mai, </a:t>
            </a:r>
            <a:r>
              <a:rPr lang="en-US" b="1" dirty="0" err="1">
                <a:solidFill>
                  <a:srgbClr val="1109B7"/>
                </a:solidFill>
              </a:rPr>
              <a:t>Hoa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Hưng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Thịnh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lần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lượt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là</a:t>
            </a:r>
            <a:r>
              <a:rPr lang="en-US" b="1" dirty="0">
                <a:solidFill>
                  <a:srgbClr val="1109B7"/>
                </a:solidFill>
              </a:rPr>
              <a:t> 36kg, 38kg, 40kg, 34kg. </a:t>
            </a:r>
            <a:r>
              <a:rPr lang="en-US" b="1" dirty="0" err="1">
                <a:solidFill>
                  <a:srgbClr val="1109B7"/>
                </a:solidFill>
              </a:rPr>
              <a:t>Hỏi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trung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bình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mỗi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bao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nhiêu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ki</a:t>
            </a:r>
            <a:r>
              <a:rPr lang="en-US" b="1" dirty="0">
                <a:solidFill>
                  <a:srgbClr val="1109B7"/>
                </a:solidFill>
              </a:rPr>
              <a:t>-</a:t>
            </a:r>
            <a:r>
              <a:rPr lang="en-US" b="1" dirty="0" err="1">
                <a:solidFill>
                  <a:srgbClr val="1109B7"/>
                </a:solidFill>
              </a:rPr>
              <a:t>lô</a:t>
            </a:r>
            <a:r>
              <a:rPr lang="en-US" b="1" dirty="0">
                <a:solidFill>
                  <a:srgbClr val="1109B7"/>
                </a:solidFill>
              </a:rPr>
              <a:t>-gam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14700" y="2039376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66"/>
                </a:solidFill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</a:rPr>
              <a:t>giải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43031" y="2842673"/>
            <a:ext cx="88579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Bốn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em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nặng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ki</a:t>
            </a:r>
            <a:r>
              <a:rPr lang="en-US" sz="3600" b="1" dirty="0">
                <a:solidFill>
                  <a:srgbClr val="791179"/>
                </a:solidFill>
              </a:rPr>
              <a:t> – </a:t>
            </a:r>
            <a:r>
              <a:rPr lang="en-US" sz="3600" b="1" dirty="0" err="1">
                <a:solidFill>
                  <a:srgbClr val="791179"/>
                </a:solidFill>
              </a:rPr>
              <a:t>lô</a:t>
            </a:r>
            <a:r>
              <a:rPr lang="en-US" sz="3600" b="1" dirty="0">
                <a:solidFill>
                  <a:srgbClr val="791179"/>
                </a:solidFill>
              </a:rPr>
              <a:t> – gam </a:t>
            </a:r>
            <a:r>
              <a:rPr lang="en-US" sz="3600" b="1" dirty="0" err="1">
                <a:solidFill>
                  <a:srgbClr val="791179"/>
                </a:solidFill>
              </a:rPr>
              <a:t>là</a:t>
            </a:r>
            <a:r>
              <a:rPr lang="en-US" sz="3600" b="1" dirty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91179"/>
                </a:solidFill>
              </a:rPr>
              <a:t>36 + 38 + 40 + 34 = 148 (kg)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Trung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bình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mỗi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em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nặng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ki</a:t>
            </a:r>
            <a:r>
              <a:rPr lang="en-US" sz="3600" b="1" dirty="0">
                <a:solidFill>
                  <a:srgbClr val="791179"/>
                </a:solidFill>
              </a:rPr>
              <a:t> – </a:t>
            </a:r>
            <a:r>
              <a:rPr lang="en-US" sz="3600" b="1" dirty="0" err="1">
                <a:solidFill>
                  <a:srgbClr val="791179"/>
                </a:solidFill>
              </a:rPr>
              <a:t>lô</a:t>
            </a:r>
            <a:r>
              <a:rPr lang="en-US" sz="3600" b="1" dirty="0">
                <a:solidFill>
                  <a:srgbClr val="791179"/>
                </a:solidFill>
              </a:rPr>
              <a:t> – gam </a:t>
            </a:r>
            <a:r>
              <a:rPr lang="en-US" sz="3600" b="1" dirty="0" err="1">
                <a:solidFill>
                  <a:srgbClr val="791179"/>
                </a:solidFill>
              </a:rPr>
              <a:t>là</a:t>
            </a:r>
            <a:r>
              <a:rPr lang="en-US" sz="3600" b="1" dirty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791179"/>
                </a:solidFill>
              </a:rPr>
              <a:t>148 : 4 = 37 (kg) 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>
                <a:solidFill>
                  <a:srgbClr val="791179"/>
                </a:solidFill>
              </a:rPr>
              <a:t>Đáp</a:t>
            </a:r>
            <a:r>
              <a:rPr lang="en-US" sz="3600" b="1" dirty="0">
                <a:solidFill>
                  <a:srgbClr val="791179"/>
                </a:solidFill>
              </a:rPr>
              <a:t> </a:t>
            </a:r>
            <a:r>
              <a:rPr lang="en-US" sz="3600" b="1" dirty="0" err="1">
                <a:solidFill>
                  <a:srgbClr val="791179"/>
                </a:solidFill>
              </a:rPr>
              <a:t>số</a:t>
            </a:r>
            <a:r>
              <a:rPr lang="en-US" sz="3600" b="1" dirty="0">
                <a:solidFill>
                  <a:srgbClr val="791179"/>
                </a:solidFill>
              </a:rPr>
              <a:t>: 37 kg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21465" y="2362541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16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Bài</a:t>
            </a:r>
            <a:r>
              <a:rPr lang="en-US" sz="4400" dirty="0"/>
              <a:t> 2: HS </a:t>
            </a:r>
            <a:r>
              <a:rPr lang="en-US" sz="4400" dirty="0" err="1"/>
              <a:t>làm</a:t>
            </a:r>
            <a:r>
              <a:rPr lang="en-US" sz="4400" dirty="0"/>
              <a:t> </a:t>
            </a:r>
            <a:r>
              <a:rPr lang="en-US" sz="4400" dirty="0" err="1"/>
              <a:t>xong</a:t>
            </a:r>
            <a:r>
              <a:rPr lang="en-US" sz="4400" dirty="0"/>
              <a:t>, </a:t>
            </a:r>
            <a:r>
              <a:rPr lang="en-US" sz="4400" dirty="0" err="1"/>
              <a:t>Hs</a:t>
            </a:r>
            <a:r>
              <a:rPr lang="en-US" sz="4400" dirty="0"/>
              <a:t> </a:t>
            </a:r>
            <a:r>
              <a:rPr lang="en-US" sz="4400" dirty="0" err="1"/>
              <a:t>giao</a:t>
            </a:r>
            <a:r>
              <a:rPr lang="en-US" sz="4400" dirty="0"/>
              <a:t> </a:t>
            </a:r>
            <a:r>
              <a:rPr lang="en-US" sz="4400" dirty="0" err="1"/>
              <a:t>lưu</a:t>
            </a:r>
            <a:r>
              <a:rPr lang="en-US" sz="4400" dirty="0"/>
              <a:t> </a:t>
            </a:r>
            <a:r>
              <a:rPr lang="en-US" sz="4400" dirty="0" err="1"/>
              <a:t>chữa</a:t>
            </a:r>
            <a:r>
              <a:rPr lang="en-US" sz="4400" dirty="0"/>
              <a:t> </a:t>
            </a:r>
            <a:r>
              <a:rPr lang="en-US" sz="4400" dirty="0" err="1"/>
              <a:t>bài</a:t>
            </a:r>
            <a:r>
              <a:rPr lang="en-US" sz="4400" dirty="0"/>
              <a:t>, </a:t>
            </a:r>
            <a:r>
              <a:rPr lang="en-US" sz="4400" dirty="0" err="1"/>
              <a:t>gv</a:t>
            </a:r>
            <a:r>
              <a:rPr lang="en-US" sz="4400" dirty="0"/>
              <a:t> </a:t>
            </a:r>
            <a:r>
              <a:rPr lang="en-US" sz="4400" dirty="0" err="1"/>
              <a:t>đưa</a:t>
            </a:r>
            <a:r>
              <a:rPr lang="en-US" sz="4400" dirty="0"/>
              <a:t> </a:t>
            </a:r>
            <a:r>
              <a:rPr lang="en-US" sz="4400" dirty="0" err="1"/>
              <a:t>đáp</a:t>
            </a:r>
            <a:r>
              <a:rPr lang="en-US" sz="4400" dirty="0"/>
              <a:t> </a:t>
            </a:r>
            <a:r>
              <a:rPr lang="en-US" sz="4400" dirty="0" err="1"/>
              <a:t>án</a:t>
            </a:r>
            <a:r>
              <a:rPr lang="en-US" sz="4400" dirty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298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95400" y="3657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>
                <a:solidFill>
                  <a:srgbClr val="000000"/>
                </a:solidFill>
              </a:rPr>
              <a:t>Bài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 err="1">
                <a:solidFill>
                  <a:srgbClr val="000000"/>
                </a:solidFill>
              </a:rPr>
              <a:t>tập</a:t>
            </a:r>
            <a:r>
              <a:rPr lang="en-US" b="1" u="sng" dirty="0">
                <a:solidFill>
                  <a:srgbClr val="000000"/>
                </a:solidFill>
              </a:rPr>
              <a:t> 3</a:t>
            </a:r>
            <a:r>
              <a:rPr lang="en-US" b="1" dirty="0">
                <a:solidFill>
                  <a:srgbClr val="000000"/>
                </a:solidFill>
              </a:rPr>
              <a:t> :  </a:t>
            </a:r>
            <a:r>
              <a:rPr lang="en-US" b="1" dirty="0" err="1">
                <a:solidFill>
                  <a:srgbClr val="000000"/>
                </a:solidFill>
              </a:rPr>
              <a:t>Tìm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trung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bình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cộng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của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các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tự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nhiên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từ</a:t>
            </a:r>
            <a:r>
              <a:rPr lang="en-US" b="1" dirty="0">
                <a:solidFill>
                  <a:srgbClr val="000000"/>
                </a:solidFill>
              </a:rPr>
              <a:t> 1 </a:t>
            </a:r>
            <a:r>
              <a:rPr lang="en-US" b="1" dirty="0" err="1">
                <a:solidFill>
                  <a:srgbClr val="000000"/>
                </a:solidFill>
              </a:rPr>
              <a:t>đến</a:t>
            </a:r>
            <a:r>
              <a:rPr lang="en-US" b="1" dirty="0">
                <a:solidFill>
                  <a:srgbClr val="000000"/>
                </a:solidFill>
              </a:rPr>
              <a:t> 9.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295400" y="1866900"/>
            <a:ext cx="6248400" cy="7620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800000"/>
              </a:solidFill>
            </a:endParaRPr>
          </a:p>
          <a:p>
            <a:pPr algn="ctr"/>
            <a:r>
              <a:rPr lang="en-US" sz="2800" b="1">
                <a:solidFill>
                  <a:srgbClr val="800000"/>
                </a:solidFill>
              </a:rPr>
              <a:t>Từ 1 đến 9 gồm những số nào ?</a:t>
            </a: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66800" y="1277938"/>
            <a:ext cx="7010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Các số từ 1 đến 9 là : 1, 2, 3, 4, 5, 6, 7, 8, 9.</a:t>
            </a:r>
          </a:p>
          <a:p>
            <a:endParaRPr lang="en-US" sz="2800" u="sng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" y="4023282"/>
            <a:ext cx="7772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8288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79475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4050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6338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3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0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7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5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A11FA1"/>
                </a:solidFill>
              </a:rPr>
              <a:t>Trung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bình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cộng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của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các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số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tự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nhiên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liên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tiếp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từ</a:t>
            </a:r>
            <a:r>
              <a:rPr lang="en-US" dirty="0">
                <a:solidFill>
                  <a:srgbClr val="A11FA1"/>
                </a:solidFill>
              </a:rPr>
              <a:t> 1 </a:t>
            </a:r>
            <a:r>
              <a:rPr lang="en-US" dirty="0" err="1">
                <a:solidFill>
                  <a:srgbClr val="A11FA1"/>
                </a:solidFill>
              </a:rPr>
              <a:t>đến</a:t>
            </a:r>
            <a:r>
              <a:rPr lang="en-US" dirty="0">
                <a:solidFill>
                  <a:srgbClr val="A11FA1"/>
                </a:solidFill>
              </a:rPr>
              <a:t> 9 </a:t>
            </a:r>
            <a:r>
              <a:rPr lang="en-US" dirty="0" err="1">
                <a:solidFill>
                  <a:srgbClr val="A11FA1"/>
                </a:solidFill>
              </a:rPr>
              <a:t>là</a:t>
            </a:r>
            <a:r>
              <a:rPr lang="en-US" dirty="0">
                <a:solidFill>
                  <a:srgbClr val="A11FA1"/>
                </a:solidFill>
              </a:rPr>
              <a:t> 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(1 + 2 +3 + 4 + 5 + 6 + 7 + 8 + 9) : 9 = 5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                                             </a:t>
            </a:r>
            <a:r>
              <a:rPr lang="en-US" sz="3600" u="sng" dirty="0" err="1">
                <a:solidFill>
                  <a:srgbClr val="A11FA1"/>
                </a:solidFill>
              </a:rPr>
              <a:t>Đáp</a:t>
            </a:r>
            <a:r>
              <a:rPr lang="en-US" sz="3600" u="sng" dirty="0">
                <a:solidFill>
                  <a:srgbClr val="A11FA1"/>
                </a:solidFill>
              </a:rPr>
              <a:t> </a:t>
            </a:r>
            <a:r>
              <a:rPr lang="en-US" sz="3600" u="sng" dirty="0" err="1">
                <a:solidFill>
                  <a:srgbClr val="A11FA1"/>
                </a:solidFill>
              </a:rPr>
              <a:t>số</a:t>
            </a:r>
            <a:r>
              <a:rPr lang="en-US" sz="3600" dirty="0">
                <a:solidFill>
                  <a:srgbClr val="A11FA1"/>
                </a:solidFill>
              </a:rPr>
              <a:t> : 5</a:t>
            </a:r>
            <a:r>
              <a:rPr lang="en-US" dirty="0">
                <a:solidFill>
                  <a:srgbClr val="A11FA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u="sng" dirty="0">
              <a:solidFill>
                <a:srgbClr val="A11FA1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1663700" y="2927351"/>
            <a:ext cx="391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chữ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217488" y="2057400"/>
            <a:ext cx="8621712" cy="1538288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>
                <a:solidFill>
                  <a:srgbClr val="FF0066"/>
                </a:solidFill>
              </a:rPr>
              <a:t>Muốn tìm trung bình cộng của các số đó, </a:t>
            </a:r>
          </a:p>
          <a:p>
            <a:pPr algn="ctr">
              <a:lnSpc>
                <a:spcPct val="50000"/>
              </a:lnSpc>
            </a:pPr>
            <a:r>
              <a:rPr lang="en-US">
                <a:solidFill>
                  <a:srgbClr val="FF0066"/>
                </a:solidFill>
              </a:rPr>
              <a:t>trước tiên ta phải làm gì ?</a:t>
            </a: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auto">
          <a:xfrm>
            <a:off x="838200" y="3153967"/>
            <a:ext cx="6248400" cy="12192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Từ</a:t>
            </a:r>
            <a:r>
              <a:rPr lang="en-US" dirty="0"/>
              <a:t> 1 </a:t>
            </a:r>
            <a:r>
              <a:rPr lang="en-US" dirty="0" err="1"/>
              <a:t>đến</a:t>
            </a:r>
            <a:r>
              <a:rPr lang="en-US" dirty="0"/>
              <a:t> 9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?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92617" y="1858169"/>
            <a:ext cx="83820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tổng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9.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(1 + 2 + 3 + 4 + 5 + 6 + 7 + 8 + 9)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3307009" y="3492102"/>
            <a:ext cx="200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 dirty="0" err="1"/>
              <a:t>Giải</a:t>
            </a:r>
            <a:endParaRPr lang="en-US" u="sng" dirty="0"/>
          </a:p>
        </p:txBody>
      </p:sp>
    </p:spTree>
  </p:cSld>
  <p:clrMapOvr>
    <a:masterClrMapping/>
  </p:clrMapOvr>
  <p:transition spd="slow" advTm="0">
    <p:wipe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64" grpId="0"/>
      <p:bldP spid="70675" grpId="0"/>
      <p:bldP spid="70676" grpId="0" animBg="1"/>
      <p:bldP spid="70676" grpId="1" animBg="1"/>
      <p:bldP spid="70677" grpId="0" animBg="1"/>
      <p:bldP spid="70677" grpId="1" animBg="1"/>
      <p:bldP spid="70678" grpId="0"/>
      <p:bldP spid="7068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6" y="228600"/>
            <a:ext cx="92202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: Ai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72" y="868680"/>
            <a:ext cx="922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Gợi</a:t>
            </a:r>
            <a:r>
              <a:rPr lang="en-US" dirty="0"/>
              <a:t> ý: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: 1,2,3....,9.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TBC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6" y="228600"/>
            <a:ext cx="92202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: Ai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172" y="868680"/>
            <a:ext cx="9220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Gợi</a:t>
            </a:r>
            <a:r>
              <a:rPr lang="en-US" dirty="0"/>
              <a:t> ý: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: 1,2,3....,9.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chẵn</a:t>
            </a:r>
            <a:r>
              <a:rPr lang="en-US" dirty="0"/>
              <a:t> hay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.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, </a:t>
            </a:r>
            <a:r>
              <a:rPr lang="en-US" dirty="0" err="1"/>
              <a:t>đứng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lẻ</a:t>
            </a:r>
            <a:r>
              <a:rPr lang="en-US" dirty="0"/>
              <a:t>.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KẾT NỐI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40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3500000">
            <a:off x="1875632" y="3001168"/>
            <a:ext cx="3155950" cy="35544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FF66"/>
                </a:solidFill>
              </a:rPr>
              <a:t>3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5427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900000">
            <a:off x="1709738" y="588963"/>
            <a:ext cx="2938462" cy="35258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Bef>
                <a:spcPct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0000CC"/>
                </a:solidFill>
              </a:rPr>
              <a:t>4</a:t>
            </a:r>
          </a:p>
        </p:txBody>
      </p:sp>
      <p:sp>
        <p:nvSpPr>
          <p:cNvPr id="5427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700000">
            <a:off x="4417548" y="462627"/>
            <a:ext cx="3038475" cy="35210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7C80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4278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8100000">
            <a:off x="4419600" y="2971800"/>
            <a:ext cx="3060700" cy="350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7C80"/>
                </a:solidFill>
              </a:rPr>
              <a:t>2</a:t>
            </a:r>
          </a:p>
          <a:p>
            <a:pPr algn="ctr">
              <a:spcBef>
                <a:spcPct val="0"/>
              </a:spcBef>
            </a:pPr>
            <a:endParaRPr lang="en-US" sz="8000" b="1" dirty="0">
              <a:solidFill>
                <a:srgbClr val="FF7C80"/>
              </a:solidFill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>
                <a:solidFill>
                  <a:srgbClr val="0000CC"/>
                </a:solidFill>
              </a:rPr>
              <a:t>Em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chọn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cánh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hoa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nào</a:t>
            </a:r>
            <a:r>
              <a:rPr lang="en-US" dirty="0">
                <a:solidFill>
                  <a:srgbClr val="0000CC"/>
                </a:solidFill>
              </a:rPr>
              <a:t> ?</a:t>
            </a:r>
          </a:p>
        </p:txBody>
      </p:sp>
      <p:sp>
        <p:nvSpPr>
          <p:cNvPr id="15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>
                <a:solidFill>
                  <a:srgbClr val="0000CC"/>
                </a:solidFill>
              </a:rPr>
              <a:t>Chúc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mừng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bạn</a:t>
            </a:r>
            <a:r>
              <a:rPr lang="en-US" dirty="0">
                <a:solidFill>
                  <a:srgbClr val="0000CC"/>
                </a:solidFill>
              </a:rPr>
              <a:t>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</a:rPr>
              <a:t>Tìm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số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trung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bình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cộng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của</a:t>
            </a:r>
            <a:r>
              <a:rPr lang="en-US" sz="4800" b="1" dirty="0">
                <a:solidFill>
                  <a:srgbClr val="00CCFF"/>
                </a:solidFill>
              </a:rPr>
              <a:t> 1 ; 3 </a:t>
            </a:r>
            <a:r>
              <a:rPr lang="en-US" sz="4800" b="1" dirty="0" err="1">
                <a:solidFill>
                  <a:srgbClr val="00CCFF"/>
                </a:solidFill>
              </a:rPr>
              <a:t>và</a:t>
            </a:r>
            <a:r>
              <a:rPr lang="en-US" sz="4800" b="1" dirty="0">
                <a:solidFill>
                  <a:srgbClr val="00CCFF"/>
                </a:solidFill>
              </a:rPr>
              <a:t> 5</a:t>
            </a:r>
          </a:p>
        </p:txBody>
      </p:sp>
      <p:sp>
        <p:nvSpPr>
          <p:cNvPr id="573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3</a:t>
            </a:r>
          </a:p>
        </p:txBody>
      </p:sp>
      <p:sp>
        <p:nvSpPr>
          <p:cNvPr id="57348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518020" y="3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47189024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878481" y="3023617"/>
            <a:ext cx="77105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qua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695" y="1518433"/>
            <a:ext cx="80183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Biết</a:t>
            </a:r>
            <a:r>
              <a:rPr lang="en-US" sz="3600" b="1" dirty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19234" y="4610270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/>
              <a:t>Rèn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cẩn</a:t>
            </a:r>
            <a:r>
              <a:rPr lang="en-US" sz="3600" b="1" dirty="0"/>
              <a:t> </a:t>
            </a:r>
            <a:r>
              <a:rPr lang="en-US" sz="3600" b="1" dirty="0" err="1"/>
              <a:t>thận</a:t>
            </a:r>
            <a:r>
              <a:rPr lang="en-US" sz="3600" b="1" dirty="0"/>
              <a:t>, </a:t>
            </a:r>
            <a:r>
              <a:rPr lang="en-US" sz="3600" b="1" dirty="0" err="1"/>
              <a:t>nghiêm</a:t>
            </a:r>
            <a:r>
              <a:rPr lang="en-US" sz="3600" b="1" dirty="0"/>
              <a:t> </a:t>
            </a:r>
            <a:r>
              <a:rPr lang="en-US" sz="3600" b="1" dirty="0" err="1"/>
              <a:t>túc</a:t>
            </a:r>
            <a:r>
              <a:rPr lang="en-US" sz="3600" b="1" dirty="0"/>
              <a:t>,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69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</a:rPr>
              <a:t>Tìm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số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trung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bình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cộng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của</a:t>
            </a:r>
            <a:r>
              <a:rPr lang="en-US" sz="4800" b="1" dirty="0">
                <a:solidFill>
                  <a:srgbClr val="00CCFF"/>
                </a:solidFill>
              </a:rPr>
              <a:t> 2 ; 4 </a:t>
            </a:r>
            <a:r>
              <a:rPr lang="en-US" sz="4800" b="1" dirty="0" err="1">
                <a:solidFill>
                  <a:srgbClr val="00CCFF"/>
                </a:solidFill>
              </a:rPr>
              <a:t>và</a:t>
            </a:r>
            <a:r>
              <a:rPr lang="en-US" sz="4800" b="1" dirty="0">
                <a:solidFill>
                  <a:srgbClr val="00CCFF"/>
                </a:solidFill>
              </a:rPr>
              <a:t> 6</a:t>
            </a:r>
          </a:p>
        </p:txBody>
      </p:sp>
      <p:sp>
        <p:nvSpPr>
          <p:cNvPr id="6144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61444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</a:rPr>
              <a:t>Tìm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số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trung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bình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cộng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của</a:t>
            </a:r>
            <a:r>
              <a:rPr lang="en-US" sz="4400" b="1" dirty="0">
                <a:solidFill>
                  <a:srgbClr val="00CCFF"/>
                </a:solidFill>
              </a:rPr>
              <a:t> 1 ; 3 ; 5 </a:t>
            </a:r>
            <a:r>
              <a:rPr lang="en-US" sz="4400" b="1" dirty="0" err="1">
                <a:solidFill>
                  <a:srgbClr val="00CCFF"/>
                </a:solidFill>
              </a:rPr>
              <a:t>và</a:t>
            </a:r>
            <a:r>
              <a:rPr lang="en-US" sz="4400" b="1" dirty="0">
                <a:solidFill>
                  <a:srgbClr val="00CCFF"/>
                </a:solidFill>
              </a:rPr>
              <a:t> 7</a:t>
            </a:r>
          </a:p>
        </p:txBody>
      </p:sp>
      <p:sp>
        <p:nvSpPr>
          <p:cNvPr id="583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58372" name="AutoShape 4">
            <a:hlinkClick r:id="rId2" action="ppaction://hlinksldjump" highlightClick="1">
              <a:snd r:embed="rId3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</a:rPr>
              <a:t>Tìm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số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trung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bình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cộng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của</a:t>
            </a:r>
            <a:r>
              <a:rPr lang="en-US" sz="4400" b="1" dirty="0">
                <a:solidFill>
                  <a:srgbClr val="00CCFF"/>
                </a:solidFill>
              </a:rPr>
              <a:t> 2 ; 4 ; 6 </a:t>
            </a:r>
            <a:r>
              <a:rPr lang="en-US" sz="4400" b="1" dirty="0" err="1">
                <a:solidFill>
                  <a:srgbClr val="00CCFF"/>
                </a:solidFill>
              </a:rPr>
              <a:t>và</a:t>
            </a:r>
            <a:r>
              <a:rPr lang="en-US" sz="4400" b="1" dirty="0">
                <a:solidFill>
                  <a:srgbClr val="00CCFF"/>
                </a:solidFill>
              </a:rPr>
              <a:t> 8</a:t>
            </a:r>
          </a:p>
        </p:txBody>
      </p:sp>
      <p:sp>
        <p:nvSpPr>
          <p:cNvPr id="5939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5</a:t>
            </a:r>
          </a:p>
        </p:txBody>
      </p:sp>
      <p:sp>
        <p:nvSpPr>
          <p:cNvPr id="59396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593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92" y="-762000"/>
            <a:ext cx="9753600" cy="5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2107992" y="1600200"/>
            <a:ext cx="495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Sau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tiết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học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, con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đã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được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những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yêu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cầu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cần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nào</a:t>
            </a:r>
            <a:r>
              <a:rPr lang="en-US" b="1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?</a:t>
            </a:r>
            <a:endParaRPr kumimoji="0" lang="en-US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94" y="4297779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72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48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58800"/>
            <a:ext cx="6038850" cy="30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04825" y="202945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DỤNG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7433" y="1188719"/>
            <a:ext cx="4572000" cy="44805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800" b="1" dirty="0">
                <a:solidFill>
                  <a:srgbClr val="C00000"/>
                </a:solidFill>
              </a:rPr>
              <a:t>1.Tìm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lẻ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tìm</a:t>
            </a:r>
            <a:r>
              <a:rPr lang="en-US" sz="2800" b="1" dirty="0">
                <a:solidFill>
                  <a:srgbClr val="C00000"/>
                </a:solidFill>
              </a:rPr>
              <a:t> TBC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theo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khác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nhau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</a:p>
          <a:p>
            <a:pPr marL="0" indent="0" algn="l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>
                <a:solidFill>
                  <a:srgbClr val="C00000"/>
                </a:solidFill>
              </a:rPr>
              <a:t>Tìm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chẵn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pPr marL="0" indent="0" algn="l"/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lẻ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err="1">
                <a:solidFill>
                  <a:srgbClr val="C00000"/>
                </a:solidFill>
              </a:rPr>
              <a:t>cách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chẵn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tìm</a:t>
            </a:r>
            <a:r>
              <a:rPr lang="en-US" sz="2800" b="1" dirty="0">
                <a:solidFill>
                  <a:srgbClr val="C00000"/>
                </a:solidFill>
              </a:rPr>
              <a:t> TBC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đó</a:t>
            </a:r>
            <a:r>
              <a:rPr lang="en-US" sz="2800" b="1" dirty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94" y="171981"/>
            <a:ext cx="7900987" cy="3810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494" y="1032011"/>
            <a:ext cx="87391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u="sng" dirty="0" err="1">
                <a:solidFill>
                  <a:srgbClr val="000000"/>
                </a:solidFill>
              </a:rPr>
              <a:t>Bài</a:t>
            </a:r>
            <a:r>
              <a:rPr lang="en-US" u="sng" dirty="0">
                <a:solidFill>
                  <a:srgbClr val="000000"/>
                </a:solidFill>
              </a:rPr>
              <a:t> toán1</a:t>
            </a:r>
            <a:r>
              <a:rPr lang="en-US" dirty="0">
                <a:solidFill>
                  <a:srgbClr val="000000"/>
                </a:solidFill>
              </a:rPr>
              <a:t> :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nhất</a:t>
            </a:r>
            <a:r>
              <a:rPr lang="en-US" dirty="0">
                <a:solidFill>
                  <a:srgbClr val="000000"/>
                </a:solidFill>
              </a:rPr>
              <a:t> 6l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thứ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hai</a:t>
            </a:r>
            <a:r>
              <a:rPr lang="en-US" dirty="0">
                <a:solidFill>
                  <a:srgbClr val="000000"/>
                </a:solidFill>
              </a:rPr>
              <a:t> 4l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Hỏi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nếu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sô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được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2 can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28988" y="449421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98503" y="3152656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1109B7"/>
                </a:solidFill>
              </a:rPr>
              <a:t>Tóm</a:t>
            </a:r>
            <a:r>
              <a:rPr lang="en-US" b="1" u="sng" dirty="0">
                <a:solidFill>
                  <a:srgbClr val="1109B7"/>
                </a:solidFill>
              </a:rPr>
              <a:t> </a:t>
            </a:r>
            <a:r>
              <a:rPr lang="en-US" b="1" u="sng" dirty="0" err="1">
                <a:solidFill>
                  <a:srgbClr val="1109B7"/>
                </a:solidFill>
              </a:rPr>
              <a:t>tắt</a:t>
            </a:r>
            <a:r>
              <a:rPr lang="en-US" b="1" u="sng" dirty="0">
                <a:solidFill>
                  <a:srgbClr val="1109B7"/>
                </a:solidFill>
              </a:rPr>
              <a:t>: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338388" y="4037013"/>
            <a:ext cx="1371600" cy="777875"/>
            <a:chOff x="1968" y="2544"/>
            <a:chExt cx="864" cy="49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106" name="AutoShape 3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4 l</a:t>
              </a:r>
              <a:r>
                <a:rPr lang="vi-VN" sz="2000" dirty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9588" y="4037013"/>
            <a:ext cx="1828800" cy="854075"/>
            <a:chOff x="816" y="2544"/>
            <a:chExt cx="1152" cy="538"/>
          </a:xfrm>
        </p:grpSpPr>
        <p:sp>
          <p:nvSpPr>
            <p:cNvPr id="3109" name="AutoShape 37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6 l</a:t>
              </a:r>
              <a:r>
                <a:rPr lang="vi-VN" sz="2000" dirty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3112" name="Group 40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5" name="Group 43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8" name="Group 46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09588" y="5027613"/>
            <a:ext cx="3048000" cy="781050"/>
            <a:chOff x="912" y="3600"/>
            <a:chExt cx="1920" cy="492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912" y="3600"/>
              <a:ext cx="960" cy="492"/>
              <a:chOff x="912" y="3600"/>
              <a:chExt cx="960" cy="492"/>
            </a:xfrm>
          </p:grpSpPr>
          <p:grpSp>
            <p:nvGrpSpPr>
              <p:cNvPr id="3123" name="Group 51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129" name="AutoShape 57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Text Box 58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791179"/>
                    </a:solidFill>
                  </a:rPr>
                  <a:t>? </a:t>
                </a:r>
                <a:r>
                  <a:rPr lang="vi-VN" sz="2000" dirty="0">
                    <a:solidFill>
                      <a:srgbClr val="791179"/>
                    </a:solidFill>
                  </a:rPr>
                  <a:t>lít</a:t>
                </a:r>
                <a:endParaRPr lang="en-US" sz="2000" dirty="0">
                  <a:solidFill>
                    <a:srgbClr val="791179"/>
                  </a:solidFill>
                </a:endParaRPr>
              </a:p>
            </p:txBody>
          </p:sp>
        </p:grpSp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1872" y="3600"/>
              <a:ext cx="960" cy="492"/>
              <a:chOff x="1872" y="3600"/>
              <a:chExt cx="960" cy="492"/>
            </a:xfrm>
          </p:grpSpPr>
          <p:sp>
            <p:nvSpPr>
              <p:cNvPr id="3132" name="AutoShape 60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33" name="Group 61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492"/>
                <a:chOff x="1872" y="3600"/>
                <a:chExt cx="960" cy="492"/>
              </a:xfrm>
            </p:grpSpPr>
            <p:sp>
              <p:nvSpPr>
                <p:cNvPr id="3134" name="Line 62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135" name="Group 63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31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3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4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79117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000" dirty="0">
                      <a:solidFill>
                        <a:srgbClr val="791179"/>
                      </a:solidFill>
                    </a:rPr>
                    <a:t>?</a:t>
                  </a:r>
                  <a:r>
                    <a:rPr lang="vi-VN" sz="2000" dirty="0">
                      <a:solidFill>
                        <a:srgbClr val="791179"/>
                      </a:solidFill>
                    </a:rPr>
                    <a:t>lít</a:t>
                  </a:r>
                  <a:r>
                    <a:rPr lang="en-US" sz="2000" dirty="0">
                      <a:solidFill>
                        <a:srgbClr val="791179"/>
                      </a:solidFill>
                    </a:rPr>
                    <a:t> </a:t>
                  </a:r>
                </a:p>
              </p:txBody>
            </p:sp>
          </p:grpSp>
        </p:grpSp>
      </p:grp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5995988" y="3656013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 flipH="1">
            <a:off x="5538788" y="3351213"/>
            <a:ext cx="2895600" cy="1847850"/>
            <a:chOff x="3552" y="1824"/>
            <a:chExt cx="1920" cy="1392"/>
          </a:xfrm>
        </p:grpSpPr>
        <p:grpSp>
          <p:nvGrpSpPr>
            <p:cNvPr id="3148" name="Group 76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3149" name="AutoShape 77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AutoShape 78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51" name="Group 79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3152" name="AutoShape 80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63" y="2544"/>
                  <a:ext cx="490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4 l</a:t>
                  </a:r>
                  <a:r>
                    <a:rPr lang="vi-VN" sz="2400" dirty="0">
                      <a:solidFill>
                        <a:schemeClr val="tx1"/>
                      </a:solidFill>
                    </a:rPr>
                    <a:t>ít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4" name="AutoShape 82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55" name="Text Box 83"/>
              <p:cNvSpPr txBox="1">
                <a:spLocks noChangeArrowheads="1"/>
              </p:cNvSpPr>
              <p:nvPr/>
            </p:nvSpPr>
            <p:spPr bwMode="auto">
              <a:xfrm>
                <a:off x="1912" y="2496"/>
                <a:ext cx="536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6 l</a:t>
                </a:r>
                <a:r>
                  <a:rPr lang="vi-VN" sz="2400" dirty="0">
                    <a:solidFill>
                      <a:schemeClr val="tx1"/>
                    </a:solidFill>
                  </a:rPr>
                  <a:t>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56" name="AutoShape 84"/>
            <p:cNvSpPr>
              <a:spLocks/>
            </p:cNvSpPr>
            <p:nvPr/>
          </p:nvSpPr>
          <p:spPr bwMode="auto">
            <a:xfrm rot="1616040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5843588" y="5713413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58" name="Group 86"/>
          <p:cNvGrpSpPr>
            <a:grpSpLocks/>
          </p:cNvGrpSpPr>
          <p:nvPr/>
        </p:nvGrpSpPr>
        <p:grpSpPr bwMode="auto">
          <a:xfrm>
            <a:off x="5627688" y="5027613"/>
            <a:ext cx="2806700" cy="1524000"/>
            <a:chOff x="528" y="3312"/>
            <a:chExt cx="1920" cy="1008"/>
          </a:xfrm>
        </p:grpSpPr>
        <p:grpSp>
          <p:nvGrpSpPr>
            <p:cNvPr id="3159" name="Group 87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3160" name="AutoShape 8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Text Box 8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52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2" name="AutoShape 9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3" name="Group 91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3164" name="AutoShape 92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Text Box 9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48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6" name="AutoShape 94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4056072" y="3176983"/>
            <a:ext cx="48832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09B7"/>
                </a:solidFill>
              </a:rPr>
              <a:t>                     </a:t>
            </a:r>
            <a:r>
              <a:rPr lang="en-US" sz="2800" b="1" u="sng" dirty="0" err="1">
                <a:solidFill>
                  <a:srgbClr val="1109B7"/>
                </a:solidFill>
              </a:rPr>
              <a:t>Bài</a:t>
            </a:r>
            <a:r>
              <a:rPr lang="en-US" sz="2800" b="1" u="sng" dirty="0">
                <a:solidFill>
                  <a:srgbClr val="1109B7"/>
                </a:solidFill>
              </a:rPr>
              <a:t> </a:t>
            </a:r>
            <a:r>
              <a:rPr lang="en-US" sz="2800" b="1" u="sng" dirty="0" err="1">
                <a:solidFill>
                  <a:srgbClr val="1109B7"/>
                </a:solidFill>
              </a:rPr>
              <a:t>giải</a:t>
            </a:r>
            <a:endParaRPr lang="en-US" sz="2800" b="1" u="sng" dirty="0">
              <a:solidFill>
                <a:srgbClr val="1109B7"/>
              </a:solidFill>
            </a:endParaRPr>
          </a:p>
          <a:p>
            <a:r>
              <a:rPr lang="en-US" sz="2800" b="1" dirty="0" err="1">
                <a:solidFill>
                  <a:schemeClr val="tx2"/>
                </a:solidFill>
              </a:rPr>
              <a:t>Tổng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l</a:t>
            </a:r>
            <a:r>
              <a:rPr lang="vi-VN" sz="2800" b="1" dirty="0">
                <a:solidFill>
                  <a:schemeClr val="tx2"/>
                </a:solidFill>
              </a:rPr>
              <a:t>í</a:t>
            </a:r>
            <a:r>
              <a:rPr lang="en-US" sz="2800" b="1" dirty="0">
                <a:solidFill>
                  <a:schemeClr val="tx2"/>
                </a:solidFill>
              </a:rPr>
              <a:t>t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hai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5348288" y="4392642"/>
            <a:ext cx="3505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6 + 4 = 10 (</a:t>
            </a:r>
            <a:r>
              <a:rPr lang="en-US" sz="2800" b="1" dirty="0" err="1">
                <a:solidFill>
                  <a:schemeClr val="tx2"/>
                </a:solidFill>
              </a:rPr>
              <a:t>lít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4014757" y="4787600"/>
            <a:ext cx="5357843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rót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đều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vào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mỗi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5370831" y="5278229"/>
            <a:ext cx="2286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10 : 2 = 5 (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5761991" y="5843568"/>
            <a:ext cx="21336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sô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́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: 5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lít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8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764533" y="5773574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345114" y="4876335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Callout 79"/>
          <p:cNvSpPr/>
          <p:nvPr/>
        </p:nvSpPr>
        <p:spPr bwMode="auto">
          <a:xfrm>
            <a:off x="6491923" y="-300688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Callout 80"/>
          <p:cNvSpPr/>
          <p:nvPr/>
        </p:nvSpPr>
        <p:spPr bwMode="auto">
          <a:xfrm>
            <a:off x="6517002" y="-148288"/>
            <a:ext cx="3109277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97" grpId="0" autoUpdateAnimBg="0"/>
      <p:bldP spid="3167" grpId="0"/>
      <p:bldP spid="3168" grpId="0"/>
      <p:bldP spid="3169" grpId="0"/>
      <p:bldP spid="3170" grpId="0"/>
      <p:bldP spid="3171" grpId="0"/>
      <p:bldP spid="3" grpId="0" animBg="1"/>
      <p:bldP spid="3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00" y="3952046"/>
            <a:ext cx="8686300" cy="688975"/>
          </a:xfrm>
        </p:spPr>
        <p:txBody>
          <a:bodyPr/>
          <a:lstStyle/>
          <a:p>
            <a:pPr algn="l"/>
            <a:br>
              <a:rPr lang="en-US" sz="3200" dirty="0"/>
            </a:b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(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can.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(6 + 4) : 2 = 5 (l)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solidFill>
                  <a:srgbClr val="6666FF"/>
                </a:solidFill>
              </a:rPr>
            </a:br>
            <a:br>
              <a:rPr lang="en-US" sz="3200" dirty="0">
                <a:solidFill>
                  <a:srgbClr val="BC2910"/>
                </a:solidFill>
              </a:rPr>
            </a:br>
            <a:endParaRPr lang="en-US" sz="3200" dirty="0">
              <a:solidFill>
                <a:srgbClr val="BC291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36586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/>
              <a:t>Nhận</a:t>
            </a:r>
            <a:r>
              <a:rPr lang="en-US" b="1" u="sng" dirty="0"/>
              <a:t> </a:t>
            </a:r>
            <a:r>
              <a:rPr lang="en-US" b="1" u="sng" dirty="0" err="1"/>
              <a:t>xét</a:t>
            </a:r>
            <a:endParaRPr lang="en-US" b="1" u="sng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75950" y="4017020"/>
            <a:ext cx="914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C2910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Ta </a:t>
            </a:r>
            <a:r>
              <a:rPr lang="en-US" dirty="0" err="1">
                <a:solidFill>
                  <a:srgbClr val="FF00FF"/>
                </a:solidFill>
              </a:rPr>
              <a:t>gọi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5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là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cộng</a:t>
            </a:r>
            <a:r>
              <a:rPr lang="en-US" b="1" dirty="0"/>
              <a:t> </a:t>
            </a:r>
            <a:r>
              <a:rPr lang="en-US" dirty="0" err="1">
                <a:solidFill>
                  <a:srgbClr val="FF00FF"/>
                </a:solidFill>
              </a:rPr>
              <a:t>của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hai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6 </a:t>
            </a:r>
            <a:r>
              <a:rPr lang="en-US" b="1" dirty="0" err="1"/>
              <a:t>và</a:t>
            </a:r>
            <a:r>
              <a:rPr lang="en-US" b="1" dirty="0"/>
              <a:t> 4.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14948" y="942476"/>
            <a:ext cx="8954089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dirty="0" err="1">
                <a:solidFill>
                  <a:srgbClr val="000000"/>
                </a:solidFill>
              </a:rPr>
              <a:t>Muốn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biết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khi</a:t>
            </a:r>
            <a:r>
              <a:rPr lang="en-US" dirty="0">
                <a:solidFill>
                  <a:srgbClr val="000000"/>
                </a:solidFill>
              </a:rPr>
              <a:t> chia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dầu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ta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thê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nào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25422" y="3164721"/>
            <a:ext cx="89646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   Ta </a:t>
            </a:r>
            <a:r>
              <a:rPr lang="en-US" altLang="en-US" sz="2800" dirty="0" err="1">
                <a:solidFill>
                  <a:srgbClr val="000000"/>
                </a:solidFill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</a:rPr>
              <a:t>: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nhất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dầu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rót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đều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dirty="0" err="1">
                <a:solidFill>
                  <a:srgbClr val="000000"/>
                </a:solidFill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</a:rPr>
              <a:t> 5l hay </a:t>
            </a:r>
            <a:r>
              <a:rPr lang="en-US" altLang="en-US" sz="2800" dirty="0" err="1">
                <a:solidFill>
                  <a:srgbClr val="000000"/>
                </a:solidFill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mỗi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06001" y="4666769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2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2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139374" y="4601795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6 </a:t>
            </a:r>
            <a:r>
              <a:rPr lang="en-US" altLang="en-US" sz="2800" dirty="0" err="1">
                <a:solidFill>
                  <a:srgbClr val="000000"/>
                </a:solidFill>
              </a:rPr>
              <a:t>và</a:t>
            </a:r>
            <a:r>
              <a:rPr lang="en-US" altLang="en-US" sz="2800" dirty="0">
                <a:solidFill>
                  <a:srgbClr val="000000"/>
                </a:solidFill>
              </a:rPr>
              <a:t> 4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6 </a:t>
            </a:r>
            <a:r>
              <a:rPr lang="en-US" altLang="en-US" sz="2800" b="1" dirty="0" err="1">
                <a:solidFill>
                  <a:srgbClr val="7030A0"/>
                </a:solidFill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</a:rPr>
              <a:t> 4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autoUpdateAnimBg="0"/>
      <p:bldP spid="7" grpId="0" autoUpdateAnimBg="0"/>
      <p:bldP spid="8" grpId="0" build="allAtOnce"/>
      <p:bldP spid="9" grpId="0" build="allAtOnce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9416" y="135570"/>
            <a:ext cx="838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ài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dirty="0"/>
              <a:t> : </a:t>
            </a:r>
            <a:r>
              <a:rPr lang="en-US" sz="2400" dirty="0" err="1">
                <a:solidFill>
                  <a:srgbClr val="000000"/>
                </a:solidFill>
              </a:rPr>
              <a:t>Sô</a:t>
            </a:r>
            <a:r>
              <a:rPr lang="en-US" sz="2400" dirty="0">
                <a:solidFill>
                  <a:srgbClr val="000000"/>
                </a:solidFill>
              </a:rPr>
              <a:t>́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của</a:t>
            </a:r>
            <a:r>
              <a:rPr lang="en-US" sz="2400" dirty="0">
                <a:solidFill>
                  <a:srgbClr val="000000"/>
                </a:solidFill>
              </a:rPr>
              <a:t> 3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lần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lượt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25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27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32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Hỏi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mỗi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nhiêu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016" y="143906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tx2"/>
                </a:solidFill>
              </a:rPr>
              <a:t>Tóm tắt: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096566" y="250110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giải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1753416" y="1134268"/>
            <a:ext cx="7162800" cy="1595438"/>
            <a:chOff x="336" y="1680"/>
            <a:chExt cx="5065" cy="1005"/>
          </a:xfrm>
        </p:grpSpPr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564" y="172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25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88" name="Group 44"/>
            <p:cNvGrpSpPr>
              <a:grpSpLocks/>
            </p:cNvGrpSpPr>
            <p:nvPr/>
          </p:nvGrpSpPr>
          <p:grpSpPr bwMode="auto">
            <a:xfrm>
              <a:off x="336" y="2104"/>
              <a:ext cx="5040" cy="0"/>
              <a:chOff x="576" y="2304"/>
              <a:chExt cx="5040" cy="0"/>
            </a:xfrm>
          </p:grpSpPr>
          <p:sp>
            <p:nvSpPr>
              <p:cNvPr id="6189" name="Line 45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>
                <a:off x="3456" y="2304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>
                <a:off x="1872" y="2304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1901" y="1680"/>
              <a:ext cx="1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</a:t>
              </a:r>
              <a:r>
                <a:rPr lang="en-US" sz="2400">
                  <a:solidFill>
                    <a:srgbClr val="1109B7"/>
                  </a:solidFill>
                </a:rPr>
                <a:t>27 </a:t>
              </a:r>
              <a:r>
                <a:rPr lang="en-US" sz="2000">
                  <a:solidFill>
                    <a:srgbClr val="1109B7"/>
                  </a:solidFill>
                </a:rPr>
                <a:t>học sinh </a:t>
              </a:r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671" y="1680"/>
              <a:ext cx="1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     </a:t>
              </a:r>
              <a:r>
                <a:rPr lang="en-US" sz="2400">
                  <a:solidFill>
                    <a:srgbClr val="1109B7"/>
                  </a:solidFill>
                </a:rPr>
                <a:t>32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94" name="Group 50"/>
            <p:cNvGrpSpPr>
              <a:grpSpLocks/>
            </p:cNvGrpSpPr>
            <p:nvPr/>
          </p:nvGrpSpPr>
          <p:grpSpPr bwMode="auto">
            <a:xfrm>
              <a:off x="337" y="2341"/>
              <a:ext cx="5040" cy="0"/>
              <a:chOff x="480" y="2688"/>
              <a:chExt cx="5040" cy="0"/>
            </a:xfrm>
          </p:grpSpPr>
          <p:sp>
            <p:nvSpPr>
              <p:cNvPr id="6195" name="Line 51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6" name="Line 52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7" name="Line 53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697" y="2373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199" name="Text Box 55"/>
            <p:cNvSpPr txBox="1">
              <a:spLocks noChangeArrowheads="1"/>
            </p:cNvSpPr>
            <p:nvPr/>
          </p:nvSpPr>
          <p:spPr bwMode="auto">
            <a:xfrm>
              <a:off x="2417" y="2397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0" name="Text Box 56"/>
            <p:cNvSpPr txBox="1">
              <a:spLocks noChangeArrowheads="1"/>
            </p:cNvSpPr>
            <p:nvPr/>
          </p:nvSpPr>
          <p:spPr bwMode="auto">
            <a:xfrm>
              <a:off x="4105" y="2381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1" name="AutoShape 57"/>
            <p:cNvSpPr>
              <a:spLocks/>
            </p:cNvSpPr>
            <p:nvPr/>
          </p:nvSpPr>
          <p:spPr bwMode="auto">
            <a:xfrm rot="16200000">
              <a:off x="1120" y="1578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AutoShape 58"/>
            <p:cNvSpPr>
              <a:spLocks/>
            </p:cNvSpPr>
            <p:nvPr/>
          </p:nvSpPr>
          <p:spPr bwMode="auto">
            <a:xfrm rot="16200000">
              <a:off x="2821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/>
            </p:cNvSpPr>
            <p:nvPr/>
          </p:nvSpPr>
          <p:spPr bwMode="auto">
            <a:xfrm rot="16200000">
              <a:off x="4500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AutoShape 60"/>
            <p:cNvSpPr>
              <a:spLocks/>
            </p:cNvSpPr>
            <p:nvPr/>
          </p:nvSpPr>
          <p:spPr bwMode="auto">
            <a:xfrm rot="5400000" flipV="1">
              <a:off x="938" y="1382"/>
              <a:ext cx="91" cy="1247"/>
            </a:xfrm>
            <a:prstGeom prst="leftBrace">
              <a:avLst>
                <a:gd name="adj1" fmla="val 11419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AutoShape 61"/>
            <p:cNvSpPr>
              <a:spLocks/>
            </p:cNvSpPr>
            <p:nvPr/>
          </p:nvSpPr>
          <p:spPr bwMode="auto">
            <a:xfrm rot="5400000" flipV="1">
              <a:off x="2356" y="1249"/>
              <a:ext cx="114" cy="1519"/>
            </a:xfrm>
            <a:prstGeom prst="leftBrace">
              <a:avLst>
                <a:gd name="adj1" fmla="val 111038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AutoShape 62"/>
            <p:cNvSpPr>
              <a:spLocks/>
            </p:cNvSpPr>
            <p:nvPr/>
          </p:nvSpPr>
          <p:spPr bwMode="auto">
            <a:xfrm rot="5400000" flipV="1">
              <a:off x="4238" y="954"/>
              <a:ext cx="114" cy="2109"/>
            </a:xfrm>
            <a:prstGeom prst="lef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3058341" y="3720306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372541" y="3110706"/>
            <a:ext cx="55626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</a:rPr>
              <a:t>Tổng số học sinh của 3 lớp  là: </a:t>
            </a:r>
          </a:p>
          <a:p>
            <a:endParaRPr lang="en-US" sz="2800" b="1" u="sng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553516" y="3491706"/>
            <a:ext cx="240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25 + 27 + 32 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4887141" y="3596481"/>
            <a:ext cx="38862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>
                <a:solidFill>
                  <a:srgbClr val="000000"/>
                </a:solidFill>
              </a:rPr>
              <a:t>84 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372541" y="3948906"/>
            <a:ext cx="5791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Trung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mỗi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lớp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́ 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: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3124053" y="4452143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84 : 3 =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3972741" y="4456906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    28 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296466" y="5001418"/>
            <a:ext cx="4343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00"/>
                </a:solidFill>
              </a:rPr>
              <a:t>Đáp số</a:t>
            </a:r>
            <a:r>
              <a:rPr lang="en-US" sz="2800">
                <a:solidFill>
                  <a:srgbClr val="000000"/>
                </a:solidFill>
              </a:rPr>
              <a:t> : 28 học sinh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endParaRPr lang="en-US" sz="2800" b="1" u="sng"/>
          </a:p>
        </p:txBody>
      </p:sp>
      <p:sp>
        <p:nvSpPr>
          <p:cNvPr id="34" name="Oval Callout 33"/>
          <p:cNvSpPr/>
          <p:nvPr/>
        </p:nvSpPr>
        <p:spPr bwMode="auto">
          <a:xfrm>
            <a:off x="-268741" y="2789564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Callout 34"/>
          <p:cNvSpPr/>
          <p:nvPr/>
        </p:nvSpPr>
        <p:spPr bwMode="auto">
          <a:xfrm>
            <a:off x="-268741" y="2789564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TBC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2531" y="2374105"/>
            <a:ext cx="7512682" cy="3938409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dirty="0" err="1"/>
              <a:t>B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/>
              <a:t>+ </a:t>
            </a:r>
            <a:r>
              <a:rPr lang="en-US" baseline="0" dirty="0" err="1"/>
              <a:t>Bước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TBC </a:t>
            </a:r>
            <a:r>
              <a:rPr lang="en-US" dirty="0" err="1"/>
              <a:t>cần</a:t>
            </a:r>
            <a:r>
              <a:rPr lang="en-US" dirty="0"/>
              <a:t> chia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80" grpId="0" autoUpdateAnimBg="0"/>
      <p:bldP spid="6210" grpId="0"/>
      <p:bldP spid="6211" grpId="0"/>
      <p:bldP spid="6212" grpId="0"/>
      <p:bldP spid="6213" grpId="0"/>
      <p:bldP spid="6214" grpId="0"/>
      <p:bldP spid="6215" grpId="0"/>
      <p:bldP spid="62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124200" y="34344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giải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1423115" y="517525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mỗi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lớp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</a:rPr>
              <a:t>:</a:t>
            </a:r>
          </a:p>
          <a:p>
            <a:pPr eaLnBrk="1" hangingPunct="1"/>
            <a:endParaRPr lang="en-US" alt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810555" y="974725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(25 + 27 + 32) : 3 = 28 ( </a:t>
            </a:r>
            <a:r>
              <a:rPr lang="en-US" altLang="en-US" sz="2400" dirty="0" err="1">
                <a:solidFill>
                  <a:srgbClr val="000000"/>
                </a:solidFill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3497687" y="1344950"/>
            <a:ext cx="2743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: 28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u="sng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262"/>
            <a:ext cx="2819400" cy="457200"/>
          </a:xfrm>
        </p:spPr>
        <p:txBody>
          <a:bodyPr/>
          <a:lstStyle/>
          <a:p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u="sng" dirty="0">
              <a:solidFill>
                <a:srgbClr val="11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3047670"/>
            <a:ext cx="8382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của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vi-VN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25; 27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32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2440" y="4137929"/>
            <a:ext cx="7924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 Ta </a:t>
            </a:r>
            <a:r>
              <a:rPr lang="en-US" sz="2800" dirty="0" err="1">
                <a:solidFill>
                  <a:srgbClr val="FF0066"/>
                </a:solidFill>
              </a:rPr>
              <a:t>viết</a:t>
            </a:r>
            <a:r>
              <a:rPr lang="en-US" sz="2800" dirty="0">
                <a:solidFill>
                  <a:srgbClr val="FF0066"/>
                </a:solidFill>
              </a:rPr>
              <a:t> : (25 + 27 + 32) : 3 = 28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2866863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3400" y="2397250"/>
            <a:ext cx="681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28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trung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bình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cộng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những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nào</a:t>
            </a:r>
            <a:r>
              <a:rPr lang="en-US" sz="28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0318" y="4862254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3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3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ba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696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11" grpId="0"/>
      <p:bldP spid="12" grpId="0"/>
      <p:bldP spid="13" grpId="0" animBg="1"/>
      <p:bldP spid="15" grpId="0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" y="2089501"/>
            <a:ext cx="9067800" cy="21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A11FA1"/>
                </a:solidFill>
              </a:rPr>
              <a:t>   </a:t>
            </a:r>
            <a:r>
              <a:rPr lang="en-US" sz="3600" b="1" dirty="0" err="1">
                <a:solidFill>
                  <a:srgbClr val="A11FA1"/>
                </a:solidFill>
              </a:rPr>
              <a:t>Muốn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tìm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trung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bình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cộng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của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nhiều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́, ta </a:t>
            </a:r>
            <a:r>
              <a:rPr lang="en-US" sz="3600" b="1" dirty="0" err="1">
                <a:solidFill>
                  <a:srgbClr val="A11FA1"/>
                </a:solidFill>
              </a:rPr>
              <a:t>tính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của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số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, </a:t>
            </a:r>
            <a:r>
              <a:rPr lang="en-US" sz="3600" b="1" dirty="0" err="1">
                <a:solidFill>
                  <a:srgbClr val="A11FA1"/>
                </a:solidFill>
              </a:rPr>
              <a:t>rồi</a:t>
            </a:r>
            <a:r>
              <a:rPr lang="en-US" sz="3600" b="1" dirty="0">
                <a:solidFill>
                  <a:srgbClr val="A11FA1"/>
                </a:solidFill>
              </a:rPr>
              <a:t> chia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cho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hạng</a:t>
            </a:r>
            <a:r>
              <a:rPr lang="en-US" sz="3600" b="1" dirty="0">
                <a:solidFill>
                  <a:srgbClr val="A11FA1"/>
                </a:solidFill>
              </a:rPr>
              <a:t>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7769" y="561903"/>
            <a:ext cx="8869680" cy="15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3600" dirty="0" err="1">
                <a:solidFill>
                  <a:srgbClr val="000000"/>
                </a:solidFill>
              </a:rPr>
              <a:t>Vậy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muốn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tìm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cộng</a:t>
            </a:r>
            <a:r>
              <a:rPr lang="en-US" altLang="en-US" sz="3600" b="1" dirty="0"/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nhiều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3600" dirty="0">
                <a:solidFill>
                  <a:srgbClr val="000000"/>
                </a:solidFill>
              </a:rPr>
              <a:t>ta </a:t>
            </a:r>
            <a:r>
              <a:rPr lang="en-US" altLang="en-US" sz="3600" dirty="0" err="1">
                <a:solidFill>
                  <a:srgbClr val="000000"/>
                </a:solidFill>
              </a:rPr>
              <a:t>làm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thế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nào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4572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8041" y="3175000"/>
            <a:ext cx="75608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SGK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3893" y="1498400"/>
            <a:ext cx="245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GHI VỞ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253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92503327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1537</Words>
  <Application>Microsoft Office PowerPoint</Application>
  <PresentationFormat>On-screen Show (4:3)</PresentationFormat>
  <Paragraphs>168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.VnExoticH</vt:lpstr>
      <vt:lpstr>Arial</vt:lpstr>
      <vt:lpstr>Times New Roman</vt:lpstr>
      <vt:lpstr>Verdana</vt:lpstr>
      <vt:lpstr>Balloons</vt:lpstr>
      <vt:lpstr>PowerPoint Presentation</vt:lpstr>
      <vt:lpstr>PowerPoint Presentation</vt:lpstr>
      <vt:lpstr>PowerPoint Presentation</vt:lpstr>
      <vt:lpstr>Tìm số trung bình cộng</vt:lpstr>
      <vt:lpstr> Lấy tổng số lít dầu chia cho số can (là 2) được số lít dầu rót đều vào mỗi can.                         (6 + 4) : 2 = 5 (l)   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AD</cp:lastModifiedBy>
  <cp:revision>114</cp:revision>
  <dcterms:created xsi:type="dcterms:W3CDTF">2010-01-05T03:08:43Z</dcterms:created>
  <dcterms:modified xsi:type="dcterms:W3CDTF">2022-10-04T02:39:48Z</dcterms:modified>
</cp:coreProperties>
</file>