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8" d="100"/>
          <a:sy n="58" d="100"/>
        </p:scale>
        <p:origin x="-82" y="-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066316-2D24-4400-ADFA-6523A609956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8E844C-3D01-4AEB-BA67-0CCB68280124}">
      <dgm:prSet phldrT="[Text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solidFill>
          <a:schemeClr val="tx2">
            <a:lumMod val="20000"/>
            <a:lumOff val="80000"/>
          </a:schemeClr>
        </a:solidFill>
        <a:ln>
          <a:solidFill>
            <a:schemeClr val="tx2">
              <a:lumMod val="20000"/>
              <a:lumOff val="80000"/>
            </a:schemeClr>
          </a:solidFill>
        </a:ln>
      </dgm:spPr>
      <dgm:t>
        <a:bodyPr/>
        <a:lstStyle/>
        <a:p>
          <a:pPr marL="0" indent="0" algn="l"/>
          <a:r>
            <a:rPr lang="nl-NL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Ôn tập các kiến thức đã học về bài trình chiếu. </a:t>
          </a:r>
          <a:endParaRPr lang="en-US" sz="28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indent="0" algn="l"/>
          <a:r>
            <a:rPr lang="nl-NL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Sử dụng một số phím tắt trong phần mềm trình chiếu. </a:t>
          </a:r>
          <a:endParaRPr lang="en-US" sz="28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indent="0" algn="l"/>
          <a:r>
            <a:rPr lang="nl-NL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Thuyết trình trang trình chiếu trước thầy/ cô giáo và các bạn.</a:t>
          </a:r>
        </a:p>
      </dgm:t>
    </dgm:pt>
    <dgm:pt modelId="{3C959EF1-FA57-4872-A25F-EBAC4E262140}" type="parTrans" cxnId="{0BA97A84-A986-4DBA-BBEE-00D5879AC451}">
      <dgm:prSet/>
      <dgm:spPr/>
      <dgm:t>
        <a:bodyPr/>
        <a:lstStyle/>
        <a:p>
          <a:endParaRPr lang="en-US" sz="3200">
            <a:latin typeface="Times New Roman" pitchFamily="18" charset="0"/>
            <a:cs typeface="Times New Roman" pitchFamily="18" charset="0"/>
          </a:endParaRPr>
        </a:p>
      </dgm:t>
    </dgm:pt>
    <dgm:pt modelId="{E91C3F9A-7444-4B35-9A7A-D5458741B188}" type="sibTrans" cxnId="{0BA97A84-A986-4DBA-BBEE-00D5879AC451}">
      <dgm:prSet/>
      <dgm:spPr/>
      <dgm:t>
        <a:bodyPr/>
        <a:lstStyle/>
        <a:p>
          <a:endParaRPr lang="en-US" sz="3200">
            <a:latin typeface="Times New Roman" pitchFamily="18" charset="0"/>
            <a:cs typeface="Times New Roman" pitchFamily="18" charset="0"/>
          </a:endParaRPr>
        </a:p>
      </dgm:t>
    </dgm:pt>
    <dgm:pt modelId="{6A4A3825-3782-446D-803E-1A2554A12788}" type="pres">
      <dgm:prSet presAssocID="{15066316-2D24-4400-ADFA-6523A609956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CF4AB97C-A627-4C4E-815E-E4F99B2C3070}" type="pres">
      <dgm:prSet presAssocID="{15066316-2D24-4400-ADFA-6523A6099569}" presName="Name1" presStyleCnt="0"/>
      <dgm:spPr/>
    </dgm:pt>
    <dgm:pt modelId="{C3B8B986-D71A-48C4-B733-6ECEF40DB8EF}" type="pres">
      <dgm:prSet presAssocID="{15066316-2D24-4400-ADFA-6523A6099569}" presName="cycle" presStyleCnt="0"/>
      <dgm:spPr/>
    </dgm:pt>
    <dgm:pt modelId="{AAE0B215-6795-47D5-859E-6983AA99D7E4}" type="pres">
      <dgm:prSet presAssocID="{15066316-2D24-4400-ADFA-6523A6099569}" presName="srcNode" presStyleLbl="node1" presStyleIdx="0" presStyleCnt="1"/>
      <dgm:spPr/>
    </dgm:pt>
    <dgm:pt modelId="{D10619AF-8A17-4A2A-9BB7-1BED1A4AD7D2}" type="pres">
      <dgm:prSet presAssocID="{15066316-2D24-4400-ADFA-6523A6099569}" presName="conn" presStyleLbl="parChTrans1D2" presStyleIdx="0" presStyleCnt="1"/>
      <dgm:spPr/>
      <dgm:t>
        <a:bodyPr/>
        <a:lstStyle/>
        <a:p>
          <a:endParaRPr lang="en-US"/>
        </a:p>
      </dgm:t>
    </dgm:pt>
    <dgm:pt modelId="{29A78CE8-125E-4094-A266-26AED8F1B266}" type="pres">
      <dgm:prSet presAssocID="{15066316-2D24-4400-ADFA-6523A6099569}" presName="extraNode" presStyleLbl="node1" presStyleIdx="0" presStyleCnt="1"/>
      <dgm:spPr/>
    </dgm:pt>
    <dgm:pt modelId="{C4C2AAAA-2C31-4CA6-80B1-445E20F1FD65}" type="pres">
      <dgm:prSet presAssocID="{15066316-2D24-4400-ADFA-6523A6099569}" presName="dstNode" presStyleLbl="node1" presStyleIdx="0" presStyleCnt="1"/>
      <dgm:spPr/>
    </dgm:pt>
    <dgm:pt modelId="{A48F121D-5FA8-4F34-A136-ECF0F1292087}" type="pres">
      <dgm:prSet presAssocID="{0A8E844C-3D01-4AEB-BA67-0CCB68280124}" presName="text_1" presStyleLbl="node1" presStyleIdx="0" presStyleCnt="1" custScaleX="106984" custScaleY="206978" custLinFactNeighborX="680" custLinFactNeighborY="67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10DC70-38FD-4A1C-9FB5-F8D8A0714989}" type="pres">
      <dgm:prSet presAssocID="{0A8E844C-3D01-4AEB-BA67-0CCB68280124}" presName="accent_1" presStyleCnt="0"/>
      <dgm:spPr/>
    </dgm:pt>
    <dgm:pt modelId="{D3DBCEEA-C491-4D7E-9FEE-AB5C8EAFB687}" type="pres">
      <dgm:prSet presAssocID="{0A8E844C-3D01-4AEB-BA67-0CCB68280124}" presName="accentRepeatNode" presStyleLbl="solidFgAcc1" presStyleIdx="0" presStyleCnt="1" custScaleX="49929" custScaleY="58725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</dgm:ptLst>
  <dgm:cxnLst>
    <dgm:cxn modelId="{2E16704F-C494-4DAB-9FAB-AAB929483CFE}" type="presOf" srcId="{0A8E844C-3D01-4AEB-BA67-0CCB68280124}" destId="{A48F121D-5FA8-4F34-A136-ECF0F1292087}" srcOrd="0" destOrd="0" presId="urn:microsoft.com/office/officeart/2008/layout/VerticalCurvedList"/>
    <dgm:cxn modelId="{97922415-C02F-46C1-BC7E-5FBF1DD8C747}" type="presOf" srcId="{15066316-2D24-4400-ADFA-6523A6099569}" destId="{6A4A3825-3782-446D-803E-1A2554A12788}" srcOrd="0" destOrd="0" presId="urn:microsoft.com/office/officeart/2008/layout/VerticalCurvedList"/>
    <dgm:cxn modelId="{0BA97A84-A986-4DBA-BBEE-00D5879AC451}" srcId="{15066316-2D24-4400-ADFA-6523A6099569}" destId="{0A8E844C-3D01-4AEB-BA67-0CCB68280124}" srcOrd="0" destOrd="0" parTransId="{3C959EF1-FA57-4872-A25F-EBAC4E262140}" sibTransId="{E91C3F9A-7444-4B35-9A7A-D5458741B188}"/>
    <dgm:cxn modelId="{CB6583F6-AC1E-4E51-AC79-D1B458947F47}" type="presOf" srcId="{E91C3F9A-7444-4B35-9A7A-D5458741B188}" destId="{D10619AF-8A17-4A2A-9BB7-1BED1A4AD7D2}" srcOrd="0" destOrd="0" presId="urn:microsoft.com/office/officeart/2008/layout/VerticalCurvedList"/>
    <dgm:cxn modelId="{7EA28492-A2F5-4E58-9BAD-0F58B2C295C8}" type="presParOf" srcId="{6A4A3825-3782-446D-803E-1A2554A12788}" destId="{CF4AB97C-A627-4C4E-815E-E4F99B2C3070}" srcOrd="0" destOrd="0" presId="urn:microsoft.com/office/officeart/2008/layout/VerticalCurvedList"/>
    <dgm:cxn modelId="{F61B2A0B-768D-497A-A390-E4B4CAD91B5B}" type="presParOf" srcId="{CF4AB97C-A627-4C4E-815E-E4F99B2C3070}" destId="{C3B8B986-D71A-48C4-B733-6ECEF40DB8EF}" srcOrd="0" destOrd="0" presId="urn:microsoft.com/office/officeart/2008/layout/VerticalCurvedList"/>
    <dgm:cxn modelId="{4A9303C4-73BB-4C41-8C6A-47F741AB7AEF}" type="presParOf" srcId="{C3B8B986-D71A-48C4-B733-6ECEF40DB8EF}" destId="{AAE0B215-6795-47D5-859E-6983AA99D7E4}" srcOrd="0" destOrd="0" presId="urn:microsoft.com/office/officeart/2008/layout/VerticalCurvedList"/>
    <dgm:cxn modelId="{F10C15D3-D6E4-433C-A641-9B266D50CA83}" type="presParOf" srcId="{C3B8B986-D71A-48C4-B733-6ECEF40DB8EF}" destId="{D10619AF-8A17-4A2A-9BB7-1BED1A4AD7D2}" srcOrd="1" destOrd="0" presId="urn:microsoft.com/office/officeart/2008/layout/VerticalCurvedList"/>
    <dgm:cxn modelId="{F12656E2-8E5F-46A9-BC27-558CE0AD2C7E}" type="presParOf" srcId="{C3B8B986-D71A-48C4-B733-6ECEF40DB8EF}" destId="{29A78CE8-125E-4094-A266-26AED8F1B266}" srcOrd="2" destOrd="0" presId="urn:microsoft.com/office/officeart/2008/layout/VerticalCurvedList"/>
    <dgm:cxn modelId="{9CBA02AC-F310-4FA5-98A9-CE1B0B1E7AD3}" type="presParOf" srcId="{C3B8B986-D71A-48C4-B733-6ECEF40DB8EF}" destId="{C4C2AAAA-2C31-4CA6-80B1-445E20F1FD65}" srcOrd="3" destOrd="0" presId="urn:microsoft.com/office/officeart/2008/layout/VerticalCurvedList"/>
    <dgm:cxn modelId="{CEC6FE0E-B7AF-40A7-B884-8AA5BE951540}" type="presParOf" srcId="{CF4AB97C-A627-4C4E-815E-E4F99B2C3070}" destId="{A48F121D-5FA8-4F34-A136-ECF0F1292087}" srcOrd="1" destOrd="0" presId="urn:microsoft.com/office/officeart/2008/layout/VerticalCurvedList"/>
    <dgm:cxn modelId="{2F8540B6-A5FC-4B4D-B28A-C19E0EA8E42C}" type="presParOf" srcId="{CF4AB97C-A627-4C4E-815E-E4F99B2C3070}" destId="{7110DC70-38FD-4A1C-9FB5-F8D8A0714989}" srcOrd="2" destOrd="0" presId="urn:microsoft.com/office/officeart/2008/layout/VerticalCurvedList"/>
    <dgm:cxn modelId="{0B82FDA9-30A8-4ED5-9727-C3FFF2A993B3}" type="presParOf" srcId="{7110DC70-38FD-4A1C-9FB5-F8D8A0714989}" destId="{D3DBCEEA-C491-4D7E-9FEE-AB5C8EAFB68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619AF-8A17-4A2A-9BB7-1BED1A4AD7D2}">
      <dsp:nvSpPr>
        <dsp:cNvPr id="0" name=""/>
        <dsp:cNvSpPr/>
      </dsp:nvSpPr>
      <dsp:spPr>
        <a:xfrm>
          <a:off x="-4164652" y="-639968"/>
          <a:ext cx="4969289" cy="4969289"/>
        </a:xfrm>
        <a:prstGeom prst="blockArc">
          <a:avLst>
            <a:gd name="adj1" fmla="val 18900000"/>
            <a:gd name="adj2" fmla="val 2700000"/>
            <a:gd name="adj3" fmla="val 43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8F121D-5FA8-4F34-A136-ECF0F1292087}">
      <dsp:nvSpPr>
        <dsp:cNvPr id="0" name=""/>
        <dsp:cNvSpPr/>
      </dsp:nvSpPr>
      <dsp:spPr>
        <a:xfrm>
          <a:off x="547917" y="7"/>
          <a:ext cx="8672282" cy="3689344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6350" cap="flat" cmpd="sng" algn="ctr">
          <a:solidFill>
            <a:schemeClr val="tx2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464212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Ôn tập các kiến thức đã học về bài trình chiếu. </a:t>
          </a:r>
          <a:endParaRPr lang="en-US" sz="28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Sử dụng một số phím tắt trong phần mềm trình chiếu. </a:t>
          </a:r>
          <a:endParaRPr lang="en-US" sz="28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Thuyết trình trang trình chiếu trước thầy/ cô giáo và các bạn.</a:t>
          </a:r>
        </a:p>
      </dsp:txBody>
      <dsp:txXfrm>
        <a:off x="547917" y="7"/>
        <a:ext cx="8672282" cy="3689344"/>
      </dsp:txXfrm>
    </dsp:sp>
    <dsp:sp modelId="{D3DBCEEA-C491-4D7E-9FEE-AB5C8EAFB687}">
      <dsp:nvSpPr>
        <dsp:cNvPr id="0" name=""/>
        <dsp:cNvSpPr/>
      </dsp:nvSpPr>
      <dsp:spPr>
        <a:xfrm>
          <a:off x="219666" y="1190449"/>
          <a:ext cx="1112469" cy="1308452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C724F-DE46-489C-8CC7-5E8A0173C5B2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8CBBB-8CBF-4534-A920-3F996EEFE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71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Text Placeholder 2"/>
          <p:cNvSpPr>
            <a:spLocks noGrp="1"/>
          </p:cNvSpPr>
          <p:nvPr>
            <p:ph type="body" idx="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67153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68A40A-0C71-403A-94CB-935FC14C5A4E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8530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E6B6AD-CC39-4B16-8E92-63092E2C1AEC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2484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2E8B0C-662E-4A35-B4D5-968DF5DB5598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49493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34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0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8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5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2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3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7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2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1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4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2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F346D-B222-4E03-81DA-23D41184D48E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70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NhacTH%20KS2\co%20giao%20em%20la%20hoa%20e%20ban%20-%20top%20ca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7.png"/><Relationship Id="rId2" Type="http://schemas.openxmlformats.org/officeDocument/2006/relationships/audio" Target="file:///E:\Nhac%20v&#7873;%20m&#7865;\Ga%20p%20me%20trong%20mo%20-%20Thu%20y%20Chi.mp3" TargetMode="External"/><Relationship Id="rId1" Type="http://schemas.openxmlformats.org/officeDocument/2006/relationships/audio" Target="file:///G:\B&#233;%20B&#224;o%20Ng&#432;%20&#8211;%20S&#7855;p%20&#272;&#7871;n%20T&#7871;t%20R&#7891;i%20.mp3" TargetMode="External"/><Relationship Id="rId6" Type="http://schemas.openxmlformats.org/officeDocument/2006/relationships/image" Target="../media/image26.png"/><Relationship Id="rId5" Type="http://schemas.openxmlformats.org/officeDocument/2006/relationships/image" Target="../media/image25.gif"/><Relationship Id="rId4" Type="http://schemas.openxmlformats.org/officeDocument/2006/relationships/image" Target="../media/image24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1.xml"/><Relationship Id="rId7" Type="http://schemas.openxmlformats.org/officeDocument/2006/relationships/hyperlink" Target="file:///C:\Documents%20and%20Settings\Administrator\Desktop\CHAY\Chay%20(H)\GIAO%20AN\GA%20DT\VINH\THIET%20KE%20BAI%20DAY\CONGTODINH\bai%20hoi%20giang%20Av8.ppt#-1,20,Slide%2020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giao%20an%20tin%20hoc\NHAC\VUIDEHOC.WAV" TargetMode="External"/><Relationship Id="rId6" Type="http://schemas.openxmlformats.org/officeDocument/2006/relationships/image" Target="../media/image2.gif"/><Relationship Id="rId11" Type="http://schemas.openxmlformats.org/officeDocument/2006/relationships/slide" Target="slide3.xml"/><Relationship Id="rId5" Type="http://schemas.openxmlformats.org/officeDocument/2006/relationships/slide" Target="slide2.xml"/><Relationship Id="rId10" Type="http://schemas.openxmlformats.org/officeDocument/2006/relationships/image" Target="../media/image5.png"/><Relationship Id="rId4" Type="http://schemas.openxmlformats.org/officeDocument/2006/relationships/audio" Target="../media/audio1.wav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../media/audio3.wav"/><Relationship Id="rId7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10" Type="http://schemas.openxmlformats.org/officeDocument/2006/relationships/image" Target="../media/image11.png"/><Relationship Id="rId4" Type="http://schemas.openxmlformats.org/officeDocument/2006/relationships/audio" Target="../media/audio4.wav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audio" Target="../media/audio3.wav"/><Relationship Id="rId7" Type="http://schemas.openxmlformats.org/officeDocument/2006/relationships/image" Target="../media/image1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6.png"/><Relationship Id="rId5" Type="http://schemas.openxmlformats.org/officeDocument/2006/relationships/image" Target="../media/image6.gif"/><Relationship Id="rId10" Type="http://schemas.openxmlformats.org/officeDocument/2006/relationships/image" Target="../media/image15.png"/><Relationship Id="rId4" Type="http://schemas.openxmlformats.org/officeDocument/2006/relationships/audio" Target="../media/audio4.wav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1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11"/>
          <p:cNvSpPr>
            <a:spLocks noChangeArrowheads="1"/>
          </p:cNvSpPr>
          <p:nvPr/>
        </p:nvSpPr>
        <p:spPr bwMode="auto">
          <a:xfrm>
            <a:off x="2971800" y="34926"/>
            <a:ext cx="6019800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PHÒNG GD &amp;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ĐT QUẬN LONG BIÊN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12"/>
          <p:cNvSpPr>
            <a:spLocks noChangeArrowheads="1"/>
          </p:cNvSpPr>
          <p:nvPr/>
        </p:nvSpPr>
        <p:spPr bwMode="auto">
          <a:xfrm>
            <a:off x="3124200" y="396876"/>
            <a:ext cx="5715000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học </a:t>
            </a:r>
            <a:r>
              <a:rPr lang="en-US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Thiều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691064" y="858838"/>
            <a:ext cx="258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4" name="Text Box 216"/>
          <p:cNvSpPr txBox="1">
            <a:spLocks noChangeArrowheads="1"/>
          </p:cNvSpPr>
          <p:nvPr/>
        </p:nvSpPr>
        <p:spPr bwMode="auto">
          <a:xfrm>
            <a:off x="2857500" y="2145671"/>
            <a:ext cx="62484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Môn</a:t>
            </a:r>
            <a:r>
              <a:rPr lang="en-US" altLang="en-US" sz="66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: Tin học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66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: 4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en-US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Viên:Lê</a:t>
            </a:r>
            <a:r>
              <a:rPr lang="en-US" altLang="en-US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Thị</a:t>
            </a:r>
            <a:r>
              <a:rPr lang="en-US" altLang="en-US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Thu </a:t>
            </a:r>
            <a:r>
              <a:rPr lang="en-US" altLang="en-US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Hà</a:t>
            </a:r>
            <a:endParaRPr lang="en-US" altLang="en-US" sz="24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9" name="co giao em la hoa e ban - top c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304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831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237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gular Pentagon 3"/>
          <p:cNvSpPr/>
          <p:nvPr/>
        </p:nvSpPr>
        <p:spPr>
          <a:xfrm>
            <a:off x="3733800" y="0"/>
            <a:ext cx="4724400" cy="1219200"/>
          </a:xfrm>
          <a:prstGeom prst="pentag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  <p:sp>
        <p:nvSpPr>
          <p:cNvPr id="40963" name="Text Box 5"/>
          <p:cNvSpPr txBox="1">
            <a:spLocks noChangeArrowheads="1"/>
          </p:cNvSpPr>
          <p:nvPr/>
        </p:nvSpPr>
        <p:spPr bwMode="auto">
          <a:xfrm>
            <a:off x="1752600" y="1350963"/>
            <a:ext cx="76200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6666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 u="sng">
                <a:latin typeface="Times New Roman" panose="02020603050405020304" pitchFamily="18" charset="0"/>
              </a:rPr>
              <a:t>Câu 1</a:t>
            </a:r>
            <a:r>
              <a:rPr lang="en-US" altLang="en-US" b="1">
                <a:latin typeface="Times New Roman" panose="02020603050405020304" pitchFamily="18" charset="0"/>
              </a:rPr>
              <a:t>: Để lưu bài trình chiếu, em nhấn tổ hợp phím nào?</a:t>
            </a: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</a:rPr>
              <a:t>Ctrl + B</a:t>
            </a:r>
            <a:endParaRPr lang="en-US" altLang="en-US" sz="36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</a:rPr>
              <a:t>Ctrl + S</a:t>
            </a:r>
            <a:endParaRPr lang="en-US" altLang="en-US" sz="36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</a:rPr>
              <a:t>Ctrl + 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013326" y="5084763"/>
            <a:ext cx="2174875" cy="762000"/>
            <a:chOff x="2383" y="3216"/>
            <a:chExt cx="1896" cy="672"/>
          </a:xfrm>
        </p:grpSpPr>
        <p:sp>
          <p:nvSpPr>
            <p:cNvPr id="40975" name="AutoShape 9"/>
            <p:cNvSpPr>
              <a:spLocks noChangeArrowheads="1"/>
            </p:cNvSpPr>
            <p:nvPr/>
          </p:nvSpPr>
          <p:spPr bwMode="gray">
            <a:xfrm>
              <a:off x="2383" y="3216"/>
              <a:ext cx="1896" cy="67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gray">
            <a:xfrm>
              <a:off x="2536" y="3321"/>
              <a:ext cx="1141" cy="461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800"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Đáp án:</a:t>
              </a: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auto">
          <a:xfrm>
            <a:off x="8232775" y="6096001"/>
            <a:ext cx="838200" cy="550863"/>
          </a:xfrm>
          <a:prstGeom prst="ellipse">
            <a:avLst/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28575">
            <a:solidFill>
              <a:srgbClr val="66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</a:t>
            </a:r>
          </a:p>
        </p:txBody>
      </p:sp>
      <p:sp>
        <p:nvSpPr>
          <p:cNvPr id="18" name="AutoShape 15"/>
          <p:cNvSpPr>
            <a:spLocks noChangeArrowheads="1"/>
          </p:cNvSpPr>
          <p:nvPr/>
        </p:nvSpPr>
        <p:spPr bwMode="auto">
          <a:xfrm>
            <a:off x="4419600" y="592296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9" name="AutoShape 16"/>
          <p:cNvSpPr>
            <a:spLocks noChangeArrowheads="1"/>
          </p:cNvSpPr>
          <p:nvPr/>
        </p:nvSpPr>
        <p:spPr bwMode="auto">
          <a:xfrm>
            <a:off x="4419600" y="592296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0" name="AutoShape 17"/>
          <p:cNvSpPr>
            <a:spLocks noChangeArrowheads="1"/>
          </p:cNvSpPr>
          <p:nvPr/>
        </p:nvSpPr>
        <p:spPr bwMode="auto">
          <a:xfrm>
            <a:off x="4419600" y="592296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21" name="AutoShape 18"/>
          <p:cNvSpPr>
            <a:spLocks noChangeArrowheads="1"/>
          </p:cNvSpPr>
          <p:nvPr/>
        </p:nvSpPr>
        <p:spPr bwMode="auto">
          <a:xfrm>
            <a:off x="4419600" y="592296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5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4238626" y="2878138"/>
            <a:ext cx="2409825" cy="1981200"/>
            <a:chOff x="912" y="2592"/>
            <a:chExt cx="3072" cy="960"/>
          </a:xfrm>
        </p:grpSpPr>
        <p:sp>
          <p:nvSpPr>
            <p:cNvPr id="40973" name="Oval 35"/>
            <p:cNvSpPr>
              <a:spLocks noChangeArrowheads="1"/>
            </p:cNvSpPr>
            <p:nvPr/>
          </p:nvSpPr>
          <p:spPr bwMode="auto">
            <a:xfrm>
              <a:off x="912" y="2592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Franklin Gothic Book" panose="020B0503020102020204" pitchFamily="34" charset="0"/>
              </a:endParaRPr>
            </a:p>
          </p:txBody>
        </p:sp>
        <p:sp>
          <p:nvSpPr>
            <p:cNvPr id="40974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1240" y="2880"/>
              <a:ext cx="2379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12700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+mj-lt"/>
                  <a:ea typeface="+mj-lt"/>
                  <a:cs typeface="+mj-lt"/>
                </a:rPr>
                <a:t>Hết giờ</a:t>
              </a:r>
            </a:p>
          </p:txBody>
        </p:sp>
      </p:grp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4056063" y="5111750"/>
            <a:ext cx="5454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FF1D1D"/>
                </a:solidFill>
                <a:latin typeface="Franklin Gothic Book" panose="020B0503020102020204" pitchFamily="34" charset="0"/>
              </a:rPr>
              <a:t>B. </a:t>
            </a:r>
            <a:endParaRPr lang="en-US" altLang="en-US" sz="36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" name="AutoShape 38"/>
          <p:cNvSpPr>
            <a:spLocks noChangeArrowheads="1"/>
          </p:cNvSpPr>
          <p:nvPr/>
        </p:nvSpPr>
        <p:spPr bwMode="auto">
          <a:xfrm>
            <a:off x="6300788" y="6096001"/>
            <a:ext cx="1128712" cy="5572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8B049"/>
              </a:gs>
              <a:gs pos="9000">
                <a:srgbClr val="B43E85"/>
              </a:gs>
              <a:gs pos="15500">
                <a:srgbClr val="C50849"/>
              </a:gs>
              <a:gs pos="16499">
                <a:srgbClr val="F952A0"/>
              </a:gs>
              <a:gs pos="18500">
                <a:srgbClr val="FEE7F2"/>
              </a:gs>
              <a:gs pos="39500">
                <a:srgbClr val="F8B049"/>
              </a:gs>
              <a:gs pos="43500">
                <a:srgbClr val="F8B049"/>
              </a:gs>
              <a:gs pos="50000">
                <a:srgbClr val="FC9FCB"/>
              </a:gs>
              <a:gs pos="56500">
                <a:srgbClr val="F8B049"/>
              </a:gs>
              <a:gs pos="60501">
                <a:srgbClr val="F8B049"/>
              </a:gs>
              <a:gs pos="81500">
                <a:srgbClr val="FEE7F2"/>
              </a:gs>
              <a:gs pos="83501">
                <a:srgbClr val="F952A0"/>
              </a:gs>
              <a:gs pos="84500">
                <a:srgbClr val="C50849"/>
              </a:gs>
              <a:gs pos="91000">
                <a:srgbClr val="B43E85"/>
              </a:gs>
              <a:gs pos="100000">
                <a:srgbClr val="F8B04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.VnArial Narrow" panose="020B7200000000000000" pitchFamily="34" charset="0"/>
              </a:rPr>
              <a:t>Thêi gian</a:t>
            </a:r>
          </a:p>
        </p:txBody>
      </p:sp>
    </p:spTree>
    <p:extLst>
      <p:ext uri="{BB962C8B-B14F-4D97-AF65-F5344CB8AC3E}">
        <p14:creationId xmlns:p14="http://schemas.microsoft.com/office/powerpoint/2010/main" val="151328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3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3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3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Câu 2: Em vào đâu để tạo hiệu ứng cho nội dung văn bản trong trang trình chiếu?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3505201"/>
            <a:ext cx="4094163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364" y="2401888"/>
            <a:ext cx="367823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800600"/>
            <a:ext cx="42164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98625" y="4800600"/>
            <a:ext cx="552450" cy="65405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9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1676400" y="2514601"/>
            <a:ext cx="86868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nl-NL" sz="3200" b="1">
                <a:latin typeface="Times New Roman" pitchFamily="18" charset="0"/>
                <a:cs typeface="Times New Roman" pitchFamily="18" charset="0"/>
              </a:rPr>
              <a:t>Trao đổi với bạn, tìm hiểu chức năng của các công cụ WordArt, Date &amp; Time trong thẻ Insert.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defRPr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>
            <a:lum bright="-12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143001"/>
            <a:ext cx="16002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TextBox 1"/>
          <p:cNvSpPr txBox="1">
            <a:spLocks noChangeArrowheads="1"/>
          </p:cNvSpPr>
          <p:nvPr/>
        </p:nvSpPr>
        <p:spPr bwMode="auto">
          <a:xfrm>
            <a:off x="1981200" y="533400"/>
            <a:ext cx="868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HOẠT ĐỘNG ỨNG DỤNG, MỞ RỘNG</a:t>
            </a:r>
          </a:p>
        </p:txBody>
      </p:sp>
    </p:spTree>
    <p:extLst>
      <p:ext uri="{BB962C8B-B14F-4D97-AF65-F5344CB8AC3E}">
        <p14:creationId xmlns:p14="http://schemas.microsoft.com/office/powerpoint/2010/main" val="30862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66"/>
          <p:cNvGrpSpPr>
            <a:grpSpLocks/>
          </p:cNvGrpSpPr>
          <p:nvPr/>
        </p:nvGrpSpPr>
        <p:grpSpPr bwMode="auto">
          <a:xfrm>
            <a:off x="3505201" y="100015"/>
            <a:ext cx="4354513" cy="1039813"/>
            <a:chOff x="192" y="873"/>
            <a:chExt cx="2630" cy="655"/>
          </a:xfrm>
        </p:grpSpPr>
        <p:grpSp>
          <p:nvGrpSpPr>
            <p:cNvPr id="44037" name="Group 55"/>
            <p:cNvGrpSpPr>
              <a:grpSpLocks/>
            </p:cNvGrpSpPr>
            <p:nvPr/>
          </p:nvGrpSpPr>
          <p:grpSpPr bwMode="auto">
            <a:xfrm>
              <a:off x="192" y="873"/>
              <a:ext cx="2630" cy="655"/>
              <a:chOff x="2160" y="1678"/>
              <a:chExt cx="1303" cy="1134"/>
            </a:xfrm>
          </p:grpSpPr>
          <p:sp>
            <p:nvSpPr>
              <p:cNvPr id="44039" name="Oval 56"/>
              <p:cNvSpPr>
                <a:spLocks noChangeArrowheads="1"/>
              </p:cNvSpPr>
              <p:nvPr/>
            </p:nvSpPr>
            <p:spPr bwMode="gray">
              <a:xfrm>
                <a:off x="2781" y="1960"/>
                <a:ext cx="78" cy="5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0" name="Oval 57"/>
              <p:cNvSpPr>
                <a:spLocks noChangeArrowheads="1"/>
              </p:cNvSpPr>
              <p:nvPr/>
            </p:nvSpPr>
            <p:spPr bwMode="gray">
              <a:xfrm>
                <a:off x="2783" y="1960"/>
                <a:ext cx="78" cy="566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1" name="Oval 58"/>
              <p:cNvSpPr>
                <a:spLocks noChangeArrowheads="1"/>
              </p:cNvSpPr>
              <p:nvPr/>
            </p:nvSpPr>
            <p:spPr bwMode="gray">
              <a:xfrm>
                <a:off x="2163" y="1962"/>
                <a:ext cx="1300" cy="566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2" name="Oval 59"/>
              <p:cNvSpPr>
                <a:spLocks noChangeArrowheads="1"/>
              </p:cNvSpPr>
              <p:nvPr/>
            </p:nvSpPr>
            <p:spPr bwMode="gray"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3" name="Oval 60"/>
              <p:cNvSpPr>
                <a:spLocks noChangeArrowheads="1"/>
              </p:cNvSpPr>
              <p:nvPr/>
            </p:nvSpPr>
            <p:spPr bwMode="gray">
              <a:xfrm>
                <a:off x="2228" y="1962"/>
                <a:ext cx="1170" cy="566"/>
              </a:xfrm>
              <a:prstGeom prst="ellipse">
                <a:avLst/>
              </a:prstGeom>
              <a:solidFill>
                <a:srgbClr val="FF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4" name="Oval 61"/>
              <p:cNvSpPr>
                <a:spLocks noChangeArrowheads="1"/>
              </p:cNvSpPr>
              <p:nvPr/>
            </p:nvSpPr>
            <p:spPr bwMode="gray"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5" name="Oval 62"/>
              <p:cNvSpPr>
                <a:spLocks noChangeArrowheads="1"/>
              </p:cNvSpPr>
              <p:nvPr/>
            </p:nvSpPr>
            <p:spPr bwMode="gray"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6" name="Oval 63"/>
              <p:cNvSpPr>
                <a:spLocks noChangeArrowheads="1"/>
              </p:cNvSpPr>
              <p:nvPr/>
            </p:nvSpPr>
            <p:spPr bwMode="gray">
              <a:xfrm>
                <a:off x="2273" y="1696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7" name="Oval 64"/>
              <p:cNvSpPr>
                <a:spLocks noChangeArrowheads="1"/>
              </p:cNvSpPr>
              <p:nvPr/>
            </p:nvSpPr>
            <p:spPr bwMode="gray"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</p:grpSp>
        <p:sp>
          <p:nvSpPr>
            <p:cNvPr id="44038" name="Text Box 65"/>
            <p:cNvSpPr txBox="1">
              <a:spLocks noChangeArrowheads="1"/>
            </p:cNvSpPr>
            <p:nvPr/>
          </p:nvSpPr>
          <p:spPr bwMode="auto">
            <a:xfrm>
              <a:off x="493" y="1008"/>
              <a:ext cx="203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solidFill>
                    <a:srgbClr val="3333FF"/>
                  </a:solidFill>
                  <a:latin typeface="Times New Roman" panose="02020603050405020304" pitchFamily="18" charset="0"/>
                </a:rPr>
                <a:t>Em cần ghi nhớ</a:t>
              </a:r>
            </a:p>
          </p:txBody>
        </p:sp>
      </p:grpSp>
      <p:sp>
        <p:nvSpPr>
          <p:cNvPr id="16" name="Cloud 15"/>
          <p:cNvSpPr/>
          <p:nvPr/>
        </p:nvSpPr>
        <p:spPr>
          <a:xfrm>
            <a:off x="1752600" y="762000"/>
            <a:ext cx="8915400" cy="6096000"/>
          </a:xfrm>
          <a:prstGeom prst="cloud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36" name="TextBox 18"/>
          <p:cNvSpPr txBox="1">
            <a:spLocks noChangeArrowheads="1"/>
          </p:cNvSpPr>
          <p:nvPr/>
        </p:nvSpPr>
        <p:spPr bwMode="auto">
          <a:xfrm>
            <a:off x="2743200" y="1905001"/>
            <a:ext cx="72390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- Một bài trình chiếu gồm nhiều trang.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- Trang đầu thường ghi thông tin về tiêu đề, tác giả của bài trình chiếu.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- Thông tin mỗi trang cần ngắn gọn, nên kèm theo hình minh họa.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- Trang cuối nên có lời cảm ơn người theo dõi.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95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8"/>
          <p:cNvSpPr>
            <a:spLocks noChangeArrowheads="1"/>
          </p:cNvSpPr>
          <p:nvPr/>
        </p:nvSpPr>
        <p:spPr bwMode="auto">
          <a:xfrm>
            <a:off x="1676400" y="8382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Franklin Gothic Book" panose="020B0503020102020204" pitchFamily="34" charset="0"/>
              </a:rPr>
              <a:t>DẶN DÒ</a:t>
            </a:r>
          </a:p>
        </p:txBody>
      </p:sp>
      <p:sp>
        <p:nvSpPr>
          <p:cNvPr id="33795" name="Plaque 7"/>
          <p:cNvSpPr>
            <a:spLocks noChangeArrowheads="1"/>
          </p:cNvSpPr>
          <p:nvPr/>
        </p:nvSpPr>
        <p:spPr bwMode="auto">
          <a:xfrm>
            <a:off x="1752600" y="2057400"/>
            <a:ext cx="8534400" cy="2895600"/>
          </a:xfrm>
          <a:prstGeom prst="plaque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Về nhà em xem lại nội dung đã học về thiết kế bài trình chiếu.</a:t>
            </a:r>
          </a:p>
          <a:p>
            <a:pPr eaLnBrk="1" hangingPunct="1"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Học thuộc ghi nhớ.</a:t>
            </a:r>
          </a:p>
          <a:p>
            <a:pPr eaLnBrk="1" hangingPunct="1"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Chuẩn bị yêu cầu 3 (HĐTH) để tiết sau thực hành tiếp.</a:t>
            </a:r>
          </a:p>
          <a:p>
            <a:pPr eaLnBrk="1" hangingPunct="1">
              <a:defRPr/>
            </a:pPr>
            <a:endParaRPr lang="en-US" sz="3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0" name="Slide Number Placeholder 9"/>
          <p:cNvSpPr txBox="1">
            <a:spLocks noGrp="1"/>
          </p:cNvSpPr>
          <p:nvPr/>
        </p:nvSpPr>
        <p:spPr bwMode="auto">
          <a:xfrm>
            <a:off x="8534400" y="6669088"/>
            <a:ext cx="2133600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BD8D3ED-9D35-4FA7-B3A6-EFF01D5B8A09}" type="slidenum">
              <a:rPr lang="en-US" altLang="en-US" sz="1000">
                <a:latin typeface="Franklin Gothic Book" panose="020B05030201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000">
              <a:latin typeface="Franklin Gothic Book" panose="020B0503020102020204" pitchFamily="34" charset="0"/>
            </a:endParaRPr>
          </a:p>
        </p:txBody>
      </p:sp>
      <p:pic>
        <p:nvPicPr>
          <p:cNvPr id="45061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838201"/>
            <a:ext cx="1143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242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504950" y="3028950"/>
            <a:ext cx="6629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067550" y="3257550"/>
            <a:ext cx="6629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4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71663" y="0"/>
            <a:ext cx="84375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488" y="6096000"/>
            <a:ext cx="868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WordArt 12"/>
          <p:cNvSpPr>
            <a:spLocks noChangeArrowheads="1" noChangeShapeType="1" noTextEdit="1"/>
          </p:cNvSpPr>
          <p:nvPr/>
        </p:nvSpPr>
        <p:spPr bwMode="auto">
          <a:xfrm>
            <a:off x="3524250" y="1143000"/>
            <a:ext cx="5314950" cy="15240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SỨC KHỎE QUÝ THẦY CÔ  </a:t>
            </a:r>
          </a:p>
        </p:txBody>
      </p:sp>
      <p:pic>
        <p:nvPicPr>
          <p:cNvPr id="46087" name="Picture 148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914650" y="-2476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8" name="Picture 149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417057">
            <a:off x="6400800" y="41719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9" name="Picture 150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31978">
            <a:off x="5029200" y="46291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0" name="Picture 151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410450" y="3752850"/>
            <a:ext cx="2057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1" name="Picture 152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983422">
            <a:off x="3086100" y="43243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2" name="Picture 153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766835">
            <a:off x="7315200" y="-990600"/>
            <a:ext cx="1676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3" name="Picture 154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298871">
            <a:off x="2914650" y="13525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4" name="Picture 155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943850" y="10477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5" name="Picture 156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450003">
            <a:off x="5086350" y="571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28801" y="2971801"/>
            <a:ext cx="8475397" cy="76944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F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Chúc các em chăm ngoan, học giỏi</a:t>
            </a:r>
          </a:p>
        </p:txBody>
      </p:sp>
      <p:pic>
        <p:nvPicPr>
          <p:cNvPr id="3" name="Bé Bào Ngư – Sắp Đến Tết Rồi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400800"/>
            <a:ext cx="3238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a p me trong mo - Thu y Chi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343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794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450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227273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14343" grpId="0" animBg="1"/>
      <p:bldP spid="1434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>
            <a:hlinkClick r:id="" action="ppaction://noaction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4819651" y="3582989"/>
            <a:ext cx="531813" cy="59372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None/>
              <a:defRPr/>
            </a:pPr>
            <a:r>
              <a:rPr lang="en-US" altLang="en-US" sz="2285" b="1">
                <a:solidFill>
                  <a:srgbClr val="800000"/>
                </a:solidFill>
                <a:latin typeface="VNI-Bodon-Poster" pitchFamily="2" charset="0"/>
              </a:rPr>
              <a:t>1</a:t>
            </a:r>
          </a:p>
        </p:txBody>
      </p:sp>
      <p:sp>
        <p:nvSpPr>
          <p:cNvPr id="111620" name="AutoShape 4">
            <a:hlinkClick r:id="rId5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5929314" y="3584576"/>
            <a:ext cx="536575" cy="582613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None/>
              <a:defRPr/>
            </a:pPr>
            <a:r>
              <a:rPr lang="en-US" altLang="en-US" sz="2285" b="1">
                <a:solidFill>
                  <a:srgbClr val="800000"/>
                </a:solidFill>
                <a:latin typeface="VNI-Bodon-Poster" pitchFamily="2" charset="0"/>
              </a:rPr>
              <a:t>2</a:t>
            </a: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3792539" y="1684339"/>
            <a:ext cx="4676775" cy="3482975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  <a:defRPr/>
            </a:pPr>
            <a:endParaRPr lang="en-US" altLang="en-US" sz="935">
              <a:solidFill>
                <a:prstClr val="black"/>
              </a:solidFill>
            </a:endParaRPr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3792539" y="1684339"/>
            <a:ext cx="4676775" cy="3482975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  <a:defRPr/>
            </a:pPr>
            <a:endParaRPr lang="en-US" altLang="en-US" sz="935">
              <a:solidFill>
                <a:prstClr val="black"/>
              </a:solidFill>
            </a:endParaRPr>
          </a:p>
        </p:txBody>
      </p:sp>
      <p:sp>
        <p:nvSpPr>
          <p:cNvPr id="17414" name="AutoShape 11"/>
          <p:cNvSpPr>
            <a:spLocks noChangeArrowheads="1"/>
          </p:cNvSpPr>
          <p:nvPr/>
        </p:nvSpPr>
        <p:spPr bwMode="auto">
          <a:xfrm>
            <a:off x="3871913" y="1763714"/>
            <a:ext cx="4597400" cy="3481387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  <a:defRPr/>
            </a:pPr>
            <a:endParaRPr lang="en-US" altLang="en-US" sz="935">
              <a:solidFill>
                <a:prstClr val="black"/>
              </a:solidFill>
            </a:endParaRPr>
          </a:p>
        </p:txBody>
      </p:sp>
      <p:pic>
        <p:nvPicPr>
          <p:cNvPr id="28679" name="Picture 12" descr="smalborg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76" y="1889126"/>
            <a:ext cx="4511675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31" name="WordArt 15">
            <a:hlinkClick r:id="rId7" action="ppaction://hlinkpres?slideindex=20&amp;slidetitle=Slide%2020"/>
          </p:cNvPr>
          <p:cNvSpPr>
            <a:spLocks noChangeArrowheads="1" noChangeShapeType="1" noTextEdit="1"/>
          </p:cNvSpPr>
          <p:nvPr/>
        </p:nvSpPr>
        <p:spPr bwMode="auto">
          <a:xfrm>
            <a:off x="3952876" y="1987551"/>
            <a:ext cx="4378325" cy="633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49"/>
              </a:avLst>
            </a:prstTxWarp>
          </a:bodyPr>
          <a:lstStyle/>
          <a:p>
            <a:pPr algn="ctr"/>
            <a:r>
              <a:rPr lang="vi-VN" sz="1869" b="1" i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ĐẦU GIỜ </a:t>
            </a:r>
          </a:p>
          <a:p>
            <a:pPr algn="ctr"/>
            <a:r>
              <a:rPr lang="vi-VN" sz="1869" b="1" i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TRÒ CHƠI : AI NHANH AI ĐÚNG</a:t>
            </a:r>
            <a:endParaRPr lang="en-US" sz="1869" b="1" i="1" kern="1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81" name="Picture 19" descr="photo-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289" y="1647826"/>
            <a:ext cx="4194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2" name="Picture 20" descr="photo-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088" y="1727201"/>
            <a:ext cx="315912" cy="320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3" name="Picture 21" descr="photo-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6" y="4932364"/>
            <a:ext cx="23336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4" name="Picture 22" descr="photo-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6" y="1766888"/>
            <a:ext cx="365125" cy="320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5" name="Picture 24" descr="photo-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888" y="4851401"/>
            <a:ext cx="23352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47" name="VUIDEHOC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5327650"/>
            <a:ext cx="157162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TextBox 1"/>
          <p:cNvSpPr txBox="1">
            <a:spLocks noChangeArrowheads="1"/>
          </p:cNvSpPr>
          <p:nvPr/>
        </p:nvSpPr>
        <p:spPr bwMode="auto">
          <a:xfrm>
            <a:off x="4505325" y="2933701"/>
            <a:ext cx="1347788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  <a:defRPr/>
            </a:pPr>
            <a:r>
              <a:rPr lang="en-US" altLang="en-US" sz="1869" b="1">
                <a:solidFill>
                  <a:srgbClr val="FF0000"/>
                </a:solidFill>
              </a:rPr>
              <a:t>Câu hỏi:</a:t>
            </a:r>
          </a:p>
        </p:txBody>
      </p:sp>
      <p:sp>
        <p:nvSpPr>
          <p:cNvPr id="17" name="AutoShape 4">
            <a:hlinkClick r:id="rId11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6991351" y="3592513"/>
            <a:ext cx="523875" cy="557212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None/>
              <a:defRPr/>
            </a:pPr>
            <a:r>
              <a:rPr lang="en-US" altLang="en-US" sz="2285" b="1">
                <a:solidFill>
                  <a:srgbClr val="800000"/>
                </a:solidFill>
                <a:latin typeface="VNI-Bodon-Poster" pitchFamily="2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768215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remove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1140" fill="hold"/>
                                        <p:tgtEl>
                                          <p:spTgt spid="1116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1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1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20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47"/>
                </p:tgtEl>
              </p:cMediaNode>
            </p:audio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11618" grpId="0" bldLvl="0" animBg="1"/>
      <p:bldP spid="111620" grpId="0" bldLvl="0" animBg="1"/>
      <p:bldP spid="111631" grpId="0" animBg="1"/>
      <p:bldP spid="17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4276725" y="2249488"/>
            <a:ext cx="280828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sz="1661" b="1">
              <a:solidFill>
                <a:srgbClr val="FF0000"/>
              </a:solidFill>
              <a:latin typeface=".VnTimeH" panose="020B7200000000000000" pitchFamily="34" charset="0"/>
            </a:endParaRPr>
          </a:p>
        </p:txBody>
      </p:sp>
      <p:pic>
        <p:nvPicPr>
          <p:cNvPr id="30723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8643938" y="1084263"/>
            <a:ext cx="595312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4929188" y="5229226"/>
            <a:ext cx="2246312" cy="568325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3200" b="1">
              <a:solidFill>
                <a:srgbClr val="FF3300"/>
              </a:solidFill>
              <a:latin typeface=".VnTime" panose="020B7200000000000000" pitchFamily="34" charset="0"/>
            </a:endParaRPr>
          </a:p>
        </p:txBody>
      </p:sp>
      <p:grpSp>
        <p:nvGrpSpPr>
          <p:cNvPr id="30725" name="Group 17"/>
          <p:cNvGrpSpPr>
            <a:grpSpLocks/>
          </p:cNvGrpSpPr>
          <p:nvPr/>
        </p:nvGrpSpPr>
        <p:grpSpPr bwMode="auto">
          <a:xfrm>
            <a:off x="3578226" y="993776"/>
            <a:ext cx="5216525" cy="1533525"/>
            <a:chOff x="66" y="-86"/>
            <a:chExt cx="4918" cy="2320"/>
          </a:xfrm>
        </p:grpSpPr>
        <p:sp>
          <p:nvSpPr>
            <p:cNvPr id="30749" name="Rectangle 18" descr="Parchment"/>
            <p:cNvSpPr>
              <a:spLocks noChangeArrowheads="1"/>
            </p:cNvSpPr>
            <p:nvPr/>
          </p:nvSpPr>
          <p:spPr bwMode="auto">
            <a:xfrm>
              <a:off x="4569" y="1267"/>
              <a:ext cx="231" cy="163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</a:endParaRPr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1019"/>
              <a:ext cx="4918" cy="689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2.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Biểu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tượng</a:t>
              </a:r>
              <a:r>
                <a:rPr lang="en-US" sz="2077" b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sau có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chức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năng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gì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?</a:t>
              </a:r>
            </a:p>
          </p:txBody>
        </p:sp>
        <p:sp>
          <p:nvSpPr>
            <p:cNvPr id="3" name="AutoShape 19" descr="Parchment"/>
            <p:cNvSpPr>
              <a:spLocks noChangeArrowheads="1"/>
            </p:cNvSpPr>
            <p:nvPr/>
          </p:nvSpPr>
          <p:spPr bwMode="auto">
            <a:xfrm>
              <a:off x="66" y="-86"/>
              <a:ext cx="4918" cy="232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800" b="1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Câu 1: </a:t>
              </a:r>
              <a:r>
                <a:rPr lang="en-US" sz="28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 mở phần mềm trình chiếu Powerpoint, em nháy đúp chuột vào biểu tượng nào?</a:t>
              </a:r>
              <a:endParaRPr lang="vi-V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2135189" y="4979843"/>
            <a:ext cx="2495067" cy="647224"/>
            <a:chOff x="142" y="1725"/>
            <a:chExt cx="4757" cy="785"/>
          </a:xfrm>
        </p:grpSpPr>
        <p:sp>
          <p:nvSpPr>
            <p:cNvPr id="30747" name="Rectangle 27"/>
            <p:cNvSpPr>
              <a:spLocks noChangeArrowheads="1"/>
            </p:cNvSpPr>
            <p:nvPr/>
          </p:nvSpPr>
          <p:spPr bwMode="auto">
            <a:xfrm>
              <a:off x="4513" y="1756"/>
              <a:ext cx="352" cy="709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748" name="AutoShape 28"/>
            <p:cNvSpPr>
              <a:spLocks noChangeArrowheads="1"/>
            </p:cNvSpPr>
            <p:nvPr/>
          </p:nvSpPr>
          <p:spPr bwMode="auto">
            <a:xfrm>
              <a:off x="142" y="1725"/>
              <a:ext cx="4757" cy="785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A</a:t>
              </a:r>
            </a:p>
          </p:txBody>
        </p:sp>
      </p:grpSp>
      <p:sp>
        <p:nvSpPr>
          <p:cNvPr id="30727" name="Oval 30"/>
          <p:cNvSpPr>
            <a:spLocks noChangeArrowheads="1"/>
          </p:cNvSpPr>
          <p:nvPr/>
        </p:nvSpPr>
        <p:spPr bwMode="auto">
          <a:xfrm>
            <a:off x="3013075" y="1095375"/>
            <a:ext cx="617538" cy="598488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sz="100">
              <a:solidFill>
                <a:srgbClr val="000000"/>
              </a:solidFill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5670550" y="5256213"/>
            <a:ext cx="554038" cy="315912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5630864" y="5299076"/>
            <a:ext cx="593725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5661025" y="5318125"/>
            <a:ext cx="554038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5680076" y="5337176"/>
            <a:ext cx="593725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5661025" y="5359401"/>
            <a:ext cx="554038" cy="2778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5691189" y="5340351"/>
            <a:ext cx="592137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5691188" y="5365750"/>
            <a:ext cx="552450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5680075" y="5326063"/>
            <a:ext cx="554038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5691188" y="5354638"/>
            <a:ext cx="552450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5680075" y="5345113"/>
            <a:ext cx="554038" cy="315912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1</a:t>
            </a:r>
          </a:p>
        </p:txBody>
      </p:sp>
      <p:sp>
        <p:nvSpPr>
          <p:cNvPr id="30738" name="Rectangle 9"/>
          <p:cNvSpPr>
            <a:spLocks noChangeArrowheads="1"/>
          </p:cNvSpPr>
          <p:nvPr/>
        </p:nvSpPr>
        <p:spPr bwMode="auto">
          <a:xfrm>
            <a:off x="5910264" y="4033838"/>
            <a:ext cx="128587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305" tIns="31652" rIns="63305" bIns="31652" anchor="ctr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30739" name="Picture 2" descr="HÃ¬nh áº£nh cÃ³ liÃªn qua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075" y="3036888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0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863" y="3132138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1" name="Picture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313" y="3022600"/>
            <a:ext cx="12954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2" name="Picture 1" descr="Screen Clippi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2701" y="3106739"/>
            <a:ext cx="862013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3" name="TextBox 3"/>
          <p:cNvSpPr txBox="1">
            <a:spLocks noChangeArrowheads="1"/>
          </p:cNvSpPr>
          <p:nvPr/>
        </p:nvSpPr>
        <p:spPr bwMode="auto">
          <a:xfrm>
            <a:off x="2743200" y="4103688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0744" name="TextBox 48"/>
          <p:cNvSpPr txBox="1">
            <a:spLocks noChangeArrowheads="1"/>
          </p:cNvSpPr>
          <p:nvPr/>
        </p:nvSpPr>
        <p:spPr bwMode="auto">
          <a:xfrm>
            <a:off x="4800600" y="41148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0745" name="TextBox 49"/>
          <p:cNvSpPr txBox="1">
            <a:spLocks noChangeArrowheads="1"/>
          </p:cNvSpPr>
          <p:nvPr/>
        </p:nvSpPr>
        <p:spPr bwMode="auto">
          <a:xfrm>
            <a:off x="6858000" y="41148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0746" name="TextBox 50"/>
          <p:cNvSpPr txBox="1">
            <a:spLocks noChangeArrowheads="1"/>
          </p:cNvSpPr>
          <p:nvPr/>
        </p:nvSpPr>
        <p:spPr bwMode="auto">
          <a:xfrm>
            <a:off x="9067800" y="41148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308530777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4276725" y="2249488"/>
            <a:ext cx="280828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sz="1661" b="1">
              <a:solidFill>
                <a:srgbClr val="FF0000"/>
              </a:solidFill>
              <a:latin typeface=".VnTimeH" panose="020B7200000000000000" pitchFamily="34" charset="0"/>
            </a:endParaRPr>
          </a:p>
        </p:txBody>
      </p:sp>
      <p:pic>
        <p:nvPicPr>
          <p:cNvPr id="31747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8643938" y="1084263"/>
            <a:ext cx="595312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343525" y="5380038"/>
            <a:ext cx="1187450" cy="277812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596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596" b="1">
              <a:solidFill>
                <a:srgbClr val="FF3300"/>
              </a:solidFill>
              <a:latin typeface=".VnTime" pitchFamily="34" charset="0"/>
            </a:endParaRPr>
          </a:p>
        </p:txBody>
      </p:sp>
      <p:grpSp>
        <p:nvGrpSpPr>
          <p:cNvPr id="31749" name="Group 17"/>
          <p:cNvGrpSpPr>
            <a:grpSpLocks/>
          </p:cNvGrpSpPr>
          <p:nvPr/>
        </p:nvGrpSpPr>
        <p:grpSpPr bwMode="auto">
          <a:xfrm>
            <a:off x="3578226" y="993776"/>
            <a:ext cx="5216525" cy="1533525"/>
            <a:chOff x="66" y="-86"/>
            <a:chExt cx="4918" cy="2320"/>
          </a:xfrm>
        </p:grpSpPr>
        <p:sp>
          <p:nvSpPr>
            <p:cNvPr id="31777" name="Rectangle 18" descr="Parchment"/>
            <p:cNvSpPr>
              <a:spLocks noChangeArrowheads="1"/>
            </p:cNvSpPr>
            <p:nvPr/>
          </p:nvSpPr>
          <p:spPr bwMode="auto">
            <a:xfrm>
              <a:off x="4569" y="1267"/>
              <a:ext cx="231" cy="163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</a:endParaRPr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1019"/>
              <a:ext cx="4918" cy="689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2.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Biểu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tượng</a:t>
              </a:r>
              <a:r>
                <a:rPr lang="en-US" sz="2077" b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sau có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chức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năng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gì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?</a:t>
              </a:r>
            </a:p>
          </p:txBody>
        </p:sp>
        <p:sp>
          <p:nvSpPr>
            <p:cNvPr id="31779" name="AutoShape 19" descr="Parchment"/>
            <p:cNvSpPr>
              <a:spLocks noChangeArrowheads="1"/>
            </p:cNvSpPr>
            <p:nvPr/>
          </p:nvSpPr>
          <p:spPr bwMode="auto">
            <a:xfrm>
              <a:off x="66" y="-86"/>
              <a:ext cx="4918" cy="232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Câu 2: Em vào thẻ nào để tạo hiệu ứng cho hình ảnh trong trang trình chiếu?</a:t>
              </a:r>
              <a:endParaRPr lang="vi-V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750" name="Group 20"/>
          <p:cNvGrpSpPr>
            <a:grpSpLocks/>
          </p:cNvGrpSpPr>
          <p:nvPr/>
        </p:nvGrpSpPr>
        <p:grpSpPr bwMode="auto">
          <a:xfrm>
            <a:off x="3998914" y="2784475"/>
            <a:ext cx="617537" cy="431800"/>
            <a:chOff x="144" y="1852"/>
            <a:chExt cx="6233" cy="524"/>
          </a:xfrm>
        </p:grpSpPr>
        <p:sp>
          <p:nvSpPr>
            <p:cNvPr id="31775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5"/>
              <a:ext cx="1864" cy="131"/>
            </a:xfrm>
            <a:prstGeom prst="rect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964" name="AutoShape 22" descr="Water droplets"/>
            <p:cNvSpPr>
              <a:spLocks noChangeArrowheads="1"/>
            </p:cNvSpPr>
            <p:nvPr/>
          </p:nvSpPr>
          <p:spPr bwMode="auto">
            <a:xfrm>
              <a:off x="144" y="1852"/>
              <a:ext cx="4759" cy="524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237398" indent="-237398">
                <a:defRPr/>
              </a:pPr>
              <a:r>
                <a:rPr lang="en-US" sz="1939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A. </a:t>
              </a:r>
              <a:endParaRPr lang="en-US" sz="1869" b="1" dirty="0" err="1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751" name="Group 23"/>
          <p:cNvGrpSpPr>
            <a:grpSpLocks/>
          </p:cNvGrpSpPr>
          <p:nvPr/>
        </p:nvGrpSpPr>
        <p:grpSpPr bwMode="auto">
          <a:xfrm>
            <a:off x="4011614" y="3910013"/>
            <a:ext cx="606425" cy="431800"/>
            <a:chOff x="148" y="2053"/>
            <a:chExt cx="6273" cy="414"/>
          </a:xfrm>
        </p:grpSpPr>
        <p:sp>
          <p:nvSpPr>
            <p:cNvPr id="31773" name="Rectangle 24" descr="Water droplets"/>
            <p:cNvSpPr>
              <a:spLocks noChangeArrowheads="1"/>
            </p:cNvSpPr>
            <p:nvPr/>
          </p:nvSpPr>
          <p:spPr bwMode="auto">
            <a:xfrm>
              <a:off x="4513" y="2058"/>
              <a:ext cx="1908" cy="103"/>
            </a:xfrm>
            <a:prstGeom prst="rect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</a:endParaRPr>
            </a:p>
          </p:txBody>
        </p:sp>
        <p:sp>
          <p:nvSpPr>
            <p:cNvPr id="39962" name="AutoShape 25" descr="Water droplets"/>
            <p:cNvSpPr>
              <a:spLocks noChangeArrowheads="1"/>
            </p:cNvSpPr>
            <p:nvPr/>
          </p:nvSpPr>
          <p:spPr bwMode="auto">
            <a:xfrm>
              <a:off x="148" y="2053"/>
              <a:ext cx="4746" cy="414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1939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B.</a:t>
              </a:r>
              <a:endParaRPr lang="vi-VN" sz="1939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4011614" y="4710113"/>
            <a:ext cx="1481137" cy="455612"/>
            <a:chOff x="142" y="1840"/>
            <a:chExt cx="4994" cy="553"/>
          </a:xfrm>
        </p:grpSpPr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4513" y="2045"/>
              <a:ext cx="623" cy="13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40"/>
              <a:ext cx="4758" cy="55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077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B</a:t>
              </a:r>
            </a:p>
          </p:txBody>
        </p:sp>
      </p:grpSp>
      <p:sp>
        <p:nvSpPr>
          <p:cNvPr id="31753" name="Oval 30"/>
          <p:cNvSpPr>
            <a:spLocks noChangeArrowheads="1"/>
          </p:cNvSpPr>
          <p:nvPr/>
        </p:nvSpPr>
        <p:spPr bwMode="auto">
          <a:xfrm>
            <a:off x="3013075" y="1095375"/>
            <a:ext cx="617538" cy="598488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sz="100">
              <a:solidFill>
                <a:srgbClr val="000000"/>
              </a:solidFill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5670550" y="5256213"/>
            <a:ext cx="554038" cy="315912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5630864" y="5299076"/>
            <a:ext cx="593725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5661025" y="5318125"/>
            <a:ext cx="554038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5680076" y="5337176"/>
            <a:ext cx="593725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5661025" y="5359401"/>
            <a:ext cx="554038" cy="2778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5691189" y="5340351"/>
            <a:ext cx="592137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5691188" y="5365750"/>
            <a:ext cx="552450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5680075" y="5326063"/>
            <a:ext cx="554038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5691188" y="5354638"/>
            <a:ext cx="552450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5680075" y="5345113"/>
            <a:ext cx="554038" cy="315912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1</a:t>
            </a:r>
          </a:p>
        </p:txBody>
      </p:sp>
      <p:sp>
        <p:nvSpPr>
          <p:cNvPr id="30" name="AutoShape 25" descr="Water droplets"/>
          <p:cNvSpPr>
            <a:spLocks noChangeArrowheads="1"/>
          </p:cNvSpPr>
          <p:nvPr/>
        </p:nvSpPr>
        <p:spPr bwMode="auto">
          <a:xfrm>
            <a:off x="7178676" y="2689225"/>
            <a:ext cx="447675" cy="730250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1939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endParaRPr lang="vi-VN" sz="1939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sp>
        <p:nvSpPr>
          <p:cNvPr id="31" name="AutoShape 25" descr="Water droplets"/>
          <p:cNvSpPr>
            <a:spLocks noChangeArrowheads="1"/>
          </p:cNvSpPr>
          <p:nvPr/>
        </p:nvSpPr>
        <p:spPr bwMode="auto">
          <a:xfrm>
            <a:off x="7178675" y="3852619"/>
            <a:ext cx="458788" cy="729153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1939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endParaRPr lang="vi-VN" sz="1939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66" name="Rectangle 9"/>
          <p:cNvSpPr>
            <a:spLocks noChangeArrowheads="1"/>
          </p:cNvSpPr>
          <p:nvPr/>
        </p:nvSpPr>
        <p:spPr bwMode="auto">
          <a:xfrm>
            <a:off x="5910264" y="4033838"/>
            <a:ext cx="128587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305" tIns="31652" rIns="63305" bIns="31652" anchor="ctr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31767" name="Picture 7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676" y="2828926"/>
            <a:ext cx="87471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8" name="Picture 8" descr="Screen Clippi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5" y="4048125"/>
            <a:ext cx="922338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9" name="Picture 11" descr="Screen Clippi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6" y="2859089"/>
            <a:ext cx="100647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70" name="Picture 12" descr="Screen Clippi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213" y="3981450"/>
            <a:ext cx="1377950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27373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8643938" y="1084263"/>
            <a:ext cx="595312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343525" y="5380038"/>
            <a:ext cx="1187450" cy="277812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596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596" b="1">
              <a:solidFill>
                <a:srgbClr val="FF3300"/>
              </a:solidFill>
              <a:latin typeface=".VnTime" pitchFamily="34" charset="0"/>
            </a:endParaRPr>
          </a:p>
        </p:txBody>
      </p:sp>
      <p:grpSp>
        <p:nvGrpSpPr>
          <p:cNvPr id="32772" name="Group 17"/>
          <p:cNvGrpSpPr>
            <a:grpSpLocks/>
          </p:cNvGrpSpPr>
          <p:nvPr/>
        </p:nvGrpSpPr>
        <p:grpSpPr bwMode="auto">
          <a:xfrm>
            <a:off x="3578226" y="1231900"/>
            <a:ext cx="5216525" cy="1055688"/>
            <a:chOff x="66" y="275"/>
            <a:chExt cx="4918" cy="1598"/>
          </a:xfrm>
        </p:grpSpPr>
        <p:sp>
          <p:nvSpPr>
            <p:cNvPr id="32800" name="Rectangle 18" descr="Parchment"/>
            <p:cNvSpPr>
              <a:spLocks noChangeArrowheads="1"/>
            </p:cNvSpPr>
            <p:nvPr/>
          </p:nvSpPr>
          <p:spPr bwMode="auto">
            <a:xfrm>
              <a:off x="4569" y="1267"/>
              <a:ext cx="231" cy="163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</a:endParaRPr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1020"/>
              <a:ext cx="4918" cy="69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2.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Biểu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tượng</a:t>
              </a:r>
              <a:r>
                <a:rPr lang="en-US" sz="2077" b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sau có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chức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năng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gì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?</a:t>
              </a:r>
            </a:p>
          </p:txBody>
        </p:sp>
        <p:sp>
          <p:nvSpPr>
            <p:cNvPr id="32802" name="AutoShape 19" descr="Parchment"/>
            <p:cNvSpPr>
              <a:spLocks noChangeArrowheads="1"/>
            </p:cNvSpPr>
            <p:nvPr/>
          </p:nvSpPr>
          <p:spPr bwMode="auto">
            <a:xfrm>
              <a:off x="66" y="275"/>
              <a:ext cx="4918" cy="1598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Câu 3: Để lưu bài trình chiếu, em nhấn tổ hợp phím nào?</a:t>
              </a:r>
            </a:p>
          </p:txBody>
        </p:sp>
      </p:grpSp>
      <p:grpSp>
        <p:nvGrpSpPr>
          <p:cNvPr id="32773" name="Group 20"/>
          <p:cNvGrpSpPr>
            <a:grpSpLocks/>
          </p:cNvGrpSpPr>
          <p:nvPr/>
        </p:nvGrpSpPr>
        <p:grpSpPr bwMode="auto">
          <a:xfrm>
            <a:off x="2755901" y="2779713"/>
            <a:ext cx="2242083" cy="647700"/>
            <a:chOff x="144" y="1722"/>
            <a:chExt cx="4761" cy="785"/>
          </a:xfrm>
        </p:grpSpPr>
        <p:sp>
          <p:nvSpPr>
            <p:cNvPr id="32798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5"/>
              <a:ext cx="392" cy="131"/>
            </a:xfrm>
            <a:prstGeom prst="rect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964" name="AutoShape 22" descr="Water droplets"/>
            <p:cNvSpPr>
              <a:spLocks noChangeArrowheads="1"/>
            </p:cNvSpPr>
            <p:nvPr/>
          </p:nvSpPr>
          <p:spPr bwMode="auto">
            <a:xfrm>
              <a:off x="144" y="1722"/>
              <a:ext cx="4753" cy="785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237398" indent="-237398">
                <a:defRPr/>
              </a:pPr>
              <a:r>
                <a:rPr lang="en-US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A. Ctrl + A </a:t>
              </a:r>
              <a:endParaRPr lang="en-US" sz="3200" b="1" dirty="0" err="1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4011614" y="4710113"/>
            <a:ext cx="1481137" cy="455612"/>
            <a:chOff x="142" y="1840"/>
            <a:chExt cx="4994" cy="553"/>
          </a:xfrm>
        </p:grpSpPr>
        <p:sp>
          <p:nvSpPr>
            <p:cNvPr id="32796" name="Rectangle 27"/>
            <p:cNvSpPr>
              <a:spLocks noChangeArrowheads="1"/>
            </p:cNvSpPr>
            <p:nvPr/>
          </p:nvSpPr>
          <p:spPr bwMode="auto">
            <a:xfrm>
              <a:off x="4513" y="2045"/>
              <a:ext cx="623" cy="13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40"/>
              <a:ext cx="4758" cy="55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077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D</a:t>
              </a:r>
            </a:p>
          </p:txBody>
        </p:sp>
      </p:grpSp>
      <p:sp>
        <p:nvSpPr>
          <p:cNvPr id="32775" name="Oval 30"/>
          <p:cNvSpPr>
            <a:spLocks noChangeArrowheads="1"/>
          </p:cNvSpPr>
          <p:nvPr/>
        </p:nvSpPr>
        <p:spPr bwMode="auto">
          <a:xfrm>
            <a:off x="3013075" y="1095375"/>
            <a:ext cx="617538" cy="598488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sz="100">
              <a:solidFill>
                <a:srgbClr val="000000"/>
              </a:solidFill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5670550" y="5256213"/>
            <a:ext cx="554038" cy="315912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5630864" y="5299076"/>
            <a:ext cx="593725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5661025" y="5318125"/>
            <a:ext cx="554038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5680076" y="5337176"/>
            <a:ext cx="593725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5661025" y="5359401"/>
            <a:ext cx="554038" cy="2778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5691189" y="5340351"/>
            <a:ext cx="592137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5691188" y="5365750"/>
            <a:ext cx="552450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5680075" y="5326063"/>
            <a:ext cx="554038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5691188" y="5354638"/>
            <a:ext cx="552450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5680075" y="5345113"/>
            <a:ext cx="554038" cy="315912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1</a:t>
            </a:r>
          </a:p>
        </p:txBody>
      </p:sp>
      <p:sp>
        <p:nvSpPr>
          <p:cNvPr id="32786" name="Rectangle 9"/>
          <p:cNvSpPr>
            <a:spLocks noChangeArrowheads="1"/>
          </p:cNvSpPr>
          <p:nvPr/>
        </p:nvSpPr>
        <p:spPr bwMode="auto">
          <a:xfrm>
            <a:off x="5910264" y="4033838"/>
            <a:ext cx="128587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305" tIns="31652" rIns="63305" bIns="31652" anchor="ctr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grpSp>
        <p:nvGrpSpPr>
          <p:cNvPr id="32787" name="Group 20"/>
          <p:cNvGrpSpPr>
            <a:grpSpLocks/>
          </p:cNvGrpSpPr>
          <p:nvPr/>
        </p:nvGrpSpPr>
        <p:grpSpPr bwMode="auto">
          <a:xfrm>
            <a:off x="2743201" y="3771900"/>
            <a:ext cx="2242083" cy="647700"/>
            <a:chOff x="144" y="1722"/>
            <a:chExt cx="4761" cy="785"/>
          </a:xfrm>
        </p:grpSpPr>
        <p:sp>
          <p:nvSpPr>
            <p:cNvPr id="32794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5"/>
              <a:ext cx="392" cy="131"/>
            </a:xfrm>
            <a:prstGeom prst="rect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AutoShape 22" descr="Water droplets"/>
            <p:cNvSpPr>
              <a:spLocks noChangeArrowheads="1"/>
            </p:cNvSpPr>
            <p:nvPr/>
          </p:nvSpPr>
          <p:spPr bwMode="auto">
            <a:xfrm>
              <a:off x="144" y="1722"/>
              <a:ext cx="4753" cy="785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237398" indent="-237398">
                <a:defRPr/>
              </a:pPr>
              <a:r>
                <a:rPr lang="en-US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C. Ctrl + C</a:t>
              </a:r>
              <a:endParaRPr lang="en-US" sz="3200" b="1" dirty="0" err="1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2788" name="Group 20"/>
          <p:cNvGrpSpPr>
            <a:grpSpLocks/>
          </p:cNvGrpSpPr>
          <p:nvPr/>
        </p:nvGrpSpPr>
        <p:grpSpPr bwMode="auto">
          <a:xfrm>
            <a:off x="6589714" y="2781300"/>
            <a:ext cx="2242083" cy="647700"/>
            <a:chOff x="144" y="1722"/>
            <a:chExt cx="4761" cy="785"/>
          </a:xfrm>
        </p:grpSpPr>
        <p:sp>
          <p:nvSpPr>
            <p:cNvPr id="32792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5"/>
              <a:ext cx="392" cy="131"/>
            </a:xfrm>
            <a:prstGeom prst="rect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AutoShape 22" descr="Water droplets"/>
            <p:cNvSpPr>
              <a:spLocks noChangeArrowheads="1"/>
            </p:cNvSpPr>
            <p:nvPr/>
          </p:nvSpPr>
          <p:spPr bwMode="auto">
            <a:xfrm>
              <a:off x="144" y="1722"/>
              <a:ext cx="4753" cy="785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237398" indent="-237398">
                <a:defRPr/>
              </a:pPr>
              <a:r>
                <a:rPr lang="en-US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B. Ctrl + V </a:t>
              </a:r>
              <a:endParaRPr lang="en-US" sz="3200" b="1" dirty="0" err="1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2789" name="Group 20"/>
          <p:cNvGrpSpPr>
            <a:grpSpLocks/>
          </p:cNvGrpSpPr>
          <p:nvPr/>
        </p:nvGrpSpPr>
        <p:grpSpPr bwMode="auto">
          <a:xfrm>
            <a:off x="6629401" y="3771900"/>
            <a:ext cx="2242083" cy="647700"/>
            <a:chOff x="144" y="1722"/>
            <a:chExt cx="4761" cy="785"/>
          </a:xfrm>
        </p:grpSpPr>
        <p:sp>
          <p:nvSpPr>
            <p:cNvPr id="32790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5"/>
              <a:ext cx="392" cy="131"/>
            </a:xfrm>
            <a:prstGeom prst="rect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AutoShape 22" descr="Water droplets"/>
            <p:cNvSpPr>
              <a:spLocks noChangeArrowheads="1"/>
            </p:cNvSpPr>
            <p:nvPr/>
          </p:nvSpPr>
          <p:spPr bwMode="auto">
            <a:xfrm>
              <a:off x="144" y="1722"/>
              <a:ext cx="4753" cy="785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237398" indent="-237398">
                <a:defRPr/>
              </a:pPr>
              <a:r>
                <a:rPr lang="en-US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D. Ctrl + S </a:t>
              </a:r>
              <a:endParaRPr lang="en-US" sz="3200" b="1" dirty="0" err="1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2734315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0"/>
          <p:cNvSpPr txBox="1">
            <a:spLocks noChangeArrowheads="1"/>
          </p:cNvSpPr>
          <p:nvPr/>
        </p:nvSpPr>
        <p:spPr bwMode="auto">
          <a:xfrm>
            <a:off x="1524000" y="325462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Tuesday,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March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36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95" name="Text Box 11"/>
          <p:cNvSpPr txBox="1">
            <a:spLocks noChangeArrowheads="1"/>
          </p:cNvSpPr>
          <p:nvPr/>
        </p:nvSpPr>
        <p:spPr bwMode="auto">
          <a:xfrm>
            <a:off x="4191000" y="1016000"/>
            <a:ext cx="3505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Tin học</a:t>
            </a:r>
          </a:p>
        </p:txBody>
      </p:sp>
      <p:sp>
        <p:nvSpPr>
          <p:cNvPr id="33796" name="Text Box 11"/>
          <p:cNvSpPr txBox="1">
            <a:spLocks noChangeArrowheads="1"/>
          </p:cNvSpPr>
          <p:nvPr/>
        </p:nvSpPr>
        <p:spPr bwMode="auto">
          <a:xfrm>
            <a:off x="1752600" y="1601788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Tiết 49: Thực hành tổng hợp.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1447800" y="3168648"/>
          <a:ext cx="9220200" cy="3689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296" name="Text Box 26" descr="White marble"/>
          <p:cNvSpPr txBox="1">
            <a:spLocks noChangeArrowheads="1"/>
          </p:cNvSpPr>
          <p:nvPr/>
        </p:nvSpPr>
        <p:spPr bwMode="gray">
          <a:xfrm>
            <a:off x="2819400" y="2514600"/>
            <a:ext cx="5105400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u="sng">
                <a:solidFill>
                  <a:srgbClr val="0033CC"/>
                </a:solidFill>
                <a:latin typeface="Arial" panose="020B0604020202020204" pitchFamily="34" charset="0"/>
              </a:rPr>
              <a:t>MỤC TIÊU</a:t>
            </a:r>
          </a:p>
        </p:txBody>
      </p:sp>
    </p:spTree>
    <p:extLst>
      <p:ext uri="{BB962C8B-B14F-4D97-AF65-F5344CB8AC3E}">
        <p14:creationId xmlns:p14="http://schemas.microsoft.com/office/powerpoint/2010/main" val="156509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22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1"/>
          <p:cNvSpPr txBox="1">
            <a:spLocks noChangeArrowheads="1"/>
          </p:cNvSpPr>
          <p:nvPr/>
        </p:nvSpPr>
        <p:spPr bwMode="auto">
          <a:xfrm>
            <a:off x="2607248" y="554038"/>
            <a:ext cx="6742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HOẠT ĐỘNG THỰC HÀNH</a:t>
            </a:r>
          </a:p>
        </p:txBody>
      </p:sp>
      <p:sp>
        <p:nvSpPr>
          <p:cNvPr id="35843" name="Rectangle 13"/>
          <p:cNvSpPr>
            <a:spLocks noChangeArrowheads="1"/>
          </p:cNvSpPr>
          <p:nvPr/>
        </p:nvSpPr>
        <p:spPr bwMode="auto">
          <a:xfrm>
            <a:off x="1878745" y="1262063"/>
            <a:ext cx="8382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Thực hiện nhấn các tổ hợp phím để kiểm tra các chức năng tương ứng.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Ctrl + N: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Ctrl + M: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Ctrl + B: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Ctrl + I: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Ctrl + U: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Ctrl + P: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Ctrl + S: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F5: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ESC: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>
              <a:latin typeface="Franklin Gothic Book" panose="020B0503020102020204" pitchFamily="34" charset="0"/>
            </a:endParaRPr>
          </a:p>
        </p:txBody>
      </p:sp>
      <p:pic>
        <p:nvPicPr>
          <p:cNvPr id="35844" name="Picture 7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710" y="401638"/>
            <a:ext cx="9810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838687" y="1985101"/>
            <a:ext cx="3952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tạo một Powerpoint mới.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38687" y="2339478"/>
            <a:ext cx="42052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 một trang trình chiếu mới.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38687" y="2708412"/>
            <a:ext cx="2965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Bật/ tắt chế độ in đậm.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38687" y="3045076"/>
            <a:ext cx="3427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Bật/ tắt chế độ in nghiêng.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38687" y="3402013"/>
            <a:ext cx="34353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Bật/ tắt chế độ gạch chân.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38687" y="3763963"/>
            <a:ext cx="2684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ra bài trình chiếu.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38687" y="4186237"/>
            <a:ext cx="26209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bài trình chiếu.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838687" y="4581297"/>
            <a:ext cx="2608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 đầu trình chiếu.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838687" y="4895011"/>
            <a:ext cx="3000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Thoát khỏi trình chiếu.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83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3"/>
          <p:cNvSpPr>
            <a:spLocks noChangeArrowheads="1"/>
          </p:cNvSpPr>
          <p:nvPr/>
        </p:nvSpPr>
        <p:spPr bwMode="auto">
          <a:xfrm>
            <a:off x="1752600" y="755107"/>
            <a:ext cx="8915400" cy="8094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Trao đổi với bạn rồi thực hiện các yêu cầu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nl-NL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Thiết kế bài trình chiếu có chủ đề “Giới thiệu nhóm và các thành viên”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Trang 1: Giới thiệu tên nhóm, tên các bạn trong nhóm.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Các trang tiếp theo giới thiệu từng thành viên trong nhóm, bao gồm các thông tin.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nl-NL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Họ và tên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nl-NL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ảnh cá nhân (nếu có)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nl-NL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Sinh nhật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nl-NL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Sở thích.....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Trang cuối: cảm ơn người theo dõi.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Chọn màu nền, màu chữ trong các trang trình chiếu.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Tạo hiệu ứng cho nội dung và hình ảnh trong các trang trình chiếu.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Ghi thông tin người soạn, số trang cho bài trình chiếu.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Đặt tên cho bài trình chiếu rồi lưu bài trình chiếu vào thư mục của em trên máy tính.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Sử dụng bài trình chiếu để thuyết trình trước nhóm.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>
              <a:latin typeface="Franklin Gothic Book" panose="020B0503020102020204" pitchFamily="34" charset="0"/>
            </a:endParaRPr>
          </a:p>
        </p:txBody>
      </p:sp>
      <p:pic>
        <p:nvPicPr>
          <p:cNvPr id="3789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6" y="378823"/>
            <a:ext cx="9810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gular Pentagon 3"/>
          <p:cNvSpPr/>
          <p:nvPr/>
        </p:nvSpPr>
        <p:spPr>
          <a:xfrm>
            <a:off x="3733800" y="0"/>
            <a:ext cx="4724400" cy="1219200"/>
          </a:xfrm>
          <a:prstGeom prst="pentag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  <p:sp>
        <p:nvSpPr>
          <p:cNvPr id="17" name="Explosion 2 16"/>
          <p:cNvSpPr/>
          <p:nvPr/>
        </p:nvSpPr>
        <p:spPr>
          <a:xfrm rot="20881914">
            <a:off x="1389622" y="1625627"/>
            <a:ext cx="9495080" cy="4108826"/>
          </a:xfrm>
          <a:prstGeom prst="irregularSeal2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en-US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Trò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chơi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Ai nhanh, ai </a:t>
            </a:r>
            <a:r>
              <a:rPr lang="en-US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đúng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???</a:t>
            </a:r>
          </a:p>
        </p:txBody>
      </p:sp>
    </p:spTree>
    <p:extLst>
      <p:ext uri="{BB962C8B-B14F-4D97-AF65-F5344CB8AC3E}">
        <p14:creationId xmlns:p14="http://schemas.microsoft.com/office/powerpoint/2010/main" val="135312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793</Words>
  <Application>Microsoft Office PowerPoint</Application>
  <PresentationFormat>Custom</PresentationFormat>
  <Paragraphs>151</Paragraphs>
  <Slides>15</Slides>
  <Notes>4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Câu 2: Em vào đâu để tạo hiệu ứng cho nội dung văn bản trong trang trình chiếu?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May00</dc:creator>
  <cp:lastModifiedBy>Tuan Anh</cp:lastModifiedBy>
  <cp:revision>5</cp:revision>
  <dcterms:created xsi:type="dcterms:W3CDTF">2021-03-22T08:52:02Z</dcterms:created>
  <dcterms:modified xsi:type="dcterms:W3CDTF">2022-03-08T03:59:27Z</dcterms:modified>
</cp:coreProperties>
</file>