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  <p:sldMasterId id="2147483746" r:id="rId2"/>
    <p:sldMasterId id="2147483758" r:id="rId3"/>
  </p:sldMasterIdLst>
  <p:notesMasterIdLst>
    <p:notesMasterId r:id="rId26"/>
  </p:notesMasterIdLst>
  <p:sldIdLst>
    <p:sldId id="346" r:id="rId4"/>
    <p:sldId id="275" r:id="rId5"/>
    <p:sldId id="294" r:id="rId6"/>
    <p:sldId id="297" r:id="rId7"/>
    <p:sldId id="298" r:id="rId8"/>
    <p:sldId id="333" r:id="rId9"/>
    <p:sldId id="334" r:id="rId10"/>
    <p:sldId id="299" r:id="rId11"/>
    <p:sldId id="338" r:id="rId12"/>
    <p:sldId id="304" r:id="rId13"/>
    <p:sldId id="305" r:id="rId14"/>
    <p:sldId id="340" r:id="rId15"/>
    <p:sldId id="308" r:id="rId16"/>
    <p:sldId id="309" r:id="rId17"/>
    <p:sldId id="316" r:id="rId18"/>
    <p:sldId id="313" r:id="rId19"/>
    <p:sldId id="344" r:id="rId20"/>
    <p:sldId id="312" r:id="rId21"/>
    <p:sldId id="314" r:id="rId22"/>
    <p:sldId id="317" r:id="rId23"/>
    <p:sldId id="323" r:id="rId24"/>
    <p:sldId id="345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  <a:srgbClr val="000066"/>
    <a:srgbClr val="FF0000"/>
    <a:srgbClr val="00FFFF"/>
    <a:srgbClr val="66FF66"/>
    <a:srgbClr val="00FF00"/>
    <a:srgbClr val="99FF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23" autoAdjust="0"/>
    <p:restoredTop sz="84013" autoAdjust="0"/>
  </p:normalViewPr>
  <p:slideViewPr>
    <p:cSldViewPr>
      <p:cViewPr>
        <p:scale>
          <a:sx n="62" d="100"/>
          <a:sy n="62" d="100"/>
        </p:scale>
        <p:origin x="-106" y="1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08C09B0-8DFB-4E23-92EC-94FEA9295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023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FC14C5-ED80-4160-B86C-4FAD5E12D1C8}" type="slidenum">
              <a:rPr lang="en-US" smtClean="0">
                <a:latin typeface="Arial" pitchFamily="34" charset="0"/>
              </a:rPr>
              <a:pPr/>
              <a:t>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2B3EB5-53F4-4619-A86A-A84C7B64EF3D}" type="slidenum">
              <a:rPr lang="en-US" smtClean="0">
                <a:latin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57AC51-FAD3-4A66-BD42-8F0581E2BEC6}" type="slidenum">
              <a:rPr lang="en-US" smtClean="0">
                <a:latin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DCF44B-FE27-428F-BD45-112B360E39A6}" type="slidenum">
              <a:rPr lang="en-US" smtClean="0">
                <a:latin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0A9326-E0D5-4BF9-949D-7AC0374BA32C}" type="slidenum">
              <a:rPr lang="en-US" smtClean="0">
                <a:latin typeface="Arial" pitchFamily="34" charset="0"/>
              </a:rPr>
              <a:pPr/>
              <a:t>14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B9D71F-1435-4C67-BE1E-0207541314FF}" type="slidenum">
              <a:rPr lang="en-US" smtClean="0">
                <a:latin typeface="Arial" pitchFamily="34" charset="0"/>
              </a:rPr>
              <a:pPr/>
              <a:t>15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B820A7-4821-430A-92CF-E9BD0204A081}" type="slidenum">
              <a:rPr lang="en-US" smtClean="0">
                <a:latin typeface="Arial" pitchFamily="34" charset="0"/>
              </a:rPr>
              <a:pPr/>
              <a:t>16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AD218D-028A-43BA-987D-DEBF7A1C0BF0}" type="slidenum">
              <a:rPr lang="en-US" smtClean="0">
                <a:latin typeface="Arial" pitchFamily="34" charset="0"/>
              </a:rPr>
              <a:pPr/>
              <a:t>17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8E7A90-FF12-4D38-AD44-63BEAEF40C99}" type="slidenum">
              <a:rPr lang="en-US" smtClean="0">
                <a:latin typeface="Arial" pitchFamily="34" charset="0"/>
              </a:rPr>
              <a:pPr/>
              <a:t>18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1EB09E-CBB5-4EF1-A8A9-379C61EB29FE}" type="slidenum">
              <a:rPr lang="en-US" smtClean="0">
                <a:latin typeface="Arial" pitchFamily="34" charset="0"/>
              </a:rPr>
              <a:pPr/>
              <a:t>19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4F1D0A-AB70-4C06-A25A-7B86F2E273A3}" type="slidenum">
              <a:rPr lang="en-US" smtClean="0">
                <a:latin typeface="Arial" pitchFamily="34" charset="0"/>
              </a:rPr>
              <a:pPr/>
              <a:t>20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BA0D98-55AE-4F4C-B5FA-12E3FDDD7823}" type="slidenum">
              <a:rPr lang="en-US" smtClean="0">
                <a:latin typeface="Arial" pitchFamily="34" charset="0"/>
              </a:rPr>
              <a:pPr/>
              <a:t>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839983-33E2-4AC8-8958-A9CB8F0F9760}" type="slidenum">
              <a:rPr lang="en-US" smtClean="0">
                <a:latin typeface="Arial" pitchFamily="34" charset="0"/>
              </a:rPr>
              <a:pPr/>
              <a:t>21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136629-8BE4-4953-94CF-836F18F496B6}" type="slidenum">
              <a:rPr lang="en-US" smtClean="0">
                <a:latin typeface="Arial" pitchFamily="34" charset="0"/>
              </a:rPr>
              <a:pPr/>
              <a:t>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21B7E4-1A67-4C97-A0AF-90AA63FA395C}" type="slidenum">
              <a:rPr lang="en-US" smtClean="0">
                <a:latin typeface="Arial" pitchFamily="34" charset="0"/>
              </a:rPr>
              <a:pPr/>
              <a:t>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02B79E-FB7D-4157-A698-CC4B258A5B9F}" type="slidenum">
              <a:rPr lang="en-US" smtClean="0">
                <a:latin typeface="Arial" pitchFamily="34" charset="0"/>
              </a:rPr>
              <a:pPr/>
              <a:t>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3A3D98-610D-489C-8CE0-8A5AFD21795E}" type="slidenum">
              <a:rPr lang="en-US" smtClean="0">
                <a:latin typeface="Arial" pitchFamily="34" charset="0"/>
              </a:rPr>
              <a:pPr/>
              <a:t>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492917-FA28-414C-92F2-A13F2025B519}" type="slidenum">
              <a:rPr lang="en-US" smtClean="0">
                <a:latin typeface="Arial" pitchFamily="34" charset="0"/>
              </a:rPr>
              <a:pPr/>
              <a:t>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ABBB32-9624-4771-AA6A-ED0D0A56DE29}" type="slidenum">
              <a:rPr lang="en-US" smtClean="0">
                <a:latin typeface="Arial" pitchFamily="34" charset="0"/>
              </a:rPr>
              <a:pPr/>
              <a:t>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697D45-BFCF-4E3B-A218-D66798D0321F}" type="slidenum">
              <a:rPr lang="en-US" smtClean="0">
                <a:latin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6B7BC071-E1E3-40D2-9ACD-EF1E32230C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9752F1-8AB7-4407-8CA9-F985CEB9A6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01AB0-97FE-4005-8BB4-7A7D21F4E2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28600"/>
            <a:ext cx="82296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4F9F6-F9DF-42BE-B675-20EE758965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0473A-E6C7-4911-ABCC-C4A8C64A81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24300"/>
            <a:ext cx="8229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1A196-5DC0-4A25-8A03-B40ABBCD76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8A2D5-51ED-4D65-9F44-45D9D13F16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4122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092C9-9BAA-445B-B1DD-B279C0A18A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392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7459A-990D-4AAA-B878-C472EF7B81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08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7A500-C1DF-4C13-A914-241511D603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3323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07E3E-2BA9-43EC-A96D-BECAACAC7B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504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486831A1-BD47-4226-AF88-38B96533EF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8D78D-60B9-4C5C-80EE-A9A4060D7D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636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7F62C-85CA-4CED-A44F-E90E275822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5559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22D7A-6A68-4065-B073-876D2F2E2A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9400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BA2D6-DE91-4E60-A171-95FBC52F95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1114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00661-8CE3-4CF7-859B-F96737CB79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562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76DBC-E5DE-4458-A5E9-DD56ED0CE1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4170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514350" eaLnBrk="1" hangingPunct="1">
                <a:defRPr/>
              </a:pPr>
              <a:endParaRPr lang="en-US" altLang="en-US" sz="1350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514350" eaLnBrk="1" hangingPunct="1">
                <a:defRPr/>
              </a:pPr>
              <a:endParaRPr lang="en-US" altLang="en-US" sz="1350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514350" eaLnBrk="1" hangingPunct="1">
                <a:defRPr/>
              </a:pPr>
              <a:endParaRPr lang="en-US" altLang="en-US" sz="1350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514350" eaLnBrk="1" hangingPunct="1">
                <a:defRPr/>
              </a:pPr>
              <a:endParaRPr lang="en-US" altLang="en-US" sz="1350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514350" eaLnBrk="1" hangingPunct="1">
                <a:defRPr/>
              </a:pPr>
              <a:endParaRPr lang="en-US" altLang="en-US" sz="1350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514350" eaLnBrk="1" hangingPunct="1">
                <a:defRPr/>
              </a:pPr>
              <a:endParaRPr lang="en-US" altLang="en-US" sz="1350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</a:endParaRPr>
            </a:p>
          </p:txBody>
        </p:sp>
      </p:grpSp>
      <p:sp>
        <p:nvSpPr>
          <p:cNvPr id="12186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6"/>
            <a:ext cx="7772400" cy="1933575"/>
          </a:xfrm>
        </p:spPr>
        <p:txBody>
          <a:bodyPr anchor="b"/>
          <a:lstStyle>
            <a:lvl1pPr algn="r">
              <a:defRPr sz="24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186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6A60DB-7049-4D07-854B-318BB98367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8033844"/>
      </p:ext>
    </p:extLst>
  </p:cSld>
  <p:clrMapOvr>
    <a:masterClrMapping/>
  </p:clrMapOvr>
  <p:transition spd="slow"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A9CB7-4AC9-4580-97E6-54A84271BE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0169314"/>
      </p:ext>
    </p:extLst>
  </p:cSld>
  <p:clrMapOvr>
    <a:masterClrMapping/>
  </p:clrMapOvr>
  <p:transition spd="slow"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125"/>
            </a:lvl1pPr>
            <a:lvl2pPr marL="257175" indent="0">
              <a:buNone/>
              <a:defRPr sz="1013"/>
            </a:lvl2pPr>
            <a:lvl3pPr marL="514350" indent="0">
              <a:buNone/>
              <a:defRPr sz="900"/>
            </a:lvl3pPr>
            <a:lvl4pPr marL="771525" indent="0">
              <a:buNone/>
              <a:defRPr sz="788"/>
            </a:lvl4pPr>
            <a:lvl5pPr marL="1028700" indent="0">
              <a:buNone/>
              <a:defRPr sz="788"/>
            </a:lvl5pPr>
            <a:lvl6pPr marL="1285875" indent="0">
              <a:buNone/>
              <a:defRPr sz="788"/>
            </a:lvl6pPr>
            <a:lvl7pPr marL="1543050" indent="0">
              <a:buNone/>
              <a:defRPr sz="788"/>
            </a:lvl7pPr>
            <a:lvl8pPr marL="1800225" indent="0">
              <a:buNone/>
              <a:defRPr sz="788"/>
            </a:lvl8pPr>
            <a:lvl9pPr marL="2057400" indent="0">
              <a:buNone/>
              <a:defRPr sz="78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87252-11B6-4205-A74C-B0F48C1B69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256426"/>
      </p:ext>
    </p:extLst>
  </p:cSld>
  <p:clrMapOvr>
    <a:masterClrMapping/>
  </p:clrMapOvr>
  <p:transition spd="slow"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30725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30725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56CCA-A2FB-43F3-93D9-97ADA0F1B8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9407690"/>
      </p:ext>
    </p:extLst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2965F8-0644-41EF-B45C-95C89C197B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8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B0CA4-485C-4E89-9BCB-55EEBD8726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8408521"/>
      </p:ext>
    </p:extLst>
  </p:cSld>
  <p:clrMapOvr>
    <a:masterClrMapping/>
  </p:clrMapOvr>
  <p:transition spd="slow"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E8B22-70C1-438F-B8E0-C10B01669E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4659225"/>
      </p:ext>
    </p:extLst>
  </p:cSld>
  <p:clrMapOvr>
    <a:masterClrMapping/>
  </p:clrMapOvr>
  <p:transition spd="slow">
    <p:zo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AD773-FC00-470D-9DE9-0F5D000EE7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719536"/>
      </p:ext>
    </p:extLst>
  </p:cSld>
  <p:clrMapOvr>
    <a:masterClrMapping/>
  </p:clrMapOvr>
  <p:transition spd="slow">
    <p:zo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47DF3-5B1D-4A1E-9EF0-DC528FC82A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4063457"/>
      </p:ext>
    </p:extLst>
  </p:cSld>
  <p:clrMapOvr>
    <a:masterClrMapping/>
  </p:clrMapOvr>
  <p:transition spd="slow">
    <p:zo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7B0AC-CE8F-43B2-8393-C8400059F1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9715809"/>
      </p:ext>
    </p:extLst>
  </p:cSld>
  <p:clrMapOvr>
    <a:masterClrMapping/>
  </p:clrMapOvr>
  <p:transition spd="slow">
    <p:zo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42ECD-8A94-4468-85CA-AE798DE0D6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623939"/>
      </p:ext>
    </p:extLst>
  </p:cSld>
  <p:clrMapOvr>
    <a:masterClrMapping/>
  </p:clrMapOvr>
  <p:transition spd="slow">
    <p:zo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6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6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DCBD6-A8B6-4AF8-B764-911DBF01F7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9207566"/>
      </p:ext>
    </p:extLst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58B5CB-4B06-4110-916D-17DA55970D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A3D901E3-F2A4-46C6-87DA-AE0ABC660E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DF4FEB-EEA2-4882-9836-2851CFCE98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336201-F538-44AD-B9FC-3715D1275D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56F25F-1903-4E30-9E9F-06C4DA56EE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963C36-7B7D-48E9-A8C7-C6C2A86915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F4DE132-0F7F-4DA4-B439-D515B613AD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</p:sldLayoutIdLst>
  <p:transition spd="slow">
    <p:wheel spokes="8"/>
    <p:sndAc>
      <p:stSnd>
        <p:snd r:embed="rId16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>
              <a:defRPr/>
            </a:pPr>
            <a:fld id="{FD405A1D-A9CC-4724-BD43-D800C2B3ED57}" type="slidenum">
              <a:rPr lang="en-US">
                <a:solidFill>
                  <a:srgbClr val="000000"/>
                </a:solidFill>
                <a:latin typeface="Arial" charset="0"/>
              </a:rPr>
              <a:pPr eaLnBrk="1" hangingPunct="1"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587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2056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514350" eaLnBrk="1" hangingPunct="1">
                <a:defRPr/>
              </a:pPr>
              <a:endParaRPr lang="en-US" altLang="en-US" sz="1350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</a:endParaRPr>
            </a:p>
          </p:txBody>
        </p:sp>
        <p:sp>
          <p:nvSpPr>
            <p:cNvPr id="2057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514350" eaLnBrk="1" hangingPunct="1">
                <a:defRPr/>
              </a:pPr>
              <a:endParaRPr lang="en-US" altLang="en-US" sz="1350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</a:endParaRPr>
            </a:p>
          </p:txBody>
        </p:sp>
        <p:sp>
          <p:nvSpPr>
            <p:cNvPr id="2058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514350" eaLnBrk="1" hangingPunct="1">
                <a:defRPr/>
              </a:pPr>
              <a:endParaRPr lang="en-US" altLang="en-US" sz="1350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</a:endParaRPr>
            </a:p>
          </p:txBody>
        </p:sp>
        <p:sp>
          <p:nvSpPr>
            <p:cNvPr id="2059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514350" eaLnBrk="1" hangingPunct="1">
                <a:defRPr/>
              </a:pPr>
              <a:endParaRPr lang="en-US" altLang="en-US" sz="1350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</a:endParaRPr>
            </a:p>
          </p:txBody>
        </p:sp>
        <p:sp>
          <p:nvSpPr>
            <p:cNvPr id="2060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514350" eaLnBrk="1" hangingPunct="1">
                <a:defRPr/>
              </a:pPr>
              <a:endParaRPr lang="en-US" altLang="en-US" sz="1350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</a:endParaRPr>
            </a:p>
          </p:txBody>
        </p:sp>
      </p:grpSp>
      <p:sp>
        <p:nvSpPr>
          <p:cNvPr id="4099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2084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514350" eaLnBrk="1" hangingPunct="1">
              <a:defRPr sz="563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4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514350" eaLnBrk="1" hangingPunct="1">
              <a:defRPr sz="563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4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514350" eaLnBrk="1" hangingPunct="1">
              <a:defRPr sz="563" smtClean="0">
                <a:solidFill>
                  <a:srgbClr val="000000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fld id="{3A577FC1-0A35-42E6-9B56-AD94268FF4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103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2837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ransition spd="slow">
    <p:zoom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5pPr>
      <a:lvl6pPr marL="257175" algn="l" rtl="0" fontAlgn="base">
        <a:spcBef>
          <a:spcPct val="0"/>
        </a:spcBef>
        <a:spcAft>
          <a:spcPct val="0"/>
        </a:spcAft>
        <a:defRPr sz="2138">
          <a:solidFill>
            <a:schemeClr val="tx2"/>
          </a:solidFill>
          <a:latin typeface="Arial" charset="0"/>
        </a:defRPr>
      </a:lvl6pPr>
      <a:lvl7pPr marL="514350" algn="l" rtl="0" fontAlgn="base">
        <a:spcBef>
          <a:spcPct val="0"/>
        </a:spcBef>
        <a:spcAft>
          <a:spcPct val="0"/>
        </a:spcAft>
        <a:defRPr sz="2138">
          <a:solidFill>
            <a:schemeClr val="tx2"/>
          </a:solidFill>
          <a:latin typeface="Arial" charset="0"/>
        </a:defRPr>
      </a:lvl7pPr>
      <a:lvl8pPr marL="771525" algn="l" rtl="0" fontAlgn="base">
        <a:spcBef>
          <a:spcPct val="0"/>
        </a:spcBef>
        <a:spcAft>
          <a:spcPct val="0"/>
        </a:spcAft>
        <a:defRPr sz="2138">
          <a:solidFill>
            <a:schemeClr val="tx2"/>
          </a:solidFill>
          <a:latin typeface="Arial" charset="0"/>
        </a:defRPr>
      </a:lvl8pPr>
      <a:lvl9pPr marL="1028700" algn="l" rtl="0" fontAlgn="base">
        <a:spcBef>
          <a:spcPct val="0"/>
        </a:spcBef>
        <a:spcAft>
          <a:spcPct val="0"/>
        </a:spcAft>
        <a:defRPr sz="2138">
          <a:solidFill>
            <a:schemeClr val="tx2"/>
          </a:solidFill>
          <a:latin typeface="Arial" charset="0"/>
        </a:defRPr>
      </a:lvl9pPr>
    </p:titleStyle>
    <p:bodyStyle>
      <a:lvl1pPr marL="192088" indent="-192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17513" indent="-1603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1500">
          <a:solidFill>
            <a:schemeClr val="tx1"/>
          </a:solidFill>
          <a:latin typeface="+mn-lt"/>
        </a:defRPr>
      </a:lvl2pPr>
      <a:lvl3pPr marL="642938" indent="-128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1200">
          <a:solidFill>
            <a:schemeClr val="tx1"/>
          </a:solidFill>
          <a:latin typeface="+mn-lt"/>
        </a:defRPr>
      </a:lvl3pPr>
      <a:lvl4pPr marL="900113" indent="-128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1100">
          <a:solidFill>
            <a:schemeClr val="tx1"/>
          </a:solidFill>
          <a:latin typeface="+mn-lt"/>
        </a:defRPr>
      </a:lvl4pPr>
      <a:lvl5pPr marL="1157288" indent="-128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1100">
          <a:solidFill>
            <a:schemeClr val="tx1"/>
          </a:solidFill>
          <a:latin typeface="+mn-lt"/>
        </a:defRPr>
      </a:lvl5pPr>
      <a:lvl6pPr marL="1414463" indent="-128588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1125">
          <a:solidFill>
            <a:schemeClr val="tx1"/>
          </a:solidFill>
          <a:latin typeface="+mn-lt"/>
        </a:defRPr>
      </a:lvl6pPr>
      <a:lvl7pPr marL="1671638" indent="-128588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1125">
          <a:solidFill>
            <a:schemeClr val="tx1"/>
          </a:solidFill>
          <a:latin typeface="+mn-lt"/>
        </a:defRPr>
      </a:lvl7pPr>
      <a:lvl8pPr marL="1928813" indent="-128588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1125">
          <a:solidFill>
            <a:schemeClr val="tx1"/>
          </a:solidFill>
          <a:latin typeface="+mn-lt"/>
        </a:defRPr>
      </a:lvl8pPr>
      <a:lvl9pPr marL="2185988" indent="-128588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112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7.xml"/><Relationship Id="rId1" Type="http://schemas.openxmlformats.org/officeDocument/2006/relationships/audio" Target="file:///D:\nhac%20xuan\027%20dk%20mua%20xuan%20-%20thuy%20vi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027 dk mua xuan - thuy v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6324600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7"/>
          <p:cNvSpPr txBox="1">
            <a:spLocks noChangeArrowheads="1"/>
          </p:cNvSpPr>
          <p:nvPr/>
        </p:nvSpPr>
        <p:spPr bwMode="auto">
          <a:xfrm>
            <a:off x="152400" y="2811463"/>
            <a:ext cx="8610600" cy="1446212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CHÀO MỪNG CÁC THẦY CÔ ĐẾN DỰ GIỜ</a:t>
            </a:r>
          </a:p>
        </p:txBody>
      </p:sp>
      <p:sp>
        <p:nvSpPr>
          <p:cNvPr id="6148" name="Text Box 49"/>
          <p:cNvSpPr txBox="1">
            <a:spLocks noChangeArrowheads="1"/>
          </p:cNvSpPr>
          <p:nvPr/>
        </p:nvSpPr>
        <p:spPr bwMode="auto">
          <a:xfrm>
            <a:off x="2063750" y="5334000"/>
            <a:ext cx="5562600" cy="528638"/>
          </a:xfrm>
          <a:prstGeom prst="rect">
            <a:avLst/>
          </a:prstGeom>
          <a:noFill/>
          <a:ln w="9525">
            <a:solidFill>
              <a:srgbClr val="CCE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smtClean="0">
                <a:solidFill>
                  <a:srgbClr val="660066"/>
                </a:solidFill>
                <a:latin typeface="Times New Roman" pitchFamily="18" charset="0"/>
              </a:rPr>
              <a:t>Giáo viên : Dương Thị Khuê</a:t>
            </a:r>
          </a:p>
        </p:txBody>
      </p:sp>
    </p:spTree>
    <p:extLst>
      <p:ext uri="{BB962C8B-B14F-4D97-AF65-F5344CB8AC3E}">
        <p14:creationId xmlns:p14="http://schemas.microsoft.com/office/powerpoint/2010/main" val="3549358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79" name="Group 19"/>
          <p:cNvGraphicFramePr>
            <a:graphicFrameLocks noGrp="1"/>
          </p:cNvGraphicFramePr>
          <p:nvPr>
            <p:ph/>
          </p:nvPr>
        </p:nvGraphicFramePr>
        <p:xfrm>
          <a:off x="76200" y="1676400"/>
          <a:ext cx="9067800" cy="5181600"/>
        </p:xfrm>
        <a:graphic>
          <a:graphicData uri="http://schemas.openxmlformats.org/drawingml/2006/table">
            <a:tbl>
              <a:tblPr/>
              <a:tblGrid>
                <a:gridCol w="4800600"/>
                <a:gridCol w="4267200"/>
              </a:tblGrid>
              <a:tr h="5181600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vi-VN" sz="28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Luyện đọc:</a:t>
                      </a:r>
                      <a:endParaRPr kumimoji="0" lang="en-US" sz="2800" b="0" i="1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 Thích , võng , nắn nót</a:t>
                      </a:r>
                      <a:endParaRPr kumimoji="0" lang="vi-VN" sz="2800" b="0" i="1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</a:t>
                      </a:r>
                      <a:r>
                        <a:rPr kumimoji="0" lang="vi-VN" sz="28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Luyện đọc câu: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Hoa yêu em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và rất thích đưa võng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ru em ngủ.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//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Char char="-"/>
                        <a:tabLst/>
                      </a:pP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Đêm nay,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Hoa hát hết các bài hát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mà mẹ vẫn chưa về.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//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 Luy</a:t>
                      </a:r>
                      <a:r>
                        <a:rPr kumimoji="0" lang="vi-VN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ện</a:t>
                      </a:r>
                      <a:r>
                        <a:rPr kumimoji="0" lang="en-US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vi-VN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đọc</a:t>
                      </a:r>
                      <a:r>
                        <a:rPr kumimoji="0" lang="en-US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vi-VN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</a:t>
                      </a:r>
                      <a:r>
                        <a:rPr kumimoji="0" lang="en-US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r>
                        <a:rPr kumimoji="0" lang="vi-VN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ạn</a:t>
                      </a:r>
                      <a:r>
                        <a:rPr kumimoji="0" lang="en-US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</a:t>
                      </a:r>
                      <a:endParaRPr kumimoji="0" lang="vi-VN" sz="28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2.</a:t>
                      </a:r>
                      <a:r>
                        <a:rPr kumimoji="0" lang="vi-VN" sz="28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Tìm hiểu bài: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vi-VN" sz="28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Từ mới: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</a:rPr>
                        <a:t>Đen láy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1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8825" y="0"/>
            <a:ext cx="8385175" cy="14319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vi-VN" sz="4000" smtClean="0"/>
              <a:t/>
            </a:r>
            <a:br>
              <a:rPr lang="vi-VN" sz="4000" smtClean="0"/>
            </a:br>
            <a:r>
              <a:rPr lang="vi-VN" sz="4000" smtClean="0"/>
              <a:t>                  </a:t>
            </a: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> </a:t>
            </a:r>
            <a:br>
              <a:rPr lang="en-US" sz="4000" smtClean="0"/>
            </a:br>
            <a:r>
              <a:rPr lang="vi-VN" sz="2800" smtClean="0">
                <a:solidFill>
                  <a:schemeClr val="tx1"/>
                </a:solidFill>
              </a:rPr>
              <a:t>Tập đọ</a:t>
            </a:r>
            <a:r>
              <a:rPr lang="en-US" sz="2800" smtClean="0">
                <a:solidFill>
                  <a:schemeClr val="tx1"/>
                </a:solidFill>
              </a:rPr>
              <a:t>c :</a:t>
            </a:r>
            <a:r>
              <a:rPr lang="vi-VN" sz="2000" smtClean="0"/>
              <a:t> </a:t>
            </a:r>
            <a:r>
              <a:rPr lang="en-US" sz="2000" smtClean="0"/>
              <a:t>    </a:t>
            </a:r>
            <a:r>
              <a:rPr lang="vi-VN" sz="4000" b="1" smtClean="0">
                <a:solidFill>
                  <a:schemeClr val="folHlink"/>
                </a:solidFill>
              </a:rPr>
              <a:t>Bé Hoa</a:t>
            </a:r>
            <a:r>
              <a:rPr lang="en-US" sz="4000" smtClean="0"/>
              <a:t> </a:t>
            </a:r>
            <a:br>
              <a:rPr lang="en-US" sz="4000" smtClean="0"/>
            </a:br>
            <a:endParaRPr lang="vi-VN" sz="4000" smtClean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36650" y="1905000"/>
            <a:ext cx="8007350" cy="4191000"/>
          </a:xfrm>
        </p:spPr>
        <p:txBody>
          <a:bodyPr/>
          <a:lstStyle/>
          <a:p>
            <a:pPr eaLnBrk="1" hangingPunct="1"/>
            <a:endParaRPr lang="vi-VN" smtClean="0"/>
          </a:p>
          <a:p>
            <a:pPr eaLnBrk="1" hangingPunct="1"/>
            <a:endParaRPr lang="vi-VN" smtClean="0"/>
          </a:p>
        </p:txBody>
      </p:sp>
      <p:sp>
        <p:nvSpPr>
          <p:cNvPr id="12300" name="Text Box 13"/>
          <p:cNvSpPr txBox="1">
            <a:spLocks noChangeArrowheads="1"/>
          </p:cNvSpPr>
          <p:nvPr/>
        </p:nvSpPr>
        <p:spPr bwMode="auto">
          <a:xfrm>
            <a:off x="1752600" y="1066800"/>
            <a:ext cx="495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sz="2800">
                <a:cs typeface="Arial" pitchFamily="34" charset="0"/>
              </a:rPr>
              <a:t>       </a:t>
            </a:r>
            <a:endParaRPr lang="vi-VN" sz="2800">
              <a:solidFill>
                <a:schemeClr val="folHlink"/>
              </a:solidFill>
              <a:cs typeface="Arial" pitchFamily="34" charset="0"/>
            </a:endParaRPr>
          </a:p>
        </p:txBody>
      </p:sp>
      <p:pic>
        <p:nvPicPr>
          <p:cNvPr id="12301" name="Picture 14" descr="DSF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3352800"/>
            <a:ext cx="3962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 autoUpdateAnimBg="0"/>
      <p:bldP spid="9216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225" name="Group 17"/>
          <p:cNvGraphicFramePr>
            <a:graphicFrameLocks noGrp="1"/>
          </p:cNvGraphicFramePr>
          <p:nvPr>
            <p:ph/>
          </p:nvPr>
        </p:nvGraphicFramePr>
        <p:xfrm>
          <a:off x="152400" y="1828800"/>
          <a:ext cx="8763000" cy="5029200"/>
        </p:xfrm>
        <a:graphic>
          <a:graphicData uri="http://schemas.openxmlformats.org/drawingml/2006/table">
            <a:tbl>
              <a:tblPr/>
              <a:tblGrid>
                <a:gridCol w="4495800"/>
                <a:gridCol w="4267200"/>
              </a:tblGrid>
              <a:tr h="5029200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vi-VN" sz="28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Luyện đọc:</a:t>
                      </a:r>
                      <a:endParaRPr kumimoji="0" lang="en-US" sz="2800" b="0" i="1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 Thích , võng , nắn nót</a:t>
                      </a:r>
                      <a:endParaRPr kumimoji="0" lang="vi-VN" sz="2800" b="0" i="1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</a:t>
                      </a:r>
                      <a:r>
                        <a:rPr kumimoji="0" lang="vi-VN" sz="28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Luyện đọc câu: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Hoa yêu em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và rất thích đưa võng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ru em ngủ.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//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Char char="-"/>
                        <a:tabLst/>
                      </a:pP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Đê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 nay,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Hoa h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át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hết các bài hát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mà mẹ vẫn chưa về. 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//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 Luy</a:t>
                      </a:r>
                      <a:r>
                        <a:rPr kumimoji="0" lang="vi-VN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ện</a:t>
                      </a:r>
                      <a:r>
                        <a:rPr kumimoji="0" lang="en-US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vi-VN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đọc</a:t>
                      </a:r>
                      <a:r>
                        <a:rPr kumimoji="0" lang="en-US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vi-VN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</a:t>
                      </a:r>
                      <a:r>
                        <a:rPr kumimoji="0" lang="en-US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r>
                        <a:rPr kumimoji="0" lang="vi-VN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ạn</a:t>
                      </a:r>
                      <a:r>
                        <a:rPr kumimoji="0" lang="en-US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</a:t>
                      </a:r>
                      <a:endParaRPr kumimoji="0" lang="vi-VN" sz="28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2.</a:t>
                      </a:r>
                      <a:r>
                        <a:rPr kumimoji="0" lang="vi-VN" sz="28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Tìm hiểu bài: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vi-VN" sz="28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Từ mới: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</a:rPr>
                        <a:t>Đen láy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, </a:t>
                      </a: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4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8825" y="0"/>
            <a:ext cx="8385175" cy="14319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vi-VN" sz="4000" smtClean="0"/>
              <a:t/>
            </a:r>
            <a:br>
              <a:rPr lang="vi-VN" sz="4000" smtClean="0"/>
            </a:br>
            <a:r>
              <a:rPr lang="vi-VN" sz="4000" smtClean="0"/>
              <a:t>                  </a:t>
            </a: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> </a:t>
            </a:r>
            <a:br>
              <a:rPr lang="en-US" sz="4000" smtClean="0"/>
            </a:br>
            <a:r>
              <a:rPr lang="vi-VN" sz="2800" smtClean="0">
                <a:solidFill>
                  <a:schemeClr val="tx1"/>
                </a:solidFill>
              </a:rPr>
              <a:t>Tập đọ</a:t>
            </a:r>
            <a:r>
              <a:rPr lang="en-US" sz="2800" smtClean="0">
                <a:solidFill>
                  <a:schemeClr val="tx1"/>
                </a:solidFill>
              </a:rPr>
              <a:t>c :</a:t>
            </a:r>
            <a:r>
              <a:rPr lang="vi-VN" sz="2000" smtClean="0"/>
              <a:t> </a:t>
            </a:r>
            <a:r>
              <a:rPr lang="en-US" sz="2000" smtClean="0"/>
              <a:t>    </a:t>
            </a:r>
            <a:r>
              <a:rPr lang="vi-VN" sz="4000" b="1" smtClean="0">
                <a:solidFill>
                  <a:schemeClr val="folHlink"/>
                </a:solidFill>
              </a:rPr>
              <a:t>Bé Hoa</a:t>
            </a:r>
            <a:r>
              <a:rPr lang="en-US" sz="4000" smtClean="0"/>
              <a:t> </a:t>
            </a:r>
            <a:br>
              <a:rPr lang="en-US" sz="4000" smtClean="0"/>
            </a:br>
            <a:endParaRPr lang="vi-VN" sz="4000" smtClean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36650" y="1905000"/>
            <a:ext cx="8007350" cy="4191000"/>
          </a:xfrm>
        </p:spPr>
        <p:txBody>
          <a:bodyPr/>
          <a:lstStyle/>
          <a:p>
            <a:pPr eaLnBrk="1" hangingPunct="1"/>
            <a:endParaRPr lang="vi-VN" smtClean="0"/>
          </a:p>
          <a:p>
            <a:pPr eaLnBrk="1" hangingPunct="1"/>
            <a:endParaRPr lang="vi-VN" smtClean="0"/>
          </a:p>
        </p:txBody>
      </p:sp>
      <p:sp>
        <p:nvSpPr>
          <p:cNvPr id="13324" name="Text Box 13"/>
          <p:cNvSpPr txBox="1">
            <a:spLocks noChangeArrowheads="1"/>
          </p:cNvSpPr>
          <p:nvPr/>
        </p:nvSpPr>
        <p:spPr bwMode="auto">
          <a:xfrm>
            <a:off x="1752600" y="1066800"/>
            <a:ext cx="495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sz="2800">
                <a:cs typeface="Arial" pitchFamily="34" charset="0"/>
              </a:rPr>
              <a:t>       </a:t>
            </a:r>
            <a:endParaRPr lang="vi-VN" sz="2800">
              <a:solidFill>
                <a:schemeClr val="folHlink"/>
              </a:solidFill>
              <a:cs typeface="Arial" pitchFamily="34" charset="0"/>
            </a:endParaRPr>
          </a:p>
        </p:txBody>
      </p:sp>
      <p:pic>
        <p:nvPicPr>
          <p:cNvPr id="13325" name="Picture 15" descr="GFHJDG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429000"/>
            <a:ext cx="4419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8596" name="Group 4"/>
          <p:cNvGraphicFramePr>
            <a:graphicFrameLocks noGrp="1"/>
          </p:cNvGraphicFramePr>
          <p:nvPr>
            <p:ph/>
          </p:nvPr>
        </p:nvGraphicFramePr>
        <p:xfrm>
          <a:off x="152400" y="1828800"/>
          <a:ext cx="8763000" cy="5029200"/>
        </p:xfrm>
        <a:graphic>
          <a:graphicData uri="http://schemas.openxmlformats.org/drawingml/2006/table">
            <a:tbl>
              <a:tblPr/>
              <a:tblGrid>
                <a:gridCol w="4495800"/>
                <a:gridCol w="4267200"/>
              </a:tblGrid>
              <a:tr h="5029200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vi-VN" sz="28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Luyện đọc:</a:t>
                      </a:r>
                      <a:endParaRPr kumimoji="0" lang="en-US" sz="2800" b="0" i="1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 Thích , võng , nắn nót</a:t>
                      </a:r>
                      <a:endParaRPr kumimoji="0" lang="vi-VN" sz="2800" b="0" i="1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</a:t>
                      </a:r>
                      <a:r>
                        <a:rPr kumimoji="0" lang="vi-VN" sz="28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Luyện đọc câu: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Hoa yêu em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và rất thích đưa võng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ru em ngủ.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//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Char char="-"/>
                        <a:tabLst/>
                      </a:pP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Đê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 nay,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Hoa h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át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hết các bài hát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mà mẹ vẫn chưa về.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//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 Luy</a:t>
                      </a:r>
                      <a:r>
                        <a:rPr kumimoji="0" lang="vi-VN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ện</a:t>
                      </a:r>
                      <a:r>
                        <a:rPr kumimoji="0" lang="en-US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vi-VN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đọc</a:t>
                      </a:r>
                      <a:r>
                        <a:rPr kumimoji="0" lang="en-US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vi-VN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</a:t>
                      </a:r>
                      <a:r>
                        <a:rPr kumimoji="0" lang="en-US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r>
                        <a:rPr kumimoji="0" lang="vi-VN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ạn</a:t>
                      </a:r>
                      <a:r>
                        <a:rPr kumimoji="0" lang="en-US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</a:t>
                      </a:r>
                      <a:endParaRPr kumimoji="0" lang="vi-VN" sz="28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2.</a:t>
                      </a:r>
                      <a:r>
                        <a:rPr kumimoji="0" lang="vi-VN" sz="28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Tìm hiểu bài: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vi-VN" sz="28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Từ mới: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</a:rPr>
                        <a:t>Đen láy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, 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đư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v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õng</a:t>
                      </a: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85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8825" y="0"/>
            <a:ext cx="8385175" cy="14319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vi-VN" sz="4000" smtClean="0"/>
              <a:t/>
            </a:r>
            <a:br>
              <a:rPr lang="vi-VN" sz="4000" smtClean="0"/>
            </a:br>
            <a:r>
              <a:rPr lang="vi-VN" sz="4000" smtClean="0"/>
              <a:t>                  </a:t>
            </a: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> </a:t>
            </a:r>
            <a:br>
              <a:rPr lang="en-US" sz="4000" smtClean="0"/>
            </a:br>
            <a:r>
              <a:rPr lang="vi-VN" sz="2800" smtClean="0">
                <a:solidFill>
                  <a:schemeClr val="tx1"/>
                </a:solidFill>
              </a:rPr>
              <a:t>Tập đọ</a:t>
            </a:r>
            <a:r>
              <a:rPr lang="en-US" sz="2800" smtClean="0">
                <a:solidFill>
                  <a:schemeClr val="tx1"/>
                </a:solidFill>
              </a:rPr>
              <a:t>c :</a:t>
            </a:r>
            <a:r>
              <a:rPr lang="vi-VN" sz="2000" smtClean="0"/>
              <a:t> </a:t>
            </a:r>
            <a:r>
              <a:rPr lang="en-US" sz="2000" smtClean="0"/>
              <a:t>    </a:t>
            </a:r>
            <a:r>
              <a:rPr lang="vi-VN" sz="4000" b="1" smtClean="0">
                <a:solidFill>
                  <a:schemeClr val="folHlink"/>
                </a:solidFill>
              </a:rPr>
              <a:t>Bé Hoa</a:t>
            </a:r>
            <a:r>
              <a:rPr lang="en-US" sz="4000" smtClean="0"/>
              <a:t> </a:t>
            </a:r>
            <a:br>
              <a:rPr lang="en-US" sz="4000" smtClean="0"/>
            </a:br>
            <a:endParaRPr lang="vi-VN" sz="4000" smtClean="0"/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36650" y="1905000"/>
            <a:ext cx="8007350" cy="4191000"/>
          </a:xfrm>
        </p:spPr>
        <p:txBody>
          <a:bodyPr/>
          <a:lstStyle/>
          <a:p>
            <a:pPr eaLnBrk="1" hangingPunct="1"/>
            <a:endParaRPr lang="vi-VN" smtClean="0"/>
          </a:p>
          <a:p>
            <a:pPr eaLnBrk="1" hangingPunct="1"/>
            <a:endParaRPr lang="vi-VN" smtClean="0"/>
          </a:p>
        </p:txBody>
      </p:sp>
      <p:sp>
        <p:nvSpPr>
          <p:cNvPr id="14348" name="Text Box 13"/>
          <p:cNvSpPr txBox="1">
            <a:spLocks noChangeArrowheads="1"/>
          </p:cNvSpPr>
          <p:nvPr/>
        </p:nvSpPr>
        <p:spPr bwMode="auto">
          <a:xfrm>
            <a:off x="1752600" y="1066800"/>
            <a:ext cx="495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sz="2800">
                <a:cs typeface="Arial" pitchFamily="34" charset="0"/>
              </a:rPr>
              <a:t>       </a:t>
            </a:r>
            <a:endParaRPr lang="vi-VN" sz="2800">
              <a:solidFill>
                <a:schemeClr val="folHlink"/>
              </a:solidFill>
              <a:cs typeface="Arial" pitchFamily="34" charset="0"/>
            </a:endParaRPr>
          </a:p>
        </p:txBody>
      </p:sp>
      <p:pic>
        <p:nvPicPr>
          <p:cNvPr id="14349" name="Picture 14" descr="GFHJDG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429000"/>
            <a:ext cx="4419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8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4" grpId="0"/>
      <p:bldP spid="23859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321" name="Group 17"/>
          <p:cNvGraphicFramePr>
            <a:graphicFrameLocks noGrp="1"/>
          </p:cNvGraphicFramePr>
          <p:nvPr>
            <p:ph/>
          </p:nvPr>
        </p:nvGraphicFramePr>
        <p:xfrm>
          <a:off x="152400" y="1828800"/>
          <a:ext cx="8763000" cy="5029200"/>
        </p:xfrm>
        <a:graphic>
          <a:graphicData uri="http://schemas.openxmlformats.org/drawingml/2006/table">
            <a:tbl>
              <a:tblPr/>
              <a:tblGrid>
                <a:gridCol w="4495800"/>
                <a:gridCol w="4267200"/>
              </a:tblGrid>
              <a:tr h="5029200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vi-VN" sz="28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Luyện đọc:</a:t>
                      </a:r>
                      <a:endParaRPr kumimoji="0" lang="en-US" sz="2800" b="0" i="1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 Thích , võng , nắn nót.</a:t>
                      </a:r>
                      <a:endParaRPr kumimoji="0" lang="vi-VN" sz="2800" b="0" i="1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</a:t>
                      </a:r>
                      <a:r>
                        <a:rPr kumimoji="0" lang="vi-VN" sz="28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Luyện đọc câu: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Hoa yêu em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và rất thích đưa võng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ru em ngủ.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//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Char char="-"/>
                        <a:tabLst/>
                      </a:pP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Đêm nay,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Hoa hát hết các bài hát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mà mẹ vẫn chưa về.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//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 Luy</a:t>
                      </a:r>
                      <a:r>
                        <a:rPr kumimoji="0" lang="vi-VN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ện</a:t>
                      </a:r>
                      <a:r>
                        <a:rPr kumimoji="0" lang="en-US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vi-VN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đọc</a:t>
                      </a:r>
                      <a:r>
                        <a:rPr kumimoji="0" lang="en-US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vi-VN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</a:t>
                      </a:r>
                      <a:r>
                        <a:rPr kumimoji="0" lang="en-US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r>
                        <a:rPr kumimoji="0" lang="vi-VN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ạn</a:t>
                      </a:r>
                      <a:r>
                        <a:rPr kumimoji="0" lang="en-US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</a:t>
                      </a:r>
                      <a:endParaRPr kumimoji="0" lang="vi-VN" sz="28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2.</a:t>
                      </a:r>
                      <a:r>
                        <a:rPr kumimoji="0" lang="vi-VN" sz="28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Tìm hiểu bài: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vi-VN" sz="28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Từ mới: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vi-V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</a:rPr>
                        <a:t>Đen láy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</a:rPr>
                        <a:t> ,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vi-V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đưa võng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,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CC00"/>
                          </a:solidFill>
                          <a:effectLst/>
                          <a:latin typeface="Arial" charset="0"/>
                        </a:rPr>
                        <a:t>n</a:t>
                      </a:r>
                      <a:r>
                        <a:rPr kumimoji="0" lang="vi-V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CC00"/>
                          </a:solidFill>
                          <a:effectLst/>
                          <a:latin typeface="Arial" charset="0"/>
                        </a:rPr>
                        <a:t>ắn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CC00"/>
                          </a:solidFill>
                          <a:effectLst/>
                          <a:latin typeface="Arial" charset="0"/>
                        </a:rPr>
                        <a:t> n</a:t>
                      </a:r>
                      <a:r>
                        <a:rPr kumimoji="0" lang="vi-V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CC00"/>
                          </a:solidFill>
                          <a:effectLst/>
                          <a:latin typeface="Arial" charset="0"/>
                        </a:rPr>
                        <a:t>ót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CC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CC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83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36650" y="1905000"/>
            <a:ext cx="8007350" cy="4191000"/>
          </a:xfrm>
        </p:spPr>
        <p:txBody>
          <a:bodyPr/>
          <a:lstStyle/>
          <a:p>
            <a:pPr eaLnBrk="1" hangingPunct="1"/>
            <a:endParaRPr lang="vi-VN" smtClean="0"/>
          </a:p>
          <a:p>
            <a:pPr eaLnBrk="1" hangingPunct="1"/>
            <a:endParaRPr lang="vi-VN" smtClean="0"/>
          </a:p>
        </p:txBody>
      </p:sp>
      <p:pic>
        <p:nvPicPr>
          <p:cNvPr id="15373" name="Picture 15" descr="IMG0100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352800"/>
            <a:ext cx="4038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373" name="Group 21"/>
          <p:cNvGraphicFramePr>
            <a:graphicFrameLocks noGrp="1"/>
          </p:cNvGraphicFramePr>
          <p:nvPr>
            <p:ph/>
          </p:nvPr>
        </p:nvGraphicFramePr>
        <p:xfrm>
          <a:off x="152400" y="1828800"/>
          <a:ext cx="8763000" cy="4876800"/>
        </p:xfrm>
        <a:graphic>
          <a:graphicData uri="http://schemas.openxmlformats.org/drawingml/2006/table">
            <a:tbl>
              <a:tblPr/>
              <a:tblGrid>
                <a:gridCol w="4495800"/>
                <a:gridCol w="4267200"/>
              </a:tblGrid>
              <a:tr h="4876800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vi-VN" sz="28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Luyện đọc:</a:t>
                      </a:r>
                      <a:endParaRPr kumimoji="0" lang="en-US" sz="2800" b="0" i="1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 Thích , võng , nắn nót</a:t>
                      </a:r>
                      <a:endParaRPr kumimoji="0" lang="vi-VN" sz="2800" b="0" i="1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</a:t>
                      </a:r>
                      <a:r>
                        <a:rPr kumimoji="0" lang="vi-VN" sz="28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Luyện đọc câu: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Hoa yêu em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và rất thích đưa võng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ru em ngủ.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//</a:t>
                      </a: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Char char="-"/>
                        <a:tabLst/>
                      </a:pP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Đêm nay,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Hoa hát hết các bài hát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mà mẹ vẫn chưa về. 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//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 Luy</a:t>
                      </a:r>
                      <a:r>
                        <a:rPr kumimoji="0" lang="vi-VN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ện</a:t>
                      </a:r>
                      <a:r>
                        <a:rPr kumimoji="0" lang="en-US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vi-VN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đọc</a:t>
                      </a:r>
                      <a:r>
                        <a:rPr kumimoji="0" lang="en-US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vi-VN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</a:t>
                      </a:r>
                      <a:r>
                        <a:rPr kumimoji="0" lang="en-US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r>
                        <a:rPr kumimoji="0" lang="vi-VN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ạn</a:t>
                      </a:r>
                      <a:r>
                        <a:rPr kumimoji="0" lang="en-US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</a:t>
                      </a:r>
                      <a:endParaRPr kumimoji="0" lang="vi-VN" sz="28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2.</a:t>
                      </a:r>
                      <a:r>
                        <a:rPr kumimoji="0" lang="vi-VN" sz="28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Tìm hiểu bài: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vi-VN" sz="28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Từ mới: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vi-V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</a:rPr>
                        <a:t>Đen láy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</a:rPr>
                        <a:t> ,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vi-V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đưa võng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,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CC00"/>
                          </a:solidFill>
                          <a:effectLst/>
                          <a:latin typeface="Arial" charset="0"/>
                        </a:rPr>
                        <a:t>n</a:t>
                      </a:r>
                      <a:r>
                        <a:rPr kumimoji="0" lang="vi-V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CC00"/>
                          </a:solidFill>
                          <a:effectLst/>
                          <a:latin typeface="Arial" charset="0"/>
                        </a:rPr>
                        <a:t>ắn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CC00"/>
                          </a:solidFill>
                          <a:effectLst/>
                          <a:latin typeface="Arial" charset="0"/>
                        </a:rPr>
                        <a:t> n</a:t>
                      </a:r>
                      <a:r>
                        <a:rPr kumimoji="0" lang="vi-V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CC00"/>
                          </a:solidFill>
                          <a:effectLst/>
                          <a:latin typeface="Arial" charset="0"/>
                        </a:rPr>
                        <a:t>ót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CC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CC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  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CC00"/>
                          </a:solidFill>
                          <a:effectLst/>
                          <a:latin typeface="Arial" charset="0"/>
                        </a:rPr>
                        <a:t>C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CC00"/>
                          </a:solidFill>
                          <a:effectLst/>
                          <a:latin typeface="Arial" charset="0"/>
                        </a:rPr>
                        <a:t>â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CC00"/>
                          </a:solidFill>
                          <a:effectLst/>
                          <a:latin typeface="Arial" charset="0"/>
                        </a:rPr>
                        <a:t>u h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CC00"/>
                          </a:solidFill>
                          <a:effectLst/>
                          <a:latin typeface="Arial" charset="0"/>
                        </a:rPr>
                        <a:t>ỏi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CC00"/>
                          </a:solidFill>
                          <a:effectLst/>
                          <a:latin typeface="Arial" charset="0"/>
                        </a:rPr>
                        <a:t> th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CC00"/>
                          </a:solidFill>
                          <a:effectLst/>
                          <a:latin typeface="Arial" charset="0"/>
                        </a:rPr>
                        <a:t>ảo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CC00"/>
                          </a:solidFill>
                          <a:effectLst/>
                          <a:latin typeface="Arial" charset="0"/>
                        </a:rPr>
                        <a:t> lu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CC00"/>
                          </a:solidFill>
                          <a:effectLst/>
                          <a:latin typeface="Arial" charset="0"/>
                        </a:rPr>
                        <a:t>ận</a:t>
                      </a: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CC00"/>
                          </a:solidFill>
                          <a:effectLst/>
                          <a:latin typeface="Arial" charset="0"/>
                        </a:rPr>
                        <a:t>:</a:t>
                      </a: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CC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â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u1: Em bi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ết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nh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ững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g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ì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v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ề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gia 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đình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Hoa ?</a:t>
                      </a: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03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8825" y="0"/>
            <a:ext cx="8385175" cy="14319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vi-VN" sz="4000" smtClean="0"/>
              <a:t/>
            </a:r>
            <a:br>
              <a:rPr lang="vi-VN" sz="4000" smtClean="0"/>
            </a:br>
            <a:r>
              <a:rPr lang="vi-VN" sz="4000" smtClean="0"/>
              <a:t>                  </a:t>
            </a: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> </a:t>
            </a:r>
            <a:br>
              <a:rPr lang="en-US" sz="4000" smtClean="0"/>
            </a:br>
            <a:r>
              <a:rPr lang="vi-VN" sz="2800" smtClean="0">
                <a:solidFill>
                  <a:schemeClr val="tx1"/>
                </a:solidFill>
              </a:rPr>
              <a:t>Tập đọ</a:t>
            </a:r>
            <a:r>
              <a:rPr lang="en-US" sz="2800" smtClean="0">
                <a:solidFill>
                  <a:schemeClr val="tx1"/>
                </a:solidFill>
              </a:rPr>
              <a:t>c :</a:t>
            </a:r>
            <a:r>
              <a:rPr lang="vi-VN" sz="2000" smtClean="0"/>
              <a:t> </a:t>
            </a:r>
            <a:r>
              <a:rPr lang="en-US" sz="2000" smtClean="0"/>
              <a:t>    </a:t>
            </a:r>
            <a:r>
              <a:rPr lang="vi-VN" sz="4000" b="1" smtClean="0">
                <a:solidFill>
                  <a:schemeClr val="folHlink"/>
                </a:solidFill>
              </a:rPr>
              <a:t>Bé Hoa</a:t>
            </a:r>
            <a:r>
              <a:rPr lang="en-US" sz="4000" smtClean="0"/>
              <a:t> </a:t>
            </a:r>
            <a:br>
              <a:rPr lang="en-US" sz="4000" smtClean="0"/>
            </a:br>
            <a:endParaRPr lang="vi-VN" sz="4000" smtClean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36650" y="1905000"/>
            <a:ext cx="8007350" cy="4191000"/>
          </a:xfrm>
        </p:spPr>
        <p:txBody>
          <a:bodyPr/>
          <a:lstStyle/>
          <a:p>
            <a:pPr eaLnBrk="1" hangingPunct="1"/>
            <a:endParaRPr lang="vi-VN" smtClean="0"/>
          </a:p>
          <a:p>
            <a:pPr eaLnBrk="1" hangingPunct="1"/>
            <a:endParaRPr lang="vi-VN" smtClean="0"/>
          </a:p>
        </p:txBody>
      </p:sp>
      <p:sp>
        <p:nvSpPr>
          <p:cNvPr id="16396" name="Text Box 13"/>
          <p:cNvSpPr txBox="1">
            <a:spLocks noChangeArrowheads="1"/>
          </p:cNvSpPr>
          <p:nvPr/>
        </p:nvSpPr>
        <p:spPr bwMode="auto">
          <a:xfrm>
            <a:off x="1752600" y="1066800"/>
            <a:ext cx="495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sz="2800">
                <a:cs typeface="Arial" pitchFamily="34" charset="0"/>
              </a:rPr>
              <a:t>       </a:t>
            </a:r>
            <a:endParaRPr lang="vi-VN" sz="2800">
              <a:solidFill>
                <a:schemeClr val="folHlink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Gia đình bé Hoa </a:t>
            </a:r>
          </a:p>
        </p:txBody>
      </p:sp>
      <p:pic>
        <p:nvPicPr>
          <p:cNvPr id="112649" name="Picture 9" descr="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tretch>
            <a:fillRect/>
          </a:stretch>
        </p:blipFill>
        <p:spPr>
          <a:xfrm>
            <a:off x="2438400" y="1447800"/>
            <a:ext cx="3612506" cy="4495800"/>
          </a:xfrm>
        </p:spPr>
      </p:pic>
    </p:spTree>
  </p:cSld>
  <p:clrMapOvr>
    <a:masterClrMapping/>
  </p:clrMapOvr>
  <p:transition spd="slow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537" name="Group 17"/>
          <p:cNvGraphicFramePr>
            <a:graphicFrameLocks noGrp="1"/>
          </p:cNvGraphicFramePr>
          <p:nvPr>
            <p:ph/>
          </p:nvPr>
        </p:nvGraphicFramePr>
        <p:xfrm>
          <a:off x="152400" y="1828800"/>
          <a:ext cx="8763000" cy="5029200"/>
        </p:xfrm>
        <a:graphic>
          <a:graphicData uri="http://schemas.openxmlformats.org/drawingml/2006/table">
            <a:tbl>
              <a:tblPr/>
              <a:tblGrid>
                <a:gridCol w="4495800"/>
                <a:gridCol w="4267200"/>
              </a:tblGrid>
              <a:tr h="5029200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vi-VN" sz="28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Luyện đọc:</a:t>
                      </a:r>
                      <a:endParaRPr kumimoji="0" lang="en-US" sz="2800" b="0" i="1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 Thích , võng , nắn nót</a:t>
                      </a:r>
                      <a:endParaRPr kumimoji="0" lang="vi-VN" sz="2800" b="0" i="1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</a:t>
                      </a:r>
                      <a:r>
                        <a:rPr kumimoji="0" lang="vi-VN" sz="28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Luyện đọc câu: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Hoa yêu em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và rất thích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đưa võng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ru em ngủ.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//</a:t>
                      </a: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Char char="-"/>
                        <a:tabLst/>
                      </a:pP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Đêm nay,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Hoa hát hết các bài hát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mà mẹ vẫn chưa về. 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//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 Luy</a:t>
                      </a:r>
                      <a:r>
                        <a:rPr kumimoji="0" lang="vi-VN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ện</a:t>
                      </a:r>
                      <a:r>
                        <a:rPr kumimoji="0" lang="en-US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vi-VN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đọc</a:t>
                      </a:r>
                      <a:r>
                        <a:rPr kumimoji="0" lang="en-US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vi-VN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</a:t>
                      </a:r>
                      <a:r>
                        <a:rPr kumimoji="0" lang="en-US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r>
                        <a:rPr kumimoji="0" lang="vi-VN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ạn</a:t>
                      </a:r>
                      <a:r>
                        <a:rPr kumimoji="0" lang="en-US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</a:t>
                      </a:r>
                      <a:endParaRPr kumimoji="0" lang="vi-VN" sz="28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2.</a:t>
                      </a:r>
                      <a:r>
                        <a:rPr kumimoji="0" lang="vi-VN" sz="28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Tìm hiểu bài: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vi-VN" sz="28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Từ mới: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vi-V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</a:rPr>
                        <a:t>Đen láy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</a:rPr>
                        <a:t> ,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vi-V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đưa võng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,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CC00"/>
                          </a:solidFill>
                          <a:effectLst/>
                          <a:latin typeface="Arial" charset="0"/>
                        </a:rPr>
                        <a:t>n</a:t>
                      </a:r>
                      <a:r>
                        <a:rPr kumimoji="0" lang="vi-V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CC00"/>
                          </a:solidFill>
                          <a:effectLst/>
                          <a:latin typeface="Arial" charset="0"/>
                        </a:rPr>
                        <a:t>ắn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CC00"/>
                          </a:solidFill>
                          <a:effectLst/>
                          <a:latin typeface="Arial" charset="0"/>
                        </a:rPr>
                        <a:t> n</a:t>
                      </a:r>
                      <a:r>
                        <a:rPr kumimoji="0" lang="vi-V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CC00"/>
                          </a:solidFill>
                          <a:effectLst/>
                          <a:latin typeface="Arial" charset="0"/>
                        </a:rPr>
                        <a:t>ót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CC00"/>
                          </a:solidFill>
                          <a:effectLst/>
                          <a:latin typeface="Arial" charset="0"/>
                        </a:rPr>
                        <a:t>    </a:t>
                      </a: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CC00"/>
                          </a:solidFill>
                          <a:effectLst/>
                          <a:latin typeface="Arial" charset="0"/>
                        </a:rPr>
                        <a:t>C</a:t>
                      </a:r>
                      <a:r>
                        <a:rPr kumimoji="0" lang="vi-V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CC00"/>
                          </a:solidFill>
                          <a:effectLst/>
                          <a:latin typeface="Arial" charset="0"/>
                        </a:rPr>
                        <a:t>â</a:t>
                      </a: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CC00"/>
                          </a:solidFill>
                          <a:effectLst/>
                          <a:latin typeface="Arial" charset="0"/>
                        </a:rPr>
                        <a:t>u h</a:t>
                      </a:r>
                      <a:r>
                        <a:rPr kumimoji="0" lang="vi-V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CC00"/>
                          </a:solidFill>
                          <a:effectLst/>
                          <a:latin typeface="Arial" charset="0"/>
                        </a:rPr>
                        <a:t>ỏi</a:t>
                      </a: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CC00"/>
                          </a:solidFill>
                          <a:effectLst/>
                          <a:latin typeface="Arial" charset="0"/>
                        </a:rPr>
                        <a:t> th</a:t>
                      </a:r>
                      <a:r>
                        <a:rPr kumimoji="0" lang="vi-V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CC00"/>
                          </a:solidFill>
                          <a:effectLst/>
                          <a:latin typeface="Arial" charset="0"/>
                        </a:rPr>
                        <a:t>ảo</a:t>
                      </a: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CC00"/>
                          </a:solidFill>
                          <a:effectLst/>
                          <a:latin typeface="Arial" charset="0"/>
                        </a:rPr>
                        <a:t> lu</a:t>
                      </a:r>
                      <a:r>
                        <a:rPr kumimoji="0" lang="vi-V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CC00"/>
                          </a:solidFill>
                          <a:effectLst/>
                          <a:latin typeface="Arial" charset="0"/>
                        </a:rPr>
                        <a:t>ận</a:t>
                      </a: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CC00"/>
                          </a:solidFill>
                          <a:effectLst/>
                          <a:latin typeface="Arial" charset="0"/>
                        </a:rPr>
                        <a:t>:</a:t>
                      </a:r>
                      <a:endParaRPr kumimoji="0" lang="vi-VN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CCCC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â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u1: Con bi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ết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nh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ững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g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ì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v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ề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gia 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đình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Hoa 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â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u 2: Em N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ụ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c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ó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nh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ững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n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ét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g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ì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đáng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y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ê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u?</a:t>
                      </a: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75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36650" y="1905000"/>
            <a:ext cx="8007350" cy="4191000"/>
          </a:xfrm>
        </p:spPr>
        <p:txBody>
          <a:bodyPr/>
          <a:lstStyle/>
          <a:p>
            <a:pPr eaLnBrk="1" hangingPunct="1"/>
            <a:endParaRPr lang="vi-VN" smtClean="0"/>
          </a:p>
          <a:p>
            <a:pPr eaLnBrk="1" hangingPunct="1"/>
            <a:endParaRPr lang="vi-VN" smtClean="0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Bé Hoa và em Nụ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7013" cy="44958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9460" name="Picture 4" descr="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295400"/>
            <a:ext cx="8534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Line 5"/>
          <p:cNvSpPr>
            <a:spLocks noChangeShapeType="1"/>
          </p:cNvSpPr>
          <p:nvPr/>
        </p:nvSpPr>
        <p:spPr bwMode="auto">
          <a:xfrm flipV="1">
            <a:off x="3505200" y="41148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V="1">
            <a:off x="3733800" y="4114800"/>
            <a:ext cx="1600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wheel spokes="8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488" name="Group 16"/>
          <p:cNvGraphicFramePr>
            <a:graphicFrameLocks noGrp="1"/>
          </p:cNvGraphicFramePr>
          <p:nvPr>
            <p:ph/>
          </p:nvPr>
        </p:nvGraphicFramePr>
        <p:xfrm>
          <a:off x="152400" y="1828800"/>
          <a:ext cx="8763000" cy="4800600"/>
        </p:xfrm>
        <a:graphic>
          <a:graphicData uri="http://schemas.openxmlformats.org/drawingml/2006/table">
            <a:tbl>
              <a:tblPr/>
              <a:tblGrid>
                <a:gridCol w="4495800"/>
                <a:gridCol w="4267200"/>
              </a:tblGrid>
              <a:tr h="4800600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vi-VN" sz="28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Luyện đọc:</a:t>
                      </a:r>
                      <a:endParaRPr kumimoji="0" lang="en-US" sz="2800" b="0" i="1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 Thích , võng , nắn nót</a:t>
                      </a:r>
                      <a:endParaRPr kumimoji="0" lang="vi-VN" sz="2800" b="0" i="1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</a:t>
                      </a:r>
                      <a:r>
                        <a:rPr kumimoji="0" lang="vi-VN" sz="28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Luyện đọc câu: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Hoa yêu em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và rất thích đưa võng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ru em ngủ.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//</a:t>
                      </a: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Char char="-"/>
                        <a:tabLst/>
                      </a:pP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Đêm nay,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Hoa hát hết các bài hát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mà mẹ vẫn chưa về. 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//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 Luy</a:t>
                      </a:r>
                      <a:r>
                        <a:rPr kumimoji="0" lang="vi-VN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ện</a:t>
                      </a:r>
                      <a:r>
                        <a:rPr kumimoji="0" lang="en-US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vi-VN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đọc</a:t>
                      </a:r>
                      <a:r>
                        <a:rPr kumimoji="0" lang="en-US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vi-VN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</a:t>
                      </a:r>
                      <a:r>
                        <a:rPr kumimoji="0" lang="en-US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r>
                        <a:rPr kumimoji="0" lang="vi-VN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ạn</a:t>
                      </a:r>
                      <a:r>
                        <a:rPr kumimoji="0" lang="en-US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</a:t>
                      </a:r>
                      <a:endParaRPr kumimoji="0" lang="vi-VN" sz="28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2.</a:t>
                      </a:r>
                      <a:r>
                        <a:rPr kumimoji="0" lang="vi-VN" sz="28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Tìm hiểu bài: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vi-VN" sz="28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Từ mới: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vi-V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</a:rPr>
                        <a:t>Đen láy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</a:rPr>
                        <a:t> ,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vi-V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đưa võng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,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n</a:t>
                      </a:r>
                      <a:r>
                        <a:rPr kumimoji="0" lang="vi-V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ắn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n</a:t>
                      </a:r>
                      <a:r>
                        <a:rPr kumimoji="0" lang="vi-V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ót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CC00"/>
                          </a:solidFill>
                          <a:effectLst/>
                          <a:latin typeface="Arial" charset="0"/>
                        </a:rPr>
                        <a:t>C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CC00"/>
                          </a:solidFill>
                          <a:effectLst/>
                          <a:latin typeface="Arial" charset="0"/>
                        </a:rPr>
                        <a:t>â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CC00"/>
                          </a:solidFill>
                          <a:effectLst/>
                          <a:latin typeface="Arial" charset="0"/>
                        </a:rPr>
                        <a:t>u h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CC00"/>
                          </a:solidFill>
                          <a:effectLst/>
                          <a:latin typeface="Arial" charset="0"/>
                        </a:rPr>
                        <a:t>ỏi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CC00"/>
                          </a:solidFill>
                          <a:effectLst/>
                          <a:latin typeface="Arial" charset="0"/>
                        </a:rPr>
                        <a:t> th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CC00"/>
                          </a:solidFill>
                          <a:effectLst/>
                          <a:latin typeface="Arial" charset="0"/>
                        </a:rPr>
                        <a:t>ảo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CC00"/>
                          </a:solidFill>
                          <a:effectLst/>
                          <a:latin typeface="Arial" charset="0"/>
                        </a:rPr>
                        <a:t> lu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CC00"/>
                          </a:solidFill>
                          <a:effectLst/>
                          <a:latin typeface="Arial" charset="0"/>
                        </a:rPr>
                        <a:t>ận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CC00"/>
                          </a:solidFill>
                          <a:effectLst/>
                          <a:latin typeface="Arial" charset="0"/>
                        </a:rPr>
                        <a:t>:</a:t>
                      </a:r>
                      <a:endParaRPr kumimoji="0" 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CC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â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u1: Con bi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ết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nh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ững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g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ì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v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ề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gia 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đình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Hoa 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â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 2: Em N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ụ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ó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nh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ững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n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ét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g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ì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đáng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y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ê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 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â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u 3: 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Để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gi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úp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m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ẹ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hoa 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đã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l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àm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g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ì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?</a:t>
                      </a: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4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8825" y="0"/>
            <a:ext cx="8385175" cy="14319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vi-VN" sz="4000" smtClean="0"/>
              <a:t/>
            </a:r>
            <a:br>
              <a:rPr lang="vi-VN" sz="4000" smtClean="0"/>
            </a:br>
            <a:r>
              <a:rPr lang="vi-VN" sz="4000" smtClean="0"/>
              <a:t>                  </a:t>
            </a: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> </a:t>
            </a:r>
            <a:br>
              <a:rPr lang="en-US" sz="4000" smtClean="0"/>
            </a:br>
            <a:r>
              <a:rPr lang="vi-VN" sz="2800" smtClean="0">
                <a:solidFill>
                  <a:schemeClr val="tx1"/>
                </a:solidFill>
              </a:rPr>
              <a:t>Tập đọ</a:t>
            </a:r>
            <a:r>
              <a:rPr lang="en-US" sz="2800" smtClean="0">
                <a:solidFill>
                  <a:schemeClr val="tx1"/>
                </a:solidFill>
              </a:rPr>
              <a:t>c :</a:t>
            </a:r>
            <a:r>
              <a:rPr lang="vi-VN" sz="2000" smtClean="0"/>
              <a:t> </a:t>
            </a:r>
            <a:r>
              <a:rPr lang="en-US" sz="2000" smtClean="0"/>
              <a:t>    </a:t>
            </a:r>
            <a:r>
              <a:rPr lang="vi-VN" sz="4000" b="1" smtClean="0">
                <a:solidFill>
                  <a:schemeClr val="folHlink"/>
                </a:solidFill>
              </a:rPr>
              <a:t>Bé Hoa</a:t>
            </a:r>
            <a:r>
              <a:rPr lang="en-US" sz="4000" smtClean="0"/>
              <a:t> </a:t>
            </a:r>
            <a:br>
              <a:rPr lang="en-US" sz="4000" smtClean="0"/>
            </a:br>
            <a:endParaRPr lang="vi-VN" sz="4000" smtClean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36650" y="1905000"/>
            <a:ext cx="8007350" cy="4191000"/>
          </a:xfrm>
        </p:spPr>
        <p:txBody>
          <a:bodyPr/>
          <a:lstStyle/>
          <a:p>
            <a:pPr eaLnBrk="1" hangingPunct="1"/>
            <a:endParaRPr lang="vi-VN" smtClean="0"/>
          </a:p>
          <a:p>
            <a:pPr eaLnBrk="1" hangingPunct="1"/>
            <a:endParaRPr lang="vi-VN" smtClean="0"/>
          </a:p>
        </p:txBody>
      </p:sp>
      <p:sp>
        <p:nvSpPr>
          <p:cNvPr id="20492" name="Text Box 13"/>
          <p:cNvSpPr txBox="1">
            <a:spLocks noChangeArrowheads="1"/>
          </p:cNvSpPr>
          <p:nvPr/>
        </p:nvSpPr>
        <p:spPr bwMode="auto">
          <a:xfrm>
            <a:off x="1752600" y="1066800"/>
            <a:ext cx="495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sz="2800">
                <a:cs typeface="Arial" pitchFamily="34" charset="0"/>
              </a:rPr>
              <a:t>       </a:t>
            </a:r>
            <a:endParaRPr lang="vi-VN" sz="2800">
              <a:solidFill>
                <a:schemeClr val="folHlink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/>
      <p:bldP spid="10547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608" name="Group 40"/>
          <p:cNvGraphicFramePr>
            <a:graphicFrameLocks noGrp="1"/>
          </p:cNvGraphicFramePr>
          <p:nvPr>
            <p:ph/>
          </p:nvPr>
        </p:nvGraphicFramePr>
        <p:xfrm>
          <a:off x="0" y="1219200"/>
          <a:ext cx="9220200" cy="5354638"/>
        </p:xfrm>
        <a:graphic>
          <a:graphicData uri="http://schemas.openxmlformats.org/drawingml/2006/table">
            <a:tbl>
              <a:tblPr/>
              <a:tblGrid>
                <a:gridCol w="3962400"/>
                <a:gridCol w="5257800"/>
              </a:tblGrid>
              <a:tr h="5354638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vi-VN" sz="28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Luyện đọc:</a:t>
                      </a:r>
                      <a:endParaRPr kumimoji="0" lang="en-US" sz="2800" b="0" i="1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 Thích , võng , nắn nót</a:t>
                      </a:r>
                      <a:endParaRPr kumimoji="0" lang="vi-VN" sz="2800" b="0" i="1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</a:t>
                      </a:r>
                      <a:r>
                        <a:rPr kumimoji="0" lang="vi-VN" sz="28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Luyện đọc câu: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Hoa yêu em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và rất thích đưa võng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ru em ngủ.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//</a:t>
                      </a: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Char char="-"/>
                        <a:tabLst/>
                      </a:pP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Đêm nay,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Hoa hát hết các bài hát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mà mẹ vẫn chưa về. 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//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 Luy</a:t>
                      </a:r>
                      <a:r>
                        <a:rPr kumimoji="0" lang="vi-VN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ện</a:t>
                      </a:r>
                      <a:r>
                        <a:rPr kumimoji="0" lang="en-US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vi-VN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đọc</a:t>
                      </a:r>
                      <a:r>
                        <a:rPr kumimoji="0" lang="en-US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vi-VN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</a:t>
                      </a:r>
                      <a:r>
                        <a:rPr kumimoji="0" lang="en-US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r>
                        <a:rPr kumimoji="0" lang="vi-VN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ạn</a:t>
                      </a:r>
                      <a:r>
                        <a:rPr kumimoji="0" lang="en-US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</a:t>
                      </a:r>
                      <a:endParaRPr kumimoji="0" lang="vi-VN" sz="28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2.</a:t>
                      </a:r>
                      <a:r>
                        <a:rPr kumimoji="0" lang="vi-VN" sz="28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Tìm hiểu bài: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vi-VN" sz="28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Từ mới: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vi-V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</a:rPr>
                        <a:t>Đen láy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</a:rPr>
                        <a:t> ,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vi-V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đưa võng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,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CC00"/>
                          </a:solidFill>
                          <a:effectLst/>
                          <a:latin typeface="Arial" charset="0"/>
                        </a:rPr>
                        <a:t>n</a:t>
                      </a:r>
                      <a:r>
                        <a:rPr kumimoji="0" lang="vi-V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CC00"/>
                          </a:solidFill>
                          <a:effectLst/>
                          <a:latin typeface="Arial" charset="0"/>
                        </a:rPr>
                        <a:t>ắn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CC00"/>
                          </a:solidFill>
                          <a:effectLst/>
                          <a:latin typeface="Arial" charset="0"/>
                        </a:rPr>
                        <a:t> n</a:t>
                      </a:r>
                      <a:r>
                        <a:rPr kumimoji="0" lang="vi-V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CC00"/>
                          </a:solidFill>
                          <a:effectLst/>
                          <a:latin typeface="Arial" charset="0"/>
                        </a:rPr>
                        <a:t>ót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</a:t>
                      </a: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CC00"/>
                          </a:solidFill>
                          <a:effectLst/>
                          <a:latin typeface="Arial" charset="0"/>
                        </a:rPr>
                        <a:t>C</a:t>
                      </a:r>
                      <a:r>
                        <a:rPr kumimoji="0" lang="vi-V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CC00"/>
                          </a:solidFill>
                          <a:effectLst/>
                          <a:latin typeface="Arial" charset="0"/>
                        </a:rPr>
                        <a:t>â</a:t>
                      </a: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CC00"/>
                          </a:solidFill>
                          <a:effectLst/>
                          <a:latin typeface="Arial" charset="0"/>
                        </a:rPr>
                        <a:t>u h</a:t>
                      </a:r>
                      <a:r>
                        <a:rPr kumimoji="0" lang="vi-V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CC00"/>
                          </a:solidFill>
                          <a:effectLst/>
                          <a:latin typeface="Arial" charset="0"/>
                        </a:rPr>
                        <a:t>ỏi</a:t>
                      </a: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CC00"/>
                          </a:solidFill>
                          <a:effectLst/>
                          <a:latin typeface="Arial" charset="0"/>
                        </a:rPr>
                        <a:t> th</a:t>
                      </a:r>
                      <a:r>
                        <a:rPr kumimoji="0" lang="vi-V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CC00"/>
                          </a:solidFill>
                          <a:effectLst/>
                          <a:latin typeface="Arial" charset="0"/>
                        </a:rPr>
                        <a:t>ảo</a:t>
                      </a: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CC00"/>
                          </a:solidFill>
                          <a:effectLst/>
                          <a:latin typeface="Arial" charset="0"/>
                        </a:rPr>
                        <a:t> lu</a:t>
                      </a:r>
                      <a:r>
                        <a:rPr kumimoji="0" lang="vi-V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CC00"/>
                          </a:solidFill>
                          <a:effectLst/>
                          <a:latin typeface="Arial" charset="0"/>
                        </a:rPr>
                        <a:t>ận</a:t>
                      </a: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CC00"/>
                          </a:solidFill>
                          <a:effectLst/>
                          <a:latin typeface="Arial" charset="0"/>
                        </a:rPr>
                        <a:t>:</a:t>
                      </a:r>
                      <a:endParaRPr kumimoji="0" lang="vi-VN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CCCC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r>
                        <a:rPr kumimoji="0" lang="vi-V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â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u1: Con bi</a:t>
                      </a:r>
                      <a:r>
                        <a:rPr kumimoji="0" lang="vi-V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ết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nh</a:t>
                      </a:r>
                      <a:r>
                        <a:rPr kumimoji="0" lang="vi-V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ững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g</a:t>
                      </a:r>
                      <a:r>
                        <a:rPr kumimoji="0" lang="vi-V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ì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v</a:t>
                      </a:r>
                      <a:r>
                        <a:rPr kumimoji="0" lang="vi-V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ề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gia </a:t>
                      </a:r>
                      <a:r>
                        <a:rPr kumimoji="0" lang="vi-V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đình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Hoa 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r>
                        <a:rPr kumimoji="0" lang="vi-V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â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 2: Em N</a:t>
                      </a:r>
                      <a:r>
                        <a:rPr kumimoji="0" lang="vi-V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ụ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</a:t>
                      </a:r>
                      <a:r>
                        <a:rPr kumimoji="0" lang="vi-V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ó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nh</a:t>
                      </a:r>
                      <a:r>
                        <a:rPr kumimoji="0" lang="vi-V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ững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n</a:t>
                      </a:r>
                      <a:r>
                        <a:rPr kumimoji="0" lang="vi-V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ét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g</a:t>
                      </a:r>
                      <a:r>
                        <a:rPr kumimoji="0" lang="vi-V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ì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vi-V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đáng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y</a:t>
                      </a:r>
                      <a:r>
                        <a:rPr kumimoji="0" lang="vi-V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ê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 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r>
                        <a:rPr kumimoji="0" lang="vi-V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â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 3: </a:t>
                      </a:r>
                      <a:r>
                        <a:rPr kumimoji="0" lang="vi-V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Để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gi</a:t>
                      </a:r>
                      <a:r>
                        <a:rPr kumimoji="0" lang="vi-V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úp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m</a:t>
                      </a:r>
                      <a:r>
                        <a:rPr kumimoji="0" lang="vi-V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ẹ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hoa </a:t>
                      </a:r>
                      <a:r>
                        <a:rPr kumimoji="0" lang="vi-V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đã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l</a:t>
                      </a:r>
                      <a:r>
                        <a:rPr kumimoji="0" lang="vi-V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àm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g</a:t>
                      </a:r>
                      <a:r>
                        <a:rPr kumimoji="0" lang="vi-V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ì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r>
                        <a:rPr kumimoji="0" lang="vi-V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â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 4: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Vi</a:t>
                      </a:r>
                      <a:r>
                        <a:rPr kumimoji="0" lang="vi-V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ết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th</a:t>
                      </a:r>
                      <a:r>
                        <a:rPr kumimoji="0" lang="vi-V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ư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cho b</a:t>
                      </a:r>
                      <a:r>
                        <a:rPr kumimoji="0" lang="vi-V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ố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Hoa k</a:t>
                      </a:r>
                      <a:r>
                        <a:rPr kumimoji="0" lang="vi-V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ể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chuy</a:t>
                      </a:r>
                      <a:r>
                        <a:rPr kumimoji="0" lang="vi-V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ện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g</a:t>
                      </a:r>
                      <a:r>
                        <a:rPr kumimoji="0" lang="vi-V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ì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v</a:t>
                      </a:r>
                      <a:r>
                        <a:rPr kumimoji="0" lang="vi-V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à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mong mu</a:t>
                      </a:r>
                      <a:r>
                        <a:rPr kumimoji="0" lang="vi-V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ốn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vi-V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ở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b</a:t>
                      </a:r>
                      <a:r>
                        <a:rPr kumimoji="0" lang="vi-V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ố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vi-V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đ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vi-V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ều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g</a:t>
                      </a:r>
                      <a:r>
                        <a:rPr kumimoji="0" lang="vi-V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ì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?</a:t>
                      </a:r>
                      <a:endParaRPr kumimoji="0" 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95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8825" y="0"/>
            <a:ext cx="8385175" cy="1431925"/>
          </a:xfrm>
        </p:spPr>
        <p:txBody>
          <a:bodyPr/>
          <a:lstStyle/>
          <a:p>
            <a:pPr eaLnBrk="1" hangingPunct="1">
              <a:defRPr/>
            </a:pPr>
            <a:r>
              <a:rPr lang="vi-VN" sz="4000" dirty="0" smtClean="0"/>
              <a:t>    </a:t>
            </a:r>
            <a:r>
              <a:rPr lang="vi-VN" sz="2800" dirty="0" smtClean="0">
                <a:solidFill>
                  <a:schemeClr val="tx1"/>
                </a:solidFill>
              </a:rPr>
              <a:t>Tập đọ</a:t>
            </a:r>
            <a:r>
              <a:rPr lang="en-US" sz="2800" dirty="0" smtClean="0">
                <a:solidFill>
                  <a:schemeClr val="tx1"/>
                </a:solidFill>
              </a:rPr>
              <a:t>c :</a:t>
            </a:r>
            <a:r>
              <a:rPr lang="vi-VN" sz="2000" dirty="0" smtClean="0"/>
              <a:t> </a:t>
            </a:r>
            <a:r>
              <a:rPr lang="en-US" sz="2000" dirty="0" smtClean="0"/>
              <a:t>    </a:t>
            </a:r>
            <a:r>
              <a:rPr lang="vi-VN" sz="4000" b="1" dirty="0" smtClean="0">
                <a:solidFill>
                  <a:schemeClr val="folHlink"/>
                </a:solidFill>
              </a:rPr>
              <a:t>Bé Hoa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endParaRPr lang="vi-VN" sz="4000" dirty="0" smtClean="0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36650" y="1905000"/>
            <a:ext cx="8007350" cy="4191000"/>
          </a:xfrm>
        </p:spPr>
        <p:txBody>
          <a:bodyPr/>
          <a:lstStyle/>
          <a:p>
            <a:pPr eaLnBrk="1" hangingPunct="1"/>
            <a:endParaRPr lang="vi-VN" smtClean="0"/>
          </a:p>
          <a:p>
            <a:pPr eaLnBrk="1" hangingPunct="1"/>
            <a:endParaRPr lang="vi-VN" smtClean="0"/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838200" y="0"/>
            <a:ext cx="7543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/>
              <a:t>.</a:t>
            </a:r>
            <a:endParaRPr lang="vi-VN" sz="3200"/>
          </a:p>
          <a:p>
            <a:pPr eaLnBrk="1" hangingPunct="1">
              <a:spcBef>
                <a:spcPct val="50000"/>
              </a:spcBef>
            </a:pPr>
            <a:endParaRPr lang="vi-VN" sz="1600">
              <a:cs typeface="Arial" pitchFamily="34" charset="0"/>
            </a:endParaRP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1752600" y="457200"/>
            <a:ext cx="495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sz="2800">
                <a:cs typeface="Arial" pitchFamily="34" charset="0"/>
              </a:rPr>
              <a:t>       </a:t>
            </a:r>
            <a:endParaRPr lang="vi-VN" sz="2800">
              <a:solidFill>
                <a:schemeClr val="folHlink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/>
      <p:bldP spid="10957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305575"/>
          <p:cNvPicPr>
            <a:picLocks noGrp="1" noChangeAspect="1" noChangeArrowheads="1" noCrop="1"/>
          </p:cNvPicPr>
          <p:nvPr>
            <p:ph/>
          </p:nvPr>
        </p:nvPicPr>
        <p:blipFill>
          <a:blip r:embed="rId4"/>
          <a:stretch>
            <a:fillRect/>
          </a:stretch>
        </p:blipFill>
        <p:spPr>
          <a:xfrm>
            <a:off x="4084320" y="2674620"/>
            <a:ext cx="975360" cy="975360"/>
          </a:xfrm>
          <a:noFill/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905000" y="3581400"/>
            <a:ext cx="5486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078" name="Picture 7" descr="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1333500"/>
            <a:ext cx="7620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1613" y="2057400"/>
            <a:ext cx="7672387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9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/>
              <a:t>Bạn Hoa trông em giúp mẹ và còn tranh thủ viết thư hỏi thăm bố.</a:t>
            </a:r>
          </a:p>
        </p:txBody>
      </p:sp>
      <p:pic>
        <p:nvPicPr>
          <p:cNvPr id="22533" name="Picture 8" descr="IMG0100A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0" y="1981200"/>
            <a:ext cx="3200400" cy="4419600"/>
          </a:xfrm>
          <a:noFill/>
        </p:spPr>
      </p:pic>
      <p:sp>
        <p:nvSpPr>
          <p:cNvPr id="22532" name="Rectangle 7"/>
          <p:cNvSpPr>
            <a:spLocks noGrp="1" noChangeArrowheads="1"/>
          </p:cNvSpPr>
          <p:nvPr>
            <p:ph sz="half" idx="2"/>
          </p:nvPr>
        </p:nvSpPr>
        <p:spPr>
          <a:xfrm>
            <a:off x="0" y="1905000"/>
            <a:ext cx="9144000" cy="44958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2534" name="Line 9"/>
          <p:cNvSpPr>
            <a:spLocks noChangeShapeType="1"/>
          </p:cNvSpPr>
          <p:nvPr/>
        </p:nvSpPr>
        <p:spPr bwMode="auto">
          <a:xfrm flipV="1">
            <a:off x="1295400" y="4800600"/>
            <a:ext cx="3886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wheel spokes="8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38100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smtClean="0"/>
              <a:t>Những việc mà em có thể làm được</a:t>
            </a:r>
            <a:r>
              <a:rPr lang="en-US" sz="4000" smtClean="0"/>
              <a:t> :</a:t>
            </a:r>
          </a:p>
        </p:txBody>
      </p:sp>
      <p:pic>
        <p:nvPicPr>
          <p:cNvPr id="130060" name="Picture 12" descr="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762000" y="762000"/>
            <a:ext cx="3657600" cy="2286000"/>
          </a:xfrm>
        </p:spPr>
      </p:pic>
      <p:pic>
        <p:nvPicPr>
          <p:cNvPr id="130061" name="Picture 13" descr="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5486400" y="685800"/>
            <a:ext cx="2743200" cy="2362200"/>
          </a:xfrm>
        </p:spPr>
      </p:pic>
      <p:sp>
        <p:nvSpPr>
          <p:cNvPr id="23557" name="Rectangle 16"/>
          <p:cNvSpPr>
            <a:spLocks noGrp="1" noChangeArrowheads="1"/>
          </p:cNvSpPr>
          <p:nvPr>
            <p:ph type="body" sz="half" idx="3"/>
          </p:nvPr>
        </p:nvSpPr>
        <p:spPr>
          <a:xfrm>
            <a:off x="-1676400" y="3048000"/>
            <a:ext cx="10820400" cy="31623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800" smtClean="0"/>
              <a:t>                                                                                          </a:t>
            </a:r>
            <a:r>
              <a:rPr lang="en-US" smtClean="0">
                <a:solidFill>
                  <a:srgbClr val="00FF00"/>
                </a:solidFill>
              </a:rPr>
              <a:t>Lau ch</a:t>
            </a:r>
            <a:r>
              <a:rPr lang="en-US" sz="2800" smtClean="0">
                <a:solidFill>
                  <a:srgbClr val="00FF00"/>
                </a:solidFill>
              </a:rPr>
              <a:t>ùi</a:t>
            </a:r>
            <a:r>
              <a:rPr lang="en-US" smtClean="0">
                <a:solidFill>
                  <a:srgbClr val="00FF00"/>
                </a:solidFill>
              </a:rPr>
              <a:t> bàn ghế</a:t>
            </a:r>
            <a:r>
              <a:rPr lang="en-US" smtClean="0"/>
              <a:t>                  </a:t>
            </a:r>
            <a:r>
              <a:rPr lang="en-US" smtClean="0">
                <a:solidFill>
                  <a:srgbClr val="CCCC00"/>
                </a:solidFill>
              </a:rPr>
              <a:t>quét nhà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mtClean="0">
              <a:solidFill>
                <a:srgbClr val="CCCC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mtClean="0">
              <a:solidFill>
                <a:srgbClr val="CCCC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mtClean="0"/>
              <a:t>                            </a:t>
            </a:r>
            <a:r>
              <a:rPr lang="en-US" smtClean="0">
                <a:solidFill>
                  <a:srgbClr val="FF0000"/>
                </a:solidFill>
              </a:rPr>
              <a:t>rửa bát</a:t>
            </a:r>
            <a:r>
              <a:rPr lang="en-US" smtClean="0"/>
              <a:t>                            cho gà ăn</a:t>
            </a:r>
          </a:p>
        </p:txBody>
      </p:sp>
      <p:pic>
        <p:nvPicPr>
          <p:cNvPr id="130063" name="Picture 15" descr="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0" y="3505200"/>
            <a:ext cx="3657600" cy="2514600"/>
          </a:xfrm>
        </p:spPr>
      </p:pic>
      <p:pic>
        <p:nvPicPr>
          <p:cNvPr id="23559" name="Picture 17" descr="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86400" y="3581400"/>
            <a:ext cx="2667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0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30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30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1524000" y="2667000"/>
            <a:ext cx="304800" cy="3048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64" name="AutoShape 8"/>
          <p:cNvSpPr>
            <a:spLocks noChangeArrowheads="1"/>
          </p:cNvSpPr>
          <p:nvPr/>
        </p:nvSpPr>
        <p:spPr bwMode="auto">
          <a:xfrm>
            <a:off x="1447800" y="3810000"/>
            <a:ext cx="304800" cy="3048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465" name="Picture 9" descr="hinh%20dong%205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667000"/>
            <a:ext cx="495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0" descr="hinh%20dong%205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3810000"/>
            <a:ext cx="495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11" descr="hinh%20dong%205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457200"/>
            <a:ext cx="16002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2" descr="hinh%20dong%205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228600"/>
            <a:ext cx="16002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13" descr="hinh%20dong%205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5410200"/>
            <a:ext cx="16002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WordArt 42"/>
          <p:cNvSpPr>
            <a:spLocks noChangeArrowheads="1" noChangeShapeType="1" noTextEdit="1"/>
          </p:cNvSpPr>
          <p:nvPr/>
        </p:nvSpPr>
        <p:spPr bwMode="auto">
          <a:xfrm>
            <a:off x="914400" y="2081213"/>
            <a:ext cx="7400925" cy="269716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eaLnBrk="1" hangingPunct="1"/>
            <a:r>
              <a:rPr lang="en-US" sz="20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20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20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thầy</a:t>
            </a:r>
            <a:r>
              <a:rPr lang="en-US" sz="20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20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và</a:t>
            </a:r>
            <a:r>
              <a:rPr lang="en-US" sz="20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20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em</a:t>
            </a:r>
            <a:r>
              <a:rPr lang="en-US" sz="20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20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sinh</a:t>
            </a:r>
            <a:r>
              <a:rPr lang="en-US" sz="20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mạnh</a:t>
            </a:r>
            <a:r>
              <a:rPr lang="en-US" sz="20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khỏe</a:t>
            </a:r>
            <a:r>
              <a:rPr lang="en-US" sz="20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336112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5"/>
          <p:cNvSpPr>
            <a:spLocks noGrp="1" noChangeArrowheads="1"/>
          </p:cNvSpPr>
          <p:nvPr>
            <p:ph idx="1"/>
          </p:nvPr>
        </p:nvSpPr>
        <p:spPr>
          <a:xfrm>
            <a:off x="609600" y="1143000"/>
            <a:ext cx="8229600" cy="4953000"/>
          </a:xfrm>
          <a:noFill/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Bé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Hoa</a:t>
            </a:r>
            <a:endParaRPr lang="en-US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        </a:t>
            </a:r>
            <a:r>
              <a:rPr lang="en-US" sz="2400" b="1" dirty="0" err="1" smtClean="0">
                <a:solidFill>
                  <a:schemeClr val="tx1"/>
                </a:solidFill>
              </a:rPr>
              <a:t>Bây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giờ,Hoa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đã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là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chị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rồi.Mẹ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có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thêm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em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Nụ.Em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Nụ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môi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đỏ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hồng,trông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yêu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lắm.Em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đã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lớn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lên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nhiều</a:t>
            </a:r>
            <a:r>
              <a:rPr lang="en-US" sz="2400" b="1" dirty="0" smtClean="0">
                <a:solidFill>
                  <a:schemeClr val="tx1"/>
                </a:solidFill>
              </a:rPr>
              <a:t>. </a:t>
            </a:r>
            <a:r>
              <a:rPr lang="en-US" sz="2400" b="1" dirty="0" err="1" smtClean="0">
                <a:solidFill>
                  <a:schemeClr val="tx1"/>
                </a:solidFill>
              </a:rPr>
              <a:t>Em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ngủ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ít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hơn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trước.Có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lúc,mắt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em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mở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to,tròn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và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đen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láy.Em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cứ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nhìn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Hoa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mãi.Hoa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yêu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em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và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rất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thích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đưa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võng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ru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em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ngủ</a:t>
            </a:r>
            <a:r>
              <a:rPr lang="en-US" sz="2400" b="1" dirty="0" smtClean="0">
                <a:solidFill>
                  <a:schemeClr val="tx1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>
                <a:solidFill>
                  <a:schemeClr val="tx1"/>
                </a:solidFill>
              </a:rPr>
              <a:t>        </a:t>
            </a:r>
            <a:r>
              <a:rPr lang="en-US" sz="2400" b="1" dirty="0" err="1" smtClean="0">
                <a:solidFill>
                  <a:schemeClr val="tx1"/>
                </a:solidFill>
              </a:rPr>
              <a:t>Đêm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nay,Hoa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hát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hết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các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bài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hát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mà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mẹ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vẫn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chưa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về.Từ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ngày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bố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đi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công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tác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xa,mẹ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bận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việc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nhiều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hơn</a:t>
            </a:r>
            <a:r>
              <a:rPr lang="en-US" sz="2400" b="1" dirty="0" smtClean="0">
                <a:solidFill>
                  <a:schemeClr val="tx1"/>
                </a:solidFill>
              </a:rPr>
              <a:t>. </a:t>
            </a:r>
            <a:r>
              <a:rPr lang="en-US" sz="2400" b="1" dirty="0" err="1" smtClean="0">
                <a:solidFill>
                  <a:schemeClr val="tx1"/>
                </a:solidFill>
              </a:rPr>
              <a:t>Em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Nụ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đã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ngủ.Hoa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lấy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giấy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bút,viết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thư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cho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bố.Vặn</a:t>
            </a:r>
            <a:r>
              <a:rPr lang="en-US" sz="2400" b="1" dirty="0" smtClean="0">
                <a:solidFill>
                  <a:schemeClr val="tx1"/>
                </a:solidFill>
              </a:rPr>
              <a:t> to </a:t>
            </a:r>
            <a:r>
              <a:rPr lang="en-US" sz="2400" b="1" dirty="0" err="1" smtClean="0">
                <a:solidFill>
                  <a:schemeClr val="tx1"/>
                </a:solidFill>
              </a:rPr>
              <a:t>đèn,em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ngồi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trên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ghế,nắn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nót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viết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từng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chữ</a:t>
            </a:r>
            <a:r>
              <a:rPr lang="en-US" sz="2400" b="1" dirty="0" smtClean="0">
                <a:solidFill>
                  <a:schemeClr val="tx1"/>
                </a:solidFill>
              </a:rPr>
              <a:t>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            </a:t>
            </a:r>
            <a:r>
              <a:rPr lang="en-US" sz="2400" b="1" dirty="0" err="1" smtClean="0">
                <a:solidFill>
                  <a:schemeClr val="tx1"/>
                </a:solidFill>
              </a:rPr>
              <a:t>Bố</a:t>
            </a:r>
            <a:r>
              <a:rPr lang="en-US" sz="2400" b="1" dirty="0" smtClean="0">
                <a:solidFill>
                  <a:schemeClr val="tx1"/>
                </a:solidFill>
              </a:rPr>
              <a:t> ạ ,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>
                <a:solidFill>
                  <a:schemeClr val="tx1"/>
                </a:solidFill>
              </a:rPr>
              <a:t>        </a:t>
            </a:r>
            <a:r>
              <a:rPr lang="en-US" sz="2400" b="1" dirty="0" err="1" smtClean="0">
                <a:solidFill>
                  <a:schemeClr val="tx1"/>
                </a:solidFill>
              </a:rPr>
              <a:t>Em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Nụ</a:t>
            </a:r>
            <a:r>
              <a:rPr lang="en-US" sz="2400" b="1" dirty="0" smtClean="0">
                <a:solidFill>
                  <a:schemeClr val="tx1"/>
                </a:solidFill>
              </a:rPr>
              <a:t> ở </a:t>
            </a:r>
            <a:r>
              <a:rPr lang="en-US" sz="2400" b="1" dirty="0" err="1" smtClean="0">
                <a:solidFill>
                  <a:schemeClr val="tx1"/>
                </a:solidFill>
              </a:rPr>
              <a:t>nhà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ngoan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lắm.Em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ngủ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cũng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ngoan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nữa</a:t>
            </a:r>
            <a:r>
              <a:rPr lang="en-US" sz="2400" b="1" dirty="0" smtClean="0">
                <a:solidFill>
                  <a:schemeClr val="tx1"/>
                </a:solidFill>
              </a:rPr>
              <a:t> . Con </a:t>
            </a:r>
            <a:r>
              <a:rPr lang="en-US" sz="2400" b="1" dirty="0" err="1" smtClean="0">
                <a:solidFill>
                  <a:schemeClr val="tx1"/>
                </a:solidFill>
              </a:rPr>
              <a:t>hết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cả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bài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hát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ru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em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rồi.Bao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giờ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bố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về,bố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dạy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thêm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bài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khác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cho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con.Dạy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bài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dài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dài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ấy,bố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nhé</a:t>
            </a:r>
            <a:r>
              <a:rPr lang="en-US" sz="2400" b="1" dirty="0" smtClean="0">
                <a:solidFill>
                  <a:schemeClr val="tx1"/>
                </a:solidFill>
              </a:rPr>
              <a:t>!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                                                         ( Theo Thanh </a:t>
            </a:r>
            <a:r>
              <a:rPr lang="en-US" sz="2400" b="1" dirty="0" err="1" smtClean="0">
                <a:solidFill>
                  <a:schemeClr val="tx1"/>
                </a:solidFill>
              </a:rPr>
              <a:t>Tâm</a:t>
            </a:r>
            <a:r>
              <a:rPr lang="en-US" sz="2400" b="1" dirty="0" smtClean="0">
                <a:solidFill>
                  <a:schemeClr val="tx1"/>
                </a:solidFill>
              </a:rPr>
              <a:t> )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 spd="slow">
    <p:wheel spokes="8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74" name="Group 26"/>
          <p:cNvGraphicFramePr>
            <a:graphicFrameLocks noGrp="1"/>
          </p:cNvGraphicFramePr>
          <p:nvPr>
            <p:ph/>
          </p:nvPr>
        </p:nvGraphicFramePr>
        <p:xfrm>
          <a:off x="755650" y="2057400"/>
          <a:ext cx="7550150" cy="4114800"/>
        </p:xfrm>
        <a:graphic>
          <a:graphicData uri="http://schemas.openxmlformats.org/drawingml/2006/table">
            <a:tbl>
              <a:tblPr/>
              <a:tblGrid>
                <a:gridCol w="3892550"/>
                <a:gridCol w="3657600"/>
              </a:tblGrid>
              <a:tr h="4114800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</a:t>
                      </a:r>
                      <a:r>
                        <a:rPr kumimoji="0" lang="vi-VN" sz="28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Luyện đọc</a:t>
                      </a:r>
                      <a:r>
                        <a:rPr kumimoji="0" lang="en-US" sz="28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</a:t>
                      </a:r>
                      <a:r>
                        <a:rPr kumimoji="0" lang="vi-VN" sz="28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ừ</a:t>
                      </a:r>
                      <a:r>
                        <a:rPr kumimoji="0" lang="en-US" sz="28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 ti</a:t>
                      </a:r>
                      <a:r>
                        <a:rPr kumimoji="0" lang="vi-VN" sz="28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ếng</a:t>
                      </a:r>
                      <a:r>
                        <a:rPr kumimoji="0" lang="en-US" sz="28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r>
                        <a:rPr kumimoji="0" lang="vi-VN" sz="28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  th</a:t>
                      </a: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ích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  v</a:t>
                      </a: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õng</a:t>
                      </a: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-   n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ắn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n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ót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36650" y="1905000"/>
            <a:ext cx="8007350" cy="4191000"/>
          </a:xfrm>
        </p:spPr>
        <p:txBody>
          <a:bodyPr/>
          <a:lstStyle/>
          <a:p>
            <a:pPr eaLnBrk="1" hangingPunct="1"/>
            <a:endParaRPr lang="vi-VN" smtClean="0"/>
          </a:p>
          <a:p>
            <a:pPr eaLnBrk="1" hangingPunct="1"/>
            <a:endParaRPr lang="vi-VN" smtClean="0"/>
          </a:p>
        </p:txBody>
      </p:sp>
      <p:sp>
        <p:nvSpPr>
          <p:cNvPr id="5132" name="Text Box 13"/>
          <p:cNvSpPr txBox="1">
            <a:spLocks noChangeArrowheads="1"/>
          </p:cNvSpPr>
          <p:nvPr/>
        </p:nvSpPr>
        <p:spPr bwMode="auto">
          <a:xfrm>
            <a:off x="2057400" y="1066800"/>
            <a:ext cx="495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sz="2800">
                <a:cs typeface="Arial" pitchFamily="34" charset="0"/>
              </a:rPr>
              <a:t>         </a:t>
            </a:r>
            <a:endParaRPr lang="vi-VN" sz="2800">
              <a:solidFill>
                <a:schemeClr val="folHlink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62000" y="2819400"/>
            <a:ext cx="78486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smtClean="0"/>
              <a:t>Đọc bài này, đọc với giọng tình cảm nhẹ nhàng,cần nhánh giọng ở số  từ ngữ gợi tả,gợi cảm ; ở  bức thư của bạn Hoa đọc với giọng trò chuyện,tâm tình.</a:t>
            </a:r>
          </a:p>
          <a:p>
            <a:pPr eaLnBrk="1" hangingPunct="1">
              <a:lnSpc>
                <a:spcPct val="90000"/>
              </a:lnSpc>
            </a:pPr>
            <a:endParaRPr lang="en-US" sz="36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3200" smtClean="0"/>
          </a:p>
        </p:txBody>
      </p:sp>
    </p:spTree>
  </p:cSld>
  <p:clrMapOvr>
    <a:masterClrMapping/>
  </p:clrMapOvr>
  <p:transition spd="slow">
    <p:wheel spokes="8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smtClean="0"/>
              <a:t>Bài “ Bé Hoa”   được chia làm ba đoạn.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Đoạn  I :  “Từ đầu ….cho đến … ru em ngủ”.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sz="2800" smtClean="0"/>
              <a:t>Đoạn  II :    “Đêm nay  ….đến…. viết từng chữ”</a:t>
            </a:r>
          </a:p>
          <a:p>
            <a:pPr eaLnBrk="1" hangingPunct="1">
              <a:buFontTx/>
              <a:buNone/>
            </a:pPr>
            <a:endParaRPr lang="en-US" sz="2800" smtClean="0"/>
          </a:p>
          <a:p>
            <a:pPr eaLnBrk="1" hangingPunct="1">
              <a:buFontTx/>
              <a:buNone/>
            </a:pPr>
            <a:r>
              <a:rPr lang="en-US" smtClean="0"/>
              <a:t>Đoạn III :  “đoạn còn lại”</a:t>
            </a:r>
          </a:p>
        </p:txBody>
      </p:sp>
    </p:spTree>
  </p:cSld>
  <p:clrMapOvr>
    <a:masterClrMapping/>
  </p:clrMapOvr>
  <p:transition spd="slow">
    <p:wheel spokes="8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err="1" smtClean="0">
                <a:solidFill>
                  <a:schemeClr val="tx1"/>
                </a:solidFill>
              </a:rPr>
              <a:t>Bé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Hoa</a:t>
            </a:r>
            <a:r>
              <a:rPr lang="en-US" sz="3600" dirty="0" smtClean="0">
                <a:solidFill>
                  <a:schemeClr val="tx1"/>
                </a:solidFill>
              </a:rPr>
              <a:t>      </a:t>
            </a:r>
            <a:r>
              <a:rPr lang="en-US" sz="3600" dirty="0" smtClean="0">
                <a:solidFill>
                  <a:srgbClr val="00FFFF"/>
                </a:solidFill>
              </a:rPr>
              <a:t/>
            </a:r>
            <a:br>
              <a:rPr lang="en-US" sz="3600" dirty="0" smtClean="0">
                <a:solidFill>
                  <a:srgbClr val="00FFFF"/>
                </a:solidFill>
              </a:rPr>
            </a:br>
            <a:endParaRPr lang="en-US" sz="3600" dirty="0" smtClean="0">
              <a:solidFill>
                <a:srgbClr val="00FFFF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        </a:t>
            </a:r>
            <a:r>
              <a:rPr lang="en-US" sz="2800" dirty="0" err="1" smtClean="0">
                <a:solidFill>
                  <a:schemeClr val="hlink"/>
                </a:solidFill>
              </a:rPr>
              <a:t>Bây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giờ,Hoa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đã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là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chị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rồi.Mẹ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có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thêm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em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Nụ.Em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Nụ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môi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đỏ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hồng,trông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yêu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lắm.Em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đã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lớn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lên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nhiều</a:t>
            </a:r>
            <a:r>
              <a:rPr lang="en-US" sz="2800" dirty="0" smtClean="0">
                <a:solidFill>
                  <a:schemeClr val="hlink"/>
                </a:solidFill>
              </a:rPr>
              <a:t>. </a:t>
            </a:r>
            <a:r>
              <a:rPr lang="en-US" sz="2800" dirty="0" err="1" smtClean="0">
                <a:solidFill>
                  <a:schemeClr val="hlink"/>
                </a:solidFill>
              </a:rPr>
              <a:t>Em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ngủ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ít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hơn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trước.Có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lúc,mắt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em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mở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to,tròn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và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đen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láy.Em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cứ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nhìn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Hoa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mãi.Hoa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yêu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em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và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rất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thích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đưa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võng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ru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em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ngủ</a:t>
            </a:r>
            <a:r>
              <a:rPr lang="en-US" sz="2800" dirty="0" smtClean="0">
                <a:solidFill>
                  <a:schemeClr val="hlink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chemeClr val="hlink"/>
                </a:solidFill>
              </a:rPr>
              <a:t>        </a:t>
            </a:r>
            <a:r>
              <a:rPr lang="en-US" sz="2800" dirty="0" err="1" smtClean="0">
                <a:solidFill>
                  <a:schemeClr val="hlink"/>
                </a:solidFill>
              </a:rPr>
              <a:t>Đêm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nay,Hoa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hát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hết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các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bài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hát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mà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mẹ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vẫn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chưa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về.Từ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ngày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bố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đi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công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tác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xa,mẹ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bận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việc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nhiều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hơn</a:t>
            </a:r>
            <a:r>
              <a:rPr lang="en-US" sz="2800" dirty="0" smtClean="0">
                <a:solidFill>
                  <a:schemeClr val="hlink"/>
                </a:solidFill>
              </a:rPr>
              <a:t>. </a:t>
            </a:r>
            <a:r>
              <a:rPr lang="en-US" sz="2800" dirty="0" err="1" smtClean="0">
                <a:solidFill>
                  <a:schemeClr val="hlink"/>
                </a:solidFill>
              </a:rPr>
              <a:t>Em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Nụ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đã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ngủ.Hoa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lấy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giấy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bút,viết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thư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cho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bố.Vặn</a:t>
            </a:r>
            <a:r>
              <a:rPr lang="en-US" sz="2800" dirty="0" smtClean="0">
                <a:solidFill>
                  <a:schemeClr val="hlink"/>
                </a:solidFill>
              </a:rPr>
              <a:t> to </a:t>
            </a:r>
            <a:r>
              <a:rPr lang="en-US" sz="2800" dirty="0" err="1" smtClean="0">
                <a:solidFill>
                  <a:schemeClr val="hlink"/>
                </a:solidFill>
              </a:rPr>
              <a:t>đèn,em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ngồi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trên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ghế,nắn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nót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viết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từng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chữ</a:t>
            </a:r>
            <a:r>
              <a:rPr lang="en-US" sz="2800" dirty="0" smtClean="0">
                <a:solidFill>
                  <a:schemeClr val="hlink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chemeClr val="hlink"/>
                </a:solidFill>
              </a:rPr>
              <a:t>        </a:t>
            </a:r>
            <a:r>
              <a:rPr lang="en-US" sz="2800" dirty="0" err="1" smtClean="0">
                <a:solidFill>
                  <a:schemeClr val="hlink"/>
                </a:solidFill>
              </a:rPr>
              <a:t>Bố</a:t>
            </a:r>
            <a:r>
              <a:rPr lang="en-US" sz="2800" dirty="0" smtClean="0">
                <a:solidFill>
                  <a:schemeClr val="hlink"/>
                </a:solidFill>
              </a:rPr>
              <a:t> ạ 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chemeClr val="hlink"/>
                </a:solidFill>
              </a:rPr>
              <a:t>        </a:t>
            </a:r>
            <a:r>
              <a:rPr lang="en-US" sz="2800" dirty="0" err="1" smtClean="0">
                <a:solidFill>
                  <a:schemeClr val="hlink"/>
                </a:solidFill>
              </a:rPr>
              <a:t>Em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Nụ</a:t>
            </a:r>
            <a:r>
              <a:rPr lang="en-US" sz="2800" dirty="0" smtClean="0">
                <a:solidFill>
                  <a:schemeClr val="hlink"/>
                </a:solidFill>
              </a:rPr>
              <a:t> ở </a:t>
            </a:r>
            <a:r>
              <a:rPr lang="en-US" sz="2800" dirty="0" err="1" smtClean="0">
                <a:solidFill>
                  <a:schemeClr val="hlink"/>
                </a:solidFill>
              </a:rPr>
              <a:t>nhà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ngoan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lắm.Em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ngủ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cũng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ngoan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nữa</a:t>
            </a:r>
            <a:r>
              <a:rPr lang="en-US" sz="2800" dirty="0" smtClean="0">
                <a:solidFill>
                  <a:schemeClr val="hlink"/>
                </a:solidFill>
              </a:rPr>
              <a:t> . Con </a:t>
            </a:r>
            <a:r>
              <a:rPr lang="en-US" sz="2800" dirty="0" err="1" smtClean="0">
                <a:solidFill>
                  <a:schemeClr val="hlink"/>
                </a:solidFill>
              </a:rPr>
              <a:t>hết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cả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bài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hát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ru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em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rồi.Bao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giờ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bố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về,bố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dạy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thêm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bài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khác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cho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con.Dạy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bài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dài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dài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ấy,bố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nhé</a:t>
            </a:r>
            <a:r>
              <a:rPr lang="en-US" sz="2800" dirty="0" smtClean="0">
                <a:solidFill>
                  <a:schemeClr val="hlink"/>
                </a:solidFill>
              </a:rPr>
              <a:t>!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>
                <a:solidFill>
                  <a:srgbClr val="00FFFF"/>
                </a:solidFill>
              </a:rPr>
              <a:t>                                                                                       ( Theo </a:t>
            </a:r>
            <a:r>
              <a:rPr lang="en-US" sz="2000" dirty="0" err="1" smtClean="0">
                <a:solidFill>
                  <a:srgbClr val="00FFFF"/>
                </a:solidFill>
              </a:rPr>
              <a:t>Việt</a:t>
            </a:r>
            <a:r>
              <a:rPr lang="en-US" sz="2000" dirty="0" smtClean="0">
                <a:solidFill>
                  <a:srgbClr val="00FFFF"/>
                </a:solidFill>
              </a:rPr>
              <a:t> </a:t>
            </a:r>
            <a:r>
              <a:rPr lang="en-US" sz="2000" dirty="0" err="1" smtClean="0">
                <a:solidFill>
                  <a:srgbClr val="00FFFF"/>
                </a:solidFill>
              </a:rPr>
              <a:t>Tâm</a:t>
            </a:r>
            <a:r>
              <a:rPr lang="en-US" sz="2000" dirty="0" smtClean="0">
                <a:solidFill>
                  <a:srgbClr val="00FFFF"/>
                </a:solidFill>
              </a:rPr>
              <a:t>)</a:t>
            </a:r>
            <a:br>
              <a:rPr lang="en-US" sz="2000" dirty="0" smtClean="0">
                <a:solidFill>
                  <a:srgbClr val="00FFFF"/>
                </a:solidFill>
              </a:rPr>
            </a:br>
            <a:endParaRPr lang="en-US" sz="2000" dirty="0" smtClean="0">
              <a:solidFill>
                <a:srgbClr val="00FFFF"/>
              </a:solidFill>
            </a:endParaRPr>
          </a:p>
        </p:txBody>
      </p:sp>
    </p:spTree>
  </p:cSld>
  <p:clrMapOvr>
    <a:masterClrMapping/>
  </p:clrMapOvr>
  <p:transition spd="slow">
    <p:wheel spokes="8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67" name="Group 47"/>
          <p:cNvGraphicFramePr>
            <a:graphicFrameLocks noGrp="1"/>
          </p:cNvGraphicFramePr>
          <p:nvPr>
            <p:ph/>
          </p:nvPr>
        </p:nvGraphicFramePr>
        <p:xfrm>
          <a:off x="76200" y="1676400"/>
          <a:ext cx="9067800" cy="4994275"/>
        </p:xfrm>
        <a:graphic>
          <a:graphicData uri="http://schemas.openxmlformats.org/drawingml/2006/table">
            <a:tbl>
              <a:tblPr/>
              <a:tblGrid>
                <a:gridCol w="4876800"/>
                <a:gridCol w="4191000"/>
              </a:tblGrid>
              <a:tr h="4994275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vi-VN" sz="28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Luyện đọc</a:t>
                      </a:r>
                      <a:r>
                        <a:rPr kumimoji="0" lang="en-US" sz="28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</a:t>
                      </a:r>
                      <a:r>
                        <a:rPr kumimoji="0" lang="vi-VN" sz="28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ừ</a:t>
                      </a:r>
                      <a:r>
                        <a:rPr kumimoji="0" lang="en-US" sz="28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 ti</a:t>
                      </a:r>
                      <a:r>
                        <a:rPr kumimoji="0" lang="vi-VN" sz="28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ếng</a:t>
                      </a:r>
                      <a:r>
                        <a:rPr kumimoji="0" lang="en-US" sz="28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r>
                        <a:rPr kumimoji="0" lang="vi-VN" sz="28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</a:t>
                      </a:r>
                      <a:endParaRPr kumimoji="0" lang="en-US" sz="2800" b="0" i="1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 Th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ích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, v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õng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, n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ắn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n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ót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  <a:endParaRPr kumimoji="0" lang="vi-VN" sz="2800" b="0" i="1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</a:t>
                      </a:r>
                      <a:r>
                        <a:rPr kumimoji="0" lang="vi-VN" sz="28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Luyện đọc câu: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Hoa yêu em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và rất thích đưa võng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ru em ngủ.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//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Char char="-"/>
                        <a:tabLst/>
                      </a:pP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Đêm nay,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Hoa hát hết các bài hát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mà mẹ vẫn chưa về. 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//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 Luy</a:t>
                      </a:r>
                      <a:r>
                        <a:rPr kumimoji="0" lang="vi-VN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ện</a:t>
                      </a:r>
                      <a:r>
                        <a:rPr kumimoji="0" lang="en-US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vi-VN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đọc</a:t>
                      </a:r>
                      <a:r>
                        <a:rPr kumimoji="0" lang="en-US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vi-VN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</a:t>
                      </a:r>
                      <a:r>
                        <a:rPr kumimoji="0" lang="en-US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r>
                        <a:rPr kumimoji="0" lang="vi-VN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ạn</a:t>
                      </a:r>
                      <a:r>
                        <a:rPr kumimoji="0" lang="en-US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</a:t>
                      </a:r>
                      <a:endParaRPr kumimoji="0" lang="vi-VN" sz="28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2.</a:t>
                      </a:r>
                      <a:r>
                        <a:rPr kumimoji="0" lang="vi-VN" sz="28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Tìm hiểu bài: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vi-VN" sz="2800" b="0" i="1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36650" y="1905000"/>
            <a:ext cx="8007350" cy="4191000"/>
          </a:xfrm>
        </p:spPr>
        <p:txBody>
          <a:bodyPr/>
          <a:lstStyle/>
          <a:p>
            <a:pPr eaLnBrk="1" hangingPunct="1"/>
            <a:endParaRPr lang="vi-VN" smtClean="0"/>
          </a:p>
          <a:p>
            <a:pPr eaLnBrk="1" hangingPunct="1"/>
            <a:endParaRPr lang="vi-VN" smtClean="0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9144000" cy="57150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smtClean="0"/>
              <a:t>        </a:t>
            </a:r>
            <a:r>
              <a:rPr lang="en-US" sz="2800" smtClean="0">
                <a:solidFill>
                  <a:schemeClr val="hlink"/>
                </a:solidFill>
              </a:rPr>
              <a:t>Bây giờ,Hoa đã là chị rồi.Mẹ có thêm em </a:t>
            </a:r>
            <a:r>
              <a:rPr lang="en-US" sz="2800" smtClean="0">
                <a:solidFill>
                  <a:srgbClr val="FF0000"/>
                </a:solidFill>
              </a:rPr>
              <a:t>Nụ</a:t>
            </a:r>
            <a:r>
              <a:rPr lang="en-US" sz="2800" smtClean="0">
                <a:solidFill>
                  <a:schemeClr val="hlink"/>
                </a:solidFill>
              </a:rPr>
              <a:t>.Em Nụ môi </a:t>
            </a:r>
            <a:r>
              <a:rPr lang="en-US" sz="2800" smtClean="0">
                <a:solidFill>
                  <a:srgbClr val="FF0000"/>
                </a:solidFill>
              </a:rPr>
              <a:t>đỏ hồng</a:t>
            </a:r>
            <a:r>
              <a:rPr lang="en-US" sz="2800" smtClean="0">
                <a:solidFill>
                  <a:schemeClr val="hlink"/>
                </a:solidFill>
              </a:rPr>
              <a:t>, trông yêu lắm.Em đã </a:t>
            </a:r>
            <a:r>
              <a:rPr lang="en-US" sz="2800" smtClean="0">
                <a:solidFill>
                  <a:srgbClr val="FF0000"/>
                </a:solidFill>
              </a:rPr>
              <a:t>lớn lên</a:t>
            </a:r>
            <a:r>
              <a:rPr lang="en-US" sz="2800" smtClean="0">
                <a:solidFill>
                  <a:schemeClr val="hlink"/>
                </a:solidFill>
              </a:rPr>
              <a:t> nhiều. Em ngủ ít hơn trước.Có lúc,mắt em mở to,tròn và </a:t>
            </a:r>
            <a:r>
              <a:rPr lang="en-US" sz="2800" smtClean="0">
                <a:solidFill>
                  <a:srgbClr val="FF0000"/>
                </a:solidFill>
              </a:rPr>
              <a:t>đen láy.</a:t>
            </a:r>
            <a:r>
              <a:rPr lang="en-US" sz="2800" smtClean="0">
                <a:solidFill>
                  <a:schemeClr val="hlink"/>
                </a:solidFill>
              </a:rPr>
              <a:t> Em cứ nhìn Hoa mãi.Hoa yêu em và rất thích </a:t>
            </a:r>
            <a:r>
              <a:rPr lang="en-US" sz="2800" smtClean="0">
                <a:solidFill>
                  <a:srgbClr val="FF0000"/>
                </a:solidFill>
              </a:rPr>
              <a:t>đưa võng</a:t>
            </a:r>
            <a:r>
              <a:rPr lang="en-US" sz="2800" smtClean="0">
                <a:solidFill>
                  <a:schemeClr val="hlink"/>
                </a:solidFill>
              </a:rPr>
              <a:t> ru em ngủ.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smtClean="0">
                <a:solidFill>
                  <a:schemeClr val="hlink"/>
                </a:solidFill>
              </a:rPr>
              <a:t>        Đêm nay,Hoa hát hết các bài hát mà mẹ vẫn chưa về.Từ ngày bố đi công tác xa,mẹ </a:t>
            </a:r>
            <a:r>
              <a:rPr lang="en-US" sz="2800" smtClean="0">
                <a:solidFill>
                  <a:srgbClr val="FF0000"/>
                </a:solidFill>
              </a:rPr>
              <a:t>bận</a:t>
            </a:r>
            <a:r>
              <a:rPr lang="en-US" sz="2800" smtClean="0">
                <a:solidFill>
                  <a:schemeClr val="hlink"/>
                </a:solidFill>
              </a:rPr>
              <a:t> việc nhiều hơn. Em Nụ đã ngủ.Hoa lấy giấy bút,viết thư cho bố.Vặn to đèn,em ngồi trên </a:t>
            </a:r>
            <a:r>
              <a:rPr lang="en-US" sz="2800" smtClean="0">
                <a:solidFill>
                  <a:srgbClr val="00FFFF"/>
                </a:solidFill>
              </a:rPr>
              <a:t>ghế</a:t>
            </a:r>
            <a:r>
              <a:rPr lang="en-US" sz="2800" smtClean="0"/>
              <a:t>,</a:t>
            </a:r>
            <a:r>
              <a:rPr lang="en-US" sz="2800" smtClean="0">
                <a:solidFill>
                  <a:srgbClr val="FF0000"/>
                </a:solidFill>
              </a:rPr>
              <a:t>nắn nót</a:t>
            </a:r>
            <a:r>
              <a:rPr lang="en-US" sz="2800" smtClean="0">
                <a:solidFill>
                  <a:schemeClr val="hlink"/>
                </a:solidFill>
              </a:rPr>
              <a:t> viết từng chữ: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smtClean="0">
                <a:solidFill>
                  <a:schemeClr val="hlink"/>
                </a:solidFill>
              </a:rPr>
              <a:t>        Bố ạ 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smtClean="0">
                <a:solidFill>
                  <a:schemeClr val="hlink"/>
                </a:solidFill>
              </a:rPr>
              <a:t>        Em Nụ ở nhà </a:t>
            </a:r>
            <a:r>
              <a:rPr lang="en-US" sz="2800" smtClean="0">
                <a:solidFill>
                  <a:srgbClr val="FF0000"/>
                </a:solidFill>
              </a:rPr>
              <a:t>ngoan lắm</a:t>
            </a:r>
            <a:r>
              <a:rPr lang="en-US" sz="2800" smtClean="0">
                <a:solidFill>
                  <a:schemeClr val="hlink"/>
                </a:solidFill>
              </a:rPr>
              <a:t>.Em ngủ cũng ngoan nữa . Con hết cả bài hát ru em rồi.Bao giờ bố về,bố dạy thêm bài khác cho con.Dạy bài </a:t>
            </a:r>
            <a:r>
              <a:rPr lang="en-US" sz="2800" smtClean="0">
                <a:solidFill>
                  <a:srgbClr val="FF0000"/>
                </a:solidFill>
              </a:rPr>
              <a:t>dài dài</a:t>
            </a:r>
            <a:r>
              <a:rPr lang="en-US" sz="2800" smtClean="0">
                <a:solidFill>
                  <a:schemeClr val="hlink"/>
                </a:solidFill>
              </a:rPr>
              <a:t> ấy,bố nhé!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smtClean="0">
                <a:solidFill>
                  <a:schemeClr val="hlink"/>
                </a:solidFill>
              </a:rPr>
              <a:t>                                                             </a:t>
            </a:r>
            <a:r>
              <a:rPr lang="en-US" sz="2000" smtClean="0">
                <a:solidFill>
                  <a:srgbClr val="00FFFF"/>
                </a:solidFill>
              </a:rPr>
              <a:t>( Theo Việt Tâm)</a:t>
            </a:r>
            <a:endParaRPr lang="en-US" sz="280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280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 spd="slow">
    <p:wheel spokes="8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1060</TotalTime>
  <Words>1509</Words>
  <Application>Microsoft Office PowerPoint</Application>
  <PresentationFormat>On-screen Show (4:3)</PresentationFormat>
  <Paragraphs>171</Paragraphs>
  <Slides>22</Slides>
  <Notes>20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Trek</vt:lpstr>
      <vt:lpstr>Default Design</vt:lpstr>
      <vt:lpstr>Watermark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“ Bé Hoa”   được chia làm ba đoạn.</vt:lpstr>
      <vt:lpstr>Bé Hoa       </vt:lpstr>
      <vt:lpstr>PowerPoint Presentation</vt:lpstr>
      <vt:lpstr>PowerPoint Presentation</vt:lpstr>
      <vt:lpstr>                      Tập đọc :     Bé Hoa  </vt:lpstr>
      <vt:lpstr>                      Tập đọc :     Bé Hoa  </vt:lpstr>
      <vt:lpstr>                      Tập đọc :     Bé Hoa  </vt:lpstr>
      <vt:lpstr>PowerPoint Presentation</vt:lpstr>
      <vt:lpstr>                      Tập đọc :     Bé Hoa  </vt:lpstr>
      <vt:lpstr>Gia đình bé Hoa </vt:lpstr>
      <vt:lpstr>PowerPoint Presentation</vt:lpstr>
      <vt:lpstr>Bé Hoa và em Nụ</vt:lpstr>
      <vt:lpstr>                      Tập đọc :     Bé Hoa  </vt:lpstr>
      <vt:lpstr>    Tập đọc :     Bé Hoa  </vt:lpstr>
      <vt:lpstr>Bạn Hoa trông em giúp mẹ và còn tranh thủ viết thư hỏi thăm bố.</vt:lpstr>
      <vt:lpstr>Những việc mà em có thể làm được :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huy_ctn</cp:lastModifiedBy>
  <cp:revision>83</cp:revision>
  <dcterms:created xsi:type="dcterms:W3CDTF">2008-02-12T22:04:37Z</dcterms:created>
  <dcterms:modified xsi:type="dcterms:W3CDTF">2020-01-13T05:23:50Z</dcterms:modified>
</cp:coreProperties>
</file>