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49" r:id="rId2"/>
  </p:sldMasterIdLst>
  <p:notesMasterIdLst>
    <p:notesMasterId r:id="rId15"/>
  </p:notesMasterIdLst>
  <p:sldIdLst>
    <p:sldId id="286" r:id="rId3"/>
    <p:sldId id="289" r:id="rId4"/>
    <p:sldId id="288" r:id="rId5"/>
    <p:sldId id="257" r:id="rId6"/>
    <p:sldId id="284" r:id="rId7"/>
    <p:sldId id="285" r:id="rId8"/>
    <p:sldId id="290" r:id="rId9"/>
    <p:sldId id="267" r:id="rId10"/>
    <p:sldId id="278" r:id="rId11"/>
    <p:sldId id="269" r:id="rId12"/>
    <p:sldId id="291" r:id="rId13"/>
    <p:sldId id="280" r:id="rId14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66"/>
    <a:srgbClr val="FF00FF"/>
    <a:srgbClr val="99FF33"/>
    <a:srgbClr val="33CC33"/>
    <a:srgbClr val="33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60" autoAdjust="0"/>
    <p:restoredTop sz="89398" autoAdjust="0"/>
  </p:normalViewPr>
  <p:slideViewPr>
    <p:cSldViewPr>
      <p:cViewPr>
        <p:scale>
          <a:sx n="60" d="100"/>
          <a:sy n="60" d="100"/>
        </p:scale>
        <p:origin x="-876" y="-20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nhtruongct3@gmail.com" userId="ffeff186a47346e7" providerId="LiveId" clId="{9D34DD71-43FF-9849-B221-475AF416DC5D}"/>
    <pc:docChg chg="custSel delSld modSld">
      <pc:chgData name="thanhtruongct3@gmail.com" userId="ffeff186a47346e7" providerId="LiveId" clId="{9D34DD71-43FF-9849-B221-475AF416DC5D}" dt="2017-12-09T07:19:13.161" v="281" actId="2696"/>
      <pc:docMkLst>
        <pc:docMk/>
      </pc:docMkLst>
      <pc:sldChg chg="modSp">
        <pc:chgData name="thanhtruongct3@gmail.com" userId="ffeff186a47346e7" providerId="LiveId" clId="{9D34DD71-43FF-9849-B221-475AF416DC5D}" dt="2017-12-09T07:13:58.799" v="129" actId="20577"/>
        <pc:sldMkLst>
          <pc:docMk/>
          <pc:sldMk cId="0" sldId="257"/>
        </pc:sldMkLst>
        <pc:spChg chg="mod">
          <ac:chgData name="thanhtruongct3@gmail.com" userId="ffeff186a47346e7" providerId="LiveId" clId="{9D34DD71-43FF-9849-B221-475AF416DC5D}" dt="2017-12-09T07:13:58.799" v="129" actId="20577"/>
          <ac:spMkLst>
            <pc:docMk/>
            <pc:sldMk cId="0" sldId="257"/>
            <ac:spMk id="7318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3:51.466" v="128" actId="207"/>
          <ac:spMkLst>
            <pc:docMk/>
            <pc:sldMk cId="0" sldId="257"/>
            <ac:spMk id="16118" creationId="{00000000-0000-0000-0000-000000000000}"/>
          </ac:spMkLst>
        </pc:spChg>
      </pc:sldChg>
      <pc:sldChg chg="del">
        <pc:chgData name="thanhtruongct3@gmail.com" userId="ffeff186a47346e7" providerId="LiveId" clId="{9D34DD71-43FF-9849-B221-475AF416DC5D}" dt="2017-12-09T07:16:58.252" v="249" actId="2696"/>
        <pc:sldMkLst>
          <pc:docMk/>
          <pc:sldMk cId="0" sldId="263"/>
        </pc:sldMkLst>
      </pc:sldChg>
      <pc:sldChg chg="delSp modSp">
        <pc:chgData name="thanhtruongct3@gmail.com" userId="ffeff186a47346e7" providerId="LiveId" clId="{9D34DD71-43FF-9849-B221-475AF416DC5D}" dt="2017-12-09T07:12:43.111" v="84" actId="20577"/>
        <pc:sldMkLst>
          <pc:docMk/>
          <pc:sldMk cId="0" sldId="266"/>
        </pc:sldMkLst>
        <pc:spChg chg="mod">
          <ac:chgData name="thanhtruongct3@gmail.com" userId="ffeff186a47346e7" providerId="LiveId" clId="{9D34DD71-43FF-9849-B221-475AF416DC5D}" dt="2017-12-09T07:12:06.034" v="49" actId="1076"/>
          <ac:spMkLst>
            <pc:docMk/>
            <pc:sldMk cId="0" sldId="266"/>
            <ac:spMk id="6152" creationId="{00000000-0000-0000-0000-000000000000}"/>
          </ac:spMkLst>
        </pc:spChg>
        <pc:spChg chg="del">
          <ac:chgData name="thanhtruongct3@gmail.com" userId="ffeff186a47346e7" providerId="LiveId" clId="{9D34DD71-43FF-9849-B221-475AF416DC5D}" dt="2017-12-09T07:12:02.995" v="48" actId="478"/>
          <ac:spMkLst>
            <pc:docMk/>
            <pc:sldMk cId="0" sldId="266"/>
            <ac:spMk id="6159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2:43.111" v="84" actId="20577"/>
          <ac:spMkLst>
            <pc:docMk/>
            <pc:sldMk cId="0" sldId="266"/>
            <ac:spMk id="52226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2:16.479" v="65" actId="20577"/>
          <ac:spMkLst>
            <pc:docMk/>
            <pc:sldMk cId="0" sldId="266"/>
            <ac:spMk id="52243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6:37.598" v="246" actId="21"/>
        <pc:sldMkLst>
          <pc:docMk/>
          <pc:sldMk cId="0" sldId="267"/>
        </pc:sldMkLst>
        <pc:spChg chg="mod">
          <ac:chgData name="thanhtruongct3@gmail.com" userId="ffeff186a47346e7" providerId="LiveId" clId="{9D34DD71-43FF-9849-B221-475AF416DC5D}" dt="2017-12-09T07:16:37.598" v="246" actId="21"/>
          <ac:spMkLst>
            <pc:docMk/>
            <pc:sldMk cId="0" sldId="267"/>
            <ac:spMk id="30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6:28.784" v="245" actId="20577"/>
          <ac:spMkLst>
            <pc:docMk/>
            <pc:sldMk cId="0" sldId="267"/>
            <ac:spMk id="11267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9:02.368" v="280" actId="20577"/>
        <pc:sldMkLst>
          <pc:docMk/>
          <pc:sldMk cId="0" sldId="269"/>
        </pc:sldMkLst>
        <pc:spChg chg="mod">
          <ac:chgData name="thanhtruongct3@gmail.com" userId="ffeff186a47346e7" providerId="LiveId" clId="{9D34DD71-43FF-9849-B221-475AF416DC5D}" dt="2017-12-09T07:19:02.368" v="280" actId="20577"/>
          <ac:spMkLst>
            <pc:docMk/>
            <pc:sldMk cId="0" sldId="269"/>
            <ac:spMk id="169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8:54.768" v="279" actId="20577"/>
          <ac:spMkLst>
            <pc:docMk/>
            <pc:sldMk cId="0" sldId="269"/>
            <ac:spMk id="16386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5:12.156" v="206" actId="21"/>
        <pc:sldMkLst>
          <pc:docMk/>
          <pc:sldMk cId="0" sldId="271"/>
        </pc:sldMkLst>
        <pc:spChg chg="mod">
          <ac:chgData name="thanhtruongct3@gmail.com" userId="ffeff186a47346e7" providerId="LiveId" clId="{9D34DD71-43FF-9849-B221-475AF416DC5D}" dt="2017-12-09T07:15:12.156" v="206" actId="21"/>
          <ac:spMkLst>
            <pc:docMk/>
            <pc:sldMk cId="0" sldId="271"/>
            <ac:spMk id="326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4:39.553" v="168" actId="20577"/>
          <ac:spMkLst>
            <pc:docMk/>
            <pc:sldMk cId="0" sldId="271"/>
            <ac:spMk id="9485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4:59.092" v="205" actId="20577"/>
          <ac:spMkLst>
            <pc:docMk/>
            <pc:sldMk cId="0" sldId="271"/>
            <ac:spMk id="61746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1:58.117" v="47" actId="1076"/>
        <pc:sldMkLst>
          <pc:docMk/>
          <pc:sldMk cId="0" sldId="276"/>
        </pc:sldMkLst>
        <pc:spChg chg="mod">
          <ac:chgData name="thanhtruongct3@gmail.com" userId="ffeff186a47346e7" providerId="LiveId" clId="{9D34DD71-43FF-9849-B221-475AF416DC5D}" dt="2017-12-09T07:11:58.117" v="47" actId="1076"/>
          <ac:spMkLst>
            <pc:docMk/>
            <pc:sldMk cId="0" sldId="276"/>
            <ac:spMk id="5123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1:55.564" v="46" actId="1076"/>
          <ac:spMkLst>
            <pc:docMk/>
            <pc:sldMk cId="0" sldId="276"/>
            <ac:spMk id="5124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6:45.955" v="247" actId="21"/>
        <pc:sldMkLst>
          <pc:docMk/>
          <pc:sldMk cId="0" sldId="281"/>
        </pc:sldMkLst>
        <pc:spChg chg="mod">
          <ac:chgData name="thanhtruongct3@gmail.com" userId="ffeff186a47346e7" providerId="LiveId" clId="{9D34DD71-43FF-9849-B221-475AF416DC5D}" dt="2017-12-09T07:16:45.955" v="247" actId="21"/>
          <ac:spMkLst>
            <pc:docMk/>
            <pc:sldMk cId="0" sldId="281"/>
            <ac:spMk id="12290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6:53.504" v="248" actId="21"/>
        <pc:sldMkLst>
          <pc:docMk/>
          <pc:sldMk cId="0" sldId="282"/>
        </pc:sldMkLst>
        <pc:spChg chg="mod">
          <ac:chgData name="thanhtruongct3@gmail.com" userId="ffeff186a47346e7" providerId="LiveId" clId="{9D34DD71-43FF-9849-B221-475AF416DC5D}" dt="2017-12-09T07:16:53.504" v="248" actId="21"/>
          <ac:spMkLst>
            <pc:docMk/>
            <pc:sldMk cId="0" sldId="282"/>
            <ac:spMk id="13314" creationId="{00000000-0000-0000-0000-000000000000}"/>
          </ac:spMkLst>
        </pc:spChg>
      </pc:sldChg>
      <pc:sldChg chg="del">
        <pc:chgData name="thanhtruongct3@gmail.com" userId="ffeff186a47346e7" providerId="LiveId" clId="{9D34DD71-43FF-9849-B221-475AF416DC5D}" dt="2017-12-09T07:19:13.161" v="281" actId="2696"/>
        <pc:sldMkLst>
          <pc:docMk/>
          <pc:sldMk cId="0" sldId="283"/>
        </pc:sldMkLst>
      </pc:sldChg>
      <pc:sldChg chg="del">
        <pc:chgData name="thanhtruongct3@gmail.com" userId="ffeff186a47346e7" providerId="LiveId" clId="{9D34DD71-43FF-9849-B221-475AF416DC5D}" dt="2017-12-09T07:15:19.043" v="207" actId="2696"/>
        <pc:sldMkLst>
          <pc:docMk/>
          <pc:sldMk cId="0" sldId="284"/>
        </pc:sldMkLst>
      </pc:sldChg>
      <pc:sldChg chg="del">
        <pc:chgData name="thanhtruongct3@gmail.com" userId="ffeff186a47346e7" providerId="LiveId" clId="{9D34DD71-43FF-9849-B221-475AF416DC5D}" dt="2017-12-09T07:14:07.080" v="130" actId="2696"/>
        <pc:sldMkLst>
          <pc:docMk/>
          <pc:sldMk cId="0" sldId="285"/>
        </pc:sldMkLst>
      </pc:sldChg>
    </pc:docChg>
  </pc:docChgLst>
  <pc:docChgLst>
    <pc:chgData name="thanhtruongct3@gmail.com" userId="ffeff186a47346e7" providerId="LiveId" clId="{067AAC5A-E686-C348-84BB-F193C6746138}"/>
    <pc:docChg chg="undo custSel modSld">
      <pc:chgData name="thanhtruongct3@gmail.com" userId="ffeff186a47346e7" providerId="LiveId" clId="{067AAC5A-E686-C348-84BB-F193C6746138}" dt="2017-12-09T08:04:56.242" v="11" actId="22"/>
      <pc:docMkLst>
        <pc:docMk/>
      </pc:docMkLst>
      <pc:sldChg chg="addSp modSp addAnim">
        <pc:chgData name="thanhtruongct3@gmail.com" userId="ffeff186a47346e7" providerId="LiveId" clId="{067AAC5A-E686-C348-84BB-F193C6746138}" dt="2017-12-09T08:04:56.242" v="11" actId="22"/>
        <pc:sldMkLst>
          <pc:docMk/>
          <pc:sldMk cId="0" sldId="266"/>
        </pc:sldMkLst>
        <pc:spChg chg="add mod">
          <ac:chgData name="thanhtruongct3@gmail.com" userId="ffeff186a47346e7" providerId="LiveId" clId="{067AAC5A-E686-C348-84BB-F193C6746138}" dt="2017-12-09T08:04:11.485" v="10" actId="1076"/>
          <ac:spMkLst>
            <pc:docMk/>
            <pc:sldMk cId="0" sldId="266"/>
            <ac:spMk id="16" creationId="{4FA7F4B2-5A3E-4640-944D-BC20DB8948C3}"/>
          </ac:spMkLst>
        </pc:spChg>
        <pc:spChg chg="mod">
          <ac:chgData name="thanhtruongct3@gmail.com" userId="ffeff186a47346e7" providerId="LiveId" clId="{067AAC5A-E686-C348-84BB-F193C6746138}" dt="2017-12-09T08:03:01.743" v="3" actId="6549"/>
          <ac:spMkLst>
            <pc:docMk/>
            <pc:sldMk cId="0" sldId="266"/>
            <ac:spMk id="6152" creationId="{00000000-0000-0000-0000-000000000000}"/>
          </ac:spMkLst>
        </pc:spChg>
        <pc:spChg chg="mod">
          <ac:chgData name="thanhtruongct3@gmail.com" userId="ffeff186a47346e7" providerId="LiveId" clId="{067AAC5A-E686-C348-84BB-F193C6746138}" dt="2017-12-09T08:01:28.283" v="0" actId="1076"/>
          <ac:spMkLst>
            <pc:docMk/>
            <pc:sldMk cId="0" sldId="266"/>
            <ac:spMk id="6153" creationId="{00000000-0000-0000-0000-000000000000}"/>
          </ac:spMkLst>
        </pc:spChg>
        <pc:spChg chg="mod">
          <ac:chgData name="thanhtruongct3@gmail.com" userId="ffeff186a47346e7" providerId="LiveId" clId="{067AAC5A-E686-C348-84BB-F193C6746138}" dt="2017-12-09T08:04:56.242" v="11" actId="22"/>
          <ac:spMkLst>
            <pc:docMk/>
            <pc:sldMk cId="0" sldId="266"/>
            <ac:spMk id="5224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7EFEEDCB-A951-4416-8038-0353EE9BF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018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EEDCB-A951-4416-8038-0353EE9BFE7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595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023423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869AF1-1706-4667-9F80-81FCF432D50A}" type="slidenum">
              <a:rPr lang="en-US" altLang="en-US" sz="120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869AF1-1706-4667-9F80-81FCF432D50A}" type="slidenum">
              <a:rPr lang="en-US" altLang="en-US" sz="1200">
                <a:latin typeface="Arial" panose="020B0604020202020204" pitchFamily="34" charset="0"/>
              </a:rPr>
              <a:pPr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658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15FB2-B326-4E15-AAA9-1B02AB188F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3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598F7-3704-408E-A79E-3A8EF7AEE6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65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8E290-8212-4543-A35B-7A20D2257D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418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EF45F-B038-4635-97D8-37EDFD935F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28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57CC0-1F5F-44C1-A3D5-69CA1CBBC3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529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08E9A-2E9D-45AF-9A36-E1D0C0026E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655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A4254-8497-4EE3-9407-E79B78C4B8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388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FB1F0-EA71-4B31-A3DF-ADB47C6DB2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027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9E822-F01B-42B3-8C77-F6C8F7E6E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676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CB1EF-ED05-4508-880D-8E126D4C9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835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9A4A3-B271-4546-8184-ACF77F2D83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22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F835B-54E3-47C9-8435-00087DA13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725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C163B-AA32-484F-B678-FB9C639508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848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9A0DE-7AC0-4522-9ECC-A17895AC9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093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C5BEF-2CF0-46AD-916D-EF7FDC0246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647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ên đề và 2 Nội dụng trên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43815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half" idx="3"/>
          </p:nvPr>
        </p:nvSpPr>
        <p:spPr>
          <a:xfrm>
            <a:off x="495300" y="3938588"/>
            <a:ext cx="89154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Ngày tháng 5"/>
          <p:cNvSpPr>
            <a:spLocks noGrp="1"/>
          </p:cNvSpPr>
          <p:nvPr>
            <p:ph type="dt" sz="half" idx="10"/>
          </p:nvPr>
        </p:nvSpPr>
        <p:spPr>
          <a:xfrm>
            <a:off x="8077200" y="6248400"/>
            <a:ext cx="101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Chân trang 6"/>
          <p:cNvSpPr>
            <a:spLocks noGrp="1"/>
          </p:cNvSpPr>
          <p:nvPr>
            <p:ph type="ftr" sz="quarter" idx="11"/>
          </p:nvPr>
        </p:nvSpPr>
        <p:spPr>
          <a:xfrm>
            <a:off x="-393700" y="6553200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Tr­êng TiÓu hoc H¶i  Khª</a:t>
            </a:r>
          </a:p>
        </p:txBody>
      </p:sp>
      <p:sp>
        <p:nvSpPr>
          <p:cNvPr id="8" name="Nơi giữ chỗ cho Số hiệu Bản chiếu 7"/>
          <p:cNvSpPr>
            <a:spLocks noGrp="1"/>
          </p:cNvSpPr>
          <p:nvPr>
            <p:ph type="sldNum" sz="quarter" idx="12"/>
          </p:nvPr>
        </p:nvSpPr>
        <p:spPr>
          <a:xfrm>
            <a:off x="3962400" y="6248400"/>
            <a:ext cx="3238500" cy="476250"/>
          </a:xfrm>
        </p:spPr>
        <p:txBody>
          <a:bodyPr/>
          <a:lstStyle>
            <a:lvl1pPr>
              <a:defRPr/>
            </a:lvl1pPr>
          </a:lstStyle>
          <a:p>
            <a:fld id="{5A57F7F2-1D22-4919-A7DC-9632EA1B2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141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437515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5550" y="1600200"/>
            <a:ext cx="437515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" y="3938589"/>
            <a:ext cx="437515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5550" y="3938589"/>
            <a:ext cx="437515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fld id="{77F54D3D-2C9F-4FBA-90FD-2A70A3DFC8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5D5F9-20B4-4F19-A5E5-D585962D26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18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D9319-59AD-40A2-A319-4EB3A5F605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5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B222E-AD45-444F-A327-C649F9D6C6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91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8A7F7-0C63-4C69-829C-8D4C343CA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03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F8DF3-442E-4A49-BB29-E84BA6848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28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80406-F7AD-4792-9E3C-7FA4CB252A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63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EC87C-AAAA-4617-A9AE-117321B853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72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011C89FD-97D1-466D-8261-64128F2F36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922BB529-A152-4044-BAEA-AEE64911F1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4215" r:id="rId12"/>
    <p:sldLayoutId id="214748421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kịch bản họp PH\anh dong\69b90ed4e4087e02faaaccf33a843df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0" cy="6858001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0" y="3810000"/>
            <a:ext cx="99060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GVCN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981200"/>
            <a:ext cx="99060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CHÀO MỪNG CÁC THẦY CÔ ĐẾN </a:t>
            </a:r>
          </a:p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DỰ GIỜ LỚP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3A3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MÔN 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kịch bản họp PH\anh dong\hình nền powerpoint 2010 2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906001" cy="6858000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00200"/>
            <a:ext cx="9315450" cy="1219200"/>
          </a:xfrm>
          <a:noFill/>
        </p:spPr>
        <p:txBody>
          <a:bodyPr/>
          <a:lstStyle/>
          <a:p>
            <a:pPr eaLnBrk="1" hangingPunct="1"/>
            <a:r>
              <a:rPr lang="vi-VN" altLang="en-US" sz="3200" b="1" u="sng" dirty="0" err="1">
                <a:solidFill>
                  <a:srgbClr val="0000FF"/>
                </a:solidFill>
              </a:rPr>
              <a:t>Bài</a:t>
            </a:r>
            <a:r>
              <a:rPr lang="en-US" altLang="en-US" sz="3200" b="1" u="sng" dirty="0">
                <a:solidFill>
                  <a:srgbClr val="0000FF"/>
                </a:solidFill>
              </a:rPr>
              <a:t> 4.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</a:rPr>
              <a:t>Kẻ</a:t>
            </a:r>
            <a:r>
              <a:rPr lang="vi-VN" altLang="en-US" sz="2800" b="1" dirty="0">
                <a:solidFill>
                  <a:srgbClr val="0000FF"/>
                </a:solidFill>
              </a:rPr>
              <a:t> thêm </a:t>
            </a:r>
            <a:r>
              <a:rPr lang="vi-VN" altLang="en-US" sz="2800" b="1" dirty="0" err="1">
                <a:solidFill>
                  <a:srgbClr val="0000FF"/>
                </a:solidFill>
              </a:rPr>
              <a:t>một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</a:rPr>
              <a:t>đường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</a:rPr>
              <a:t>thẳng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</a:rPr>
              <a:t>để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</a:rPr>
              <a:t>được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</a:rPr>
              <a:t>hình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</a:rPr>
              <a:t>chữ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</a:rPr>
              <a:t>nhật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graphicFrame>
        <p:nvGraphicFramePr>
          <p:cNvPr id="55814" name="Group 518"/>
          <p:cNvGraphicFramePr>
            <a:graphicFrameLocks noGrp="1"/>
          </p:cNvGraphicFramePr>
          <p:nvPr>
            <p:ph sz="half" idx="1"/>
          </p:nvPr>
        </p:nvGraphicFramePr>
        <p:xfrm>
          <a:off x="685800" y="3733800"/>
          <a:ext cx="4381500" cy="2895602"/>
        </p:xfrm>
        <a:graphic>
          <a:graphicData uri="http://schemas.openxmlformats.org/drawingml/2006/table">
            <a:tbl>
              <a:tblPr/>
              <a:tblGrid>
                <a:gridCol w="487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5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73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73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5815" name="Group 519"/>
          <p:cNvGraphicFramePr>
            <a:graphicFrameLocks noGrp="1"/>
          </p:cNvGraphicFramePr>
          <p:nvPr>
            <p:ph sz="half" idx="2"/>
          </p:nvPr>
        </p:nvGraphicFramePr>
        <p:xfrm>
          <a:off x="5429250" y="3671888"/>
          <a:ext cx="4381500" cy="2971800"/>
        </p:xfrm>
        <a:graphic>
          <a:graphicData uri="http://schemas.openxmlformats.org/drawingml/2006/table">
            <a:tbl>
              <a:tblPr/>
              <a:tblGrid>
                <a:gridCol w="487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41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73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16531" name="Group 147"/>
          <p:cNvGrpSpPr>
            <a:grpSpLocks/>
          </p:cNvGrpSpPr>
          <p:nvPr/>
        </p:nvGrpSpPr>
        <p:grpSpPr bwMode="auto">
          <a:xfrm>
            <a:off x="1162050" y="4152900"/>
            <a:ext cx="3429000" cy="2000250"/>
            <a:chOff x="720" y="1872"/>
            <a:chExt cx="2160" cy="1260"/>
          </a:xfrm>
        </p:grpSpPr>
        <p:sp>
          <p:nvSpPr>
            <p:cNvPr id="16546" name="Line 148"/>
            <p:cNvSpPr>
              <a:spLocks noChangeShapeType="1"/>
            </p:cNvSpPr>
            <p:nvPr/>
          </p:nvSpPr>
          <p:spPr bwMode="auto">
            <a:xfrm flipV="1">
              <a:off x="720" y="1872"/>
              <a:ext cx="1536" cy="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7" name="Line 149"/>
            <p:cNvSpPr>
              <a:spLocks noChangeShapeType="1"/>
            </p:cNvSpPr>
            <p:nvPr/>
          </p:nvSpPr>
          <p:spPr bwMode="auto">
            <a:xfrm>
              <a:off x="2256" y="1872"/>
              <a:ext cx="624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8" name="Line 150"/>
            <p:cNvSpPr>
              <a:spLocks noChangeShapeType="1"/>
            </p:cNvSpPr>
            <p:nvPr/>
          </p:nvSpPr>
          <p:spPr bwMode="auto">
            <a:xfrm>
              <a:off x="720" y="1872"/>
              <a:ext cx="0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9" name="Line 151"/>
            <p:cNvSpPr>
              <a:spLocks noChangeShapeType="1"/>
            </p:cNvSpPr>
            <p:nvPr/>
          </p:nvSpPr>
          <p:spPr bwMode="auto">
            <a:xfrm flipV="1">
              <a:off x="720" y="3120"/>
              <a:ext cx="2160" cy="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532" name="Group 152"/>
          <p:cNvGrpSpPr>
            <a:grpSpLocks/>
          </p:cNvGrpSpPr>
          <p:nvPr/>
        </p:nvGrpSpPr>
        <p:grpSpPr bwMode="auto">
          <a:xfrm>
            <a:off x="5886450" y="4152900"/>
            <a:ext cx="3430588" cy="1981200"/>
            <a:chOff x="3360" y="1920"/>
            <a:chExt cx="2160" cy="1248"/>
          </a:xfrm>
        </p:grpSpPr>
        <p:sp>
          <p:nvSpPr>
            <p:cNvPr id="16541" name="Line 153"/>
            <p:cNvSpPr>
              <a:spLocks noChangeShapeType="1"/>
            </p:cNvSpPr>
            <p:nvPr/>
          </p:nvSpPr>
          <p:spPr bwMode="auto">
            <a:xfrm flipV="1">
              <a:off x="3360" y="1920"/>
              <a:ext cx="624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2" name="Line 154"/>
            <p:cNvSpPr>
              <a:spLocks noChangeShapeType="1"/>
            </p:cNvSpPr>
            <p:nvPr/>
          </p:nvSpPr>
          <p:spPr bwMode="auto">
            <a:xfrm>
              <a:off x="3984" y="1920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3" name="Line 155"/>
            <p:cNvSpPr>
              <a:spLocks noChangeShapeType="1"/>
            </p:cNvSpPr>
            <p:nvPr/>
          </p:nvSpPr>
          <p:spPr bwMode="auto">
            <a:xfrm>
              <a:off x="5520" y="1920"/>
              <a:ext cx="0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4" name="Line 156"/>
            <p:cNvSpPr>
              <a:spLocks noChangeShapeType="1"/>
            </p:cNvSpPr>
            <p:nvPr/>
          </p:nvSpPr>
          <p:spPr bwMode="auto">
            <a:xfrm flipH="1">
              <a:off x="3984" y="3168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5" name="Line 157"/>
            <p:cNvSpPr>
              <a:spLocks noChangeShapeType="1"/>
            </p:cNvSpPr>
            <p:nvPr/>
          </p:nvSpPr>
          <p:spPr bwMode="auto">
            <a:xfrm flipH="1" flipV="1">
              <a:off x="3360" y="2544"/>
              <a:ext cx="624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821" name="Line 525"/>
          <p:cNvSpPr>
            <a:spLocks noChangeShapeType="1"/>
          </p:cNvSpPr>
          <p:nvPr/>
        </p:nvSpPr>
        <p:spPr bwMode="auto">
          <a:xfrm>
            <a:off x="3551556" y="4191000"/>
            <a:ext cx="45719" cy="1935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3" name="Line 527"/>
          <p:cNvSpPr>
            <a:spLocks noChangeShapeType="1"/>
          </p:cNvSpPr>
          <p:nvPr/>
        </p:nvSpPr>
        <p:spPr bwMode="auto">
          <a:xfrm>
            <a:off x="6904038" y="4144963"/>
            <a:ext cx="46037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4" name="Line 528"/>
          <p:cNvSpPr>
            <a:spLocks noChangeShapeType="1"/>
          </p:cNvSpPr>
          <p:nvPr/>
        </p:nvSpPr>
        <p:spPr bwMode="auto">
          <a:xfrm>
            <a:off x="2438400" y="4176713"/>
            <a:ext cx="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5" name="Line 529"/>
          <p:cNvSpPr>
            <a:spLocks noChangeShapeType="1"/>
          </p:cNvSpPr>
          <p:nvPr/>
        </p:nvSpPr>
        <p:spPr bwMode="auto">
          <a:xfrm>
            <a:off x="7834313" y="4144963"/>
            <a:ext cx="46037" cy="2027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528"/>
          <p:cNvSpPr>
            <a:spLocks noChangeShapeType="1"/>
          </p:cNvSpPr>
          <p:nvPr/>
        </p:nvSpPr>
        <p:spPr bwMode="auto">
          <a:xfrm>
            <a:off x="1752600" y="4191000"/>
            <a:ext cx="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9" name="Text Box 183"/>
          <p:cNvSpPr txBox="1">
            <a:spLocks noChangeArrowheads="1"/>
          </p:cNvSpPr>
          <p:nvPr/>
        </p:nvSpPr>
        <p:spPr bwMode="auto">
          <a:xfrm>
            <a:off x="360363" y="32226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.VnTime" pitchFamily="34" charset="0"/>
              </a:rPr>
              <a:t>a)</a:t>
            </a:r>
          </a:p>
        </p:txBody>
      </p:sp>
      <p:sp>
        <p:nvSpPr>
          <p:cNvPr id="16540" name="Text Box 184"/>
          <p:cNvSpPr txBox="1">
            <a:spLocks noChangeArrowheads="1"/>
          </p:cNvSpPr>
          <p:nvPr/>
        </p:nvSpPr>
        <p:spPr bwMode="auto">
          <a:xfrm>
            <a:off x="5189538" y="313213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.VnTime" pitchFamily="34" charset="0"/>
              </a:rPr>
              <a:t>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5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500"/>
                                        <p:tgtEl>
                                          <p:spTgt spid="55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5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5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5" dur="500"/>
                                        <p:tgtEl>
                                          <p:spTgt spid="55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5035550" y="5105401"/>
            <a:ext cx="4705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-</a:t>
            </a:r>
            <a:r>
              <a:rPr lang="en-US" sz="2000" b="1">
                <a:latin typeface="Times New Roman" pitchFamily="18" charset="0"/>
              </a:rPr>
              <a:t>Hình chữ nhật có 4 cạnh .  Hai cạnh dài bằng nhau , hai cạnh ngắn bằng nhau .</a:t>
            </a:r>
            <a:endParaRPr lang="en-US" sz="1800">
              <a:latin typeface="Arial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118100" y="4098926"/>
            <a:ext cx="4787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-Hình chữ nhật có mấy cạnh ?</a:t>
            </a:r>
            <a:r>
              <a:rPr lang="en-US" sz="2000" b="1"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Độ dài các cạnh đó như thế nào ?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5013326"/>
            <a:ext cx="4540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Arial" charset="0"/>
              </a:rPr>
              <a:t>-</a:t>
            </a:r>
            <a:r>
              <a:rPr lang="en-US" sz="2000" b="1">
                <a:latin typeface="Times New Roman" pitchFamily="18" charset="0"/>
              </a:rPr>
              <a:t>Độ dài cạnh dài gọi là chiều dài , độ dài cạnh ngắn gọi là chiều rộng .</a:t>
            </a:r>
            <a:endParaRPr lang="en-US" sz="1800">
              <a:latin typeface="Arial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0" y="4191001"/>
            <a:ext cx="4787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-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Độ dài cạnh dài và độ dài cạnh ngắn gọi là gì ?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118100" y="2514601"/>
            <a:ext cx="4292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-</a:t>
            </a:r>
            <a:r>
              <a:rPr lang="en-US" sz="2000" b="1">
                <a:latin typeface="Times New Roman" pitchFamily="18" charset="0"/>
              </a:rPr>
              <a:t>Hình chữ nhật có 4 góc vuông , có 2 cạnh dài bằng nhau và 2 cạnh ngắn bằng nhau .</a:t>
            </a:r>
            <a:endParaRPr lang="en-US" sz="1800">
              <a:latin typeface="Arial" charset="0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65100" y="2438401"/>
            <a:ext cx="462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1800">
                <a:latin typeface="Arial" charset="0"/>
              </a:rPr>
              <a:t> </a:t>
            </a:r>
            <a:r>
              <a:rPr lang="en-US" sz="2000" b="1">
                <a:latin typeface="Times New Roman" pitchFamily="18" charset="0"/>
              </a:rPr>
              <a:t>Hình chữ nhật có 4 góc , đó là các góc vuông .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035550" y="1889126"/>
            <a:ext cx="487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Hình chữ nhật có những đặc điểm gì ?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0" y="1676400"/>
            <a:ext cx="4787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-Hình chữ nhật có mấy góc ? Đó là góc gì ?</a:t>
            </a:r>
            <a:r>
              <a:rPr lang="en-US" b="1">
                <a:solidFill>
                  <a:srgbClr val="FF0000"/>
                </a:solidFill>
              </a:rPr>
              <a:t> 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1600200"/>
            <a:ext cx="4953000" cy="23622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sz="1800">
              <a:solidFill>
                <a:srgbClr val="0000FF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5851" name="Oval 11"/>
          <p:cNvSpPr>
            <a:spLocks noChangeArrowheads="1"/>
          </p:cNvSpPr>
          <p:nvPr/>
        </p:nvSpPr>
        <p:spPr bwMode="auto">
          <a:xfrm>
            <a:off x="2392231" y="85725"/>
            <a:ext cx="4705350" cy="11430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Ô CỬA BÍ MẬT</a:t>
            </a:r>
            <a:endParaRPr lang="en-US" sz="2400">
              <a:latin typeface="Arial" charset="0"/>
              <a:cs typeface="Times New Roman" pitchFamily="18" charset="0"/>
            </a:endParaRPr>
          </a:p>
        </p:txBody>
      </p:sp>
      <p:pic>
        <p:nvPicPr>
          <p:cNvPr id="35852" name="Picture 12" descr="S128x128P_104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26" y="19051"/>
            <a:ext cx="1269206" cy="1344613"/>
          </a:xfrm>
          <a:prstGeom prst="rect">
            <a:avLst/>
          </a:prstGeom>
          <a:noFill/>
        </p:spPr>
      </p:pic>
      <p:pic>
        <p:nvPicPr>
          <p:cNvPr id="35853" name="Picture 13" descr="S128x128P_1049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81850" y="1"/>
            <a:ext cx="1238250" cy="1344613"/>
          </a:xfrm>
          <a:prstGeom prst="rect">
            <a:avLst/>
          </a:prstGeom>
          <a:noFill/>
        </p:spPr>
      </p:pic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4939242" y="1600200"/>
            <a:ext cx="4953000" cy="23622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sz="1800">
              <a:solidFill>
                <a:srgbClr val="0000FF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35866" name="Picture 26" descr="untitled"/>
          <p:cNvPicPr>
            <a:picLocks noChangeAspect="1" noChangeArrowheads="1"/>
          </p:cNvPicPr>
          <p:nvPr/>
        </p:nvPicPr>
        <p:blipFill>
          <a:blip r:embed="rId3"/>
          <a:srcRect l="55000" t="12666" r="23000" b="53999"/>
          <a:stretch>
            <a:fillRect/>
          </a:stretch>
        </p:blipFill>
        <p:spPr bwMode="auto">
          <a:xfrm>
            <a:off x="0" y="1600200"/>
            <a:ext cx="4925483" cy="2336800"/>
          </a:xfrm>
          <a:prstGeom prst="rect">
            <a:avLst/>
          </a:prstGeom>
          <a:noFill/>
        </p:spPr>
      </p:pic>
      <p:pic>
        <p:nvPicPr>
          <p:cNvPr id="35867" name="Picture 27" descr="untitled"/>
          <p:cNvPicPr>
            <a:picLocks noChangeAspect="1" noChangeArrowheads="1"/>
          </p:cNvPicPr>
          <p:nvPr/>
        </p:nvPicPr>
        <p:blipFill>
          <a:blip r:embed="rId3"/>
          <a:srcRect l="55000" t="12666" r="23000" b="53999"/>
          <a:stretch>
            <a:fillRect/>
          </a:stretch>
        </p:blipFill>
        <p:spPr bwMode="auto">
          <a:xfrm>
            <a:off x="4980517" y="1600200"/>
            <a:ext cx="4925483" cy="2362200"/>
          </a:xfrm>
          <a:prstGeom prst="rect">
            <a:avLst/>
          </a:prstGeom>
          <a:noFill/>
        </p:spPr>
      </p:pic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6934201" y="2362201"/>
            <a:ext cx="939006" cy="7461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2</a:t>
            </a:r>
            <a:endParaRPr lang="en-US" sz="1800">
              <a:latin typeface="Arial" charset="0"/>
              <a:cs typeface="Times New Roman" pitchFamily="18" charset="0"/>
            </a:endParaRPr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1981201" y="2362201"/>
            <a:ext cx="890852" cy="7969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1</a:t>
            </a:r>
            <a:endParaRPr lang="en-US" sz="1800">
              <a:latin typeface="Arial" charset="0"/>
              <a:cs typeface="Times New Roman" pitchFamily="18" charset="0"/>
            </a:endParaRPr>
          </a:p>
        </p:txBody>
      </p:sp>
      <p:pic>
        <p:nvPicPr>
          <p:cNvPr id="35871" name="Picture 31" descr="untitled"/>
          <p:cNvPicPr>
            <a:picLocks noChangeAspect="1" noChangeArrowheads="1"/>
          </p:cNvPicPr>
          <p:nvPr/>
        </p:nvPicPr>
        <p:blipFill>
          <a:blip r:embed="rId3"/>
          <a:srcRect l="55000" t="12666" r="23000" b="53999"/>
          <a:stretch>
            <a:fillRect/>
          </a:stretch>
        </p:blipFill>
        <p:spPr bwMode="auto">
          <a:xfrm>
            <a:off x="4953000" y="3962400"/>
            <a:ext cx="4953000" cy="2895600"/>
          </a:xfrm>
          <a:prstGeom prst="rect">
            <a:avLst/>
          </a:prstGeom>
          <a:noFill/>
        </p:spPr>
      </p:pic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6934201" y="5029201"/>
            <a:ext cx="939006" cy="7461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3300"/>
                </a:solidFill>
                <a:latin typeface="Arial" charset="0"/>
              </a:rPr>
              <a:t>4</a:t>
            </a:r>
          </a:p>
        </p:txBody>
      </p:sp>
      <p:pic>
        <p:nvPicPr>
          <p:cNvPr id="35873" name="Picture 33" descr="untitled"/>
          <p:cNvPicPr>
            <a:picLocks noChangeAspect="1" noChangeArrowheads="1"/>
          </p:cNvPicPr>
          <p:nvPr/>
        </p:nvPicPr>
        <p:blipFill>
          <a:blip r:embed="rId3"/>
          <a:srcRect l="55000" t="12666" r="23000" b="53999"/>
          <a:stretch>
            <a:fillRect/>
          </a:stretch>
        </p:blipFill>
        <p:spPr bwMode="auto">
          <a:xfrm>
            <a:off x="0" y="3962400"/>
            <a:ext cx="4953000" cy="2895600"/>
          </a:xfrm>
          <a:prstGeom prst="rect">
            <a:avLst/>
          </a:prstGeom>
          <a:noFill/>
        </p:spPr>
      </p:pic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1981200" y="4953000"/>
            <a:ext cx="825500" cy="8128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3</a:t>
            </a:r>
            <a:endParaRPr lang="en-US" sz="1800">
              <a:latin typeface="Arial" charset="0"/>
              <a:cs typeface="Times New Roman" pitchFamily="18" charset="0"/>
            </a:endParaRP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4953000" y="3962400"/>
            <a:ext cx="4953000" cy="28956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sz="1800">
              <a:solidFill>
                <a:srgbClr val="0000FF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0" y="3962400"/>
            <a:ext cx="4953000" cy="28956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vi-VN" sz="1800">
              <a:solidFill>
                <a:srgbClr val="0000FF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2" dur="20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20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8" dur="20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8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0" dur="20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4" dur="20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8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5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58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9"/>
                  </p:tgtEl>
                </p:cond>
              </p:nextCondLst>
            </p:seq>
          </p:childTnLst>
        </p:cTn>
      </p:par>
    </p:tnLst>
    <p:bldLst>
      <p:bldP spid="35842" grpId="0"/>
      <p:bldP spid="35844" grpId="0"/>
      <p:bldP spid="35846" grpId="0"/>
      <p:bldP spid="35847" grpId="0"/>
      <p:bldP spid="35868" grpId="0" animBg="1"/>
      <p:bldP spid="35868" grpId="1" animBg="1"/>
      <p:bldP spid="35869" grpId="0" animBg="1"/>
      <p:bldP spid="35869" grpId="1" animBg="1"/>
      <p:bldP spid="35872" grpId="0" animBg="1"/>
      <p:bldP spid="35872" grpId="1" animBg="1"/>
      <p:bldP spid="35874" grpId="0" animBg="1"/>
      <p:bldP spid="3587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4885252_726921704431519_817118691570640486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0"/>
            <a:ext cx="9906000" cy="8382000"/>
          </a:xfrm>
          <a:prstGeom prst="rect">
            <a:avLst/>
          </a:prstGeom>
        </p:spPr>
      </p:pic>
      <p:sp>
        <p:nvSpPr>
          <p:cNvPr id="18435" name="WordArt 5"/>
          <p:cNvSpPr>
            <a:spLocks noChangeArrowheads="1" noChangeShapeType="1" noTextEdit="1"/>
          </p:cNvSpPr>
          <p:nvPr/>
        </p:nvSpPr>
        <p:spPr bwMode="auto">
          <a:xfrm>
            <a:off x="381000" y="2286000"/>
            <a:ext cx="9245600" cy="3505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   </a:t>
            </a:r>
          </a:p>
          <a:p>
            <a:pPr algn="ctr"/>
            <a:r>
              <a:rPr lang="en-US" sz="48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en-US" sz="48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48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sz="48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Chăm</a:t>
            </a:r>
            <a:r>
              <a:rPr lang="en-US" sz="48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ngoan</a:t>
            </a:r>
            <a:r>
              <a:rPr lang="en-US" sz="48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48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tốt</a:t>
            </a:r>
            <a:r>
              <a:rPr lang="en-US" sz="48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48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859be80d4539a791a445d9bce2424fe5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024533" cy="70866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80256"/>
            <a:ext cx="9905063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8671" y="3476682"/>
            <a:ext cx="4205528" cy="386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0605" y="1500512"/>
            <a:ext cx="4505453" cy="9409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4044950" y="1619551"/>
            <a:ext cx="4210050" cy="612948"/>
          </a:xfrm>
          <a:prstGeom prst="rect">
            <a:avLst/>
          </a:prstGeom>
          <a:noFill/>
          <a:ln w="9525">
            <a:noFill/>
          </a:ln>
        </p:spPr>
        <p:txBody>
          <a:bodyPr wrap="square" lIns="58380" tIns="29190" rIns="58380" bIns="2919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vi-VN" altLang="zh-CN" sz="36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TOÁN</a:t>
            </a:r>
            <a:endParaRPr lang="en-US" altLang="zh-CN" sz="36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5227152" y="5409192"/>
            <a:ext cx="2318805" cy="182061"/>
          </a:xfrm>
          <a:prstGeom prst="rect">
            <a:avLst/>
          </a:prstGeom>
          <a:noFill/>
          <a:ln w="9525">
            <a:noFill/>
          </a:ln>
        </p:spPr>
        <p:txBody>
          <a:bodyPr lIns="58380" tIns="29190" rIns="58380" bIns="29190">
            <a:spAutoFit/>
          </a:bodyPr>
          <a:lstStyle/>
          <a:p>
            <a:pPr defTabSz="957995"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Title 4</a:t>
            </a:r>
            <a:endParaRPr lang="zh-CN" altLang="en-US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24" y="719234"/>
            <a:ext cx="1827675" cy="12925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12"/>
          <p:cNvSpPr/>
          <p:nvPr/>
        </p:nvSpPr>
        <p:spPr>
          <a:xfrm>
            <a:off x="2971800" y="2945651"/>
            <a:ext cx="6769100" cy="1027499"/>
          </a:xfrm>
          <a:prstGeom prst="rect">
            <a:avLst/>
          </a:prstGeom>
          <a:noFill/>
        </p:spPr>
        <p:txBody>
          <a:bodyPr wrap="square" lIns="103163" tIns="51581" rIns="103163" bIns="5158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HÌNH CHỮ NHẬT</a:t>
            </a:r>
            <a:endParaRPr lang="en-US" sz="6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0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8" name="Rectangle 2806"/>
          <p:cNvSpPr>
            <a:spLocks noChangeArrowheads="1"/>
          </p:cNvSpPr>
          <p:nvPr/>
        </p:nvSpPr>
        <p:spPr bwMode="auto">
          <a:xfrm>
            <a:off x="-304800" y="4343400"/>
            <a:ext cx="10210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vi-VN" altLang="en-US" sz="2500" dirty="0">
                <a:cs typeface="Times New Roman" panose="02020603050405020304" pitchFamily="18" charset="0"/>
              </a:rPr>
              <a:t> </a:t>
            </a:r>
            <a:r>
              <a:rPr lang="en-US" altLang="en-US" sz="2500" dirty="0">
                <a:cs typeface="Times New Roman" panose="02020603050405020304" pitchFamily="18" charset="0"/>
              </a:rPr>
              <a:t> * </a:t>
            </a:r>
            <a:r>
              <a:rPr lang="vi-VN" altLang="en-US" sz="2500" dirty="0">
                <a:ea typeface="Segoe UI" pitchFamily="34" charset="0"/>
                <a:cs typeface="Times New Roman" panose="02020603050405020304" pitchFamily="18" charset="0"/>
              </a:rPr>
              <a:t>Độ dài cạnh dài gọi là </a:t>
            </a:r>
            <a:r>
              <a:rPr lang="vi-VN" altLang="en-US" sz="2500" b="1" dirty="0">
                <a:solidFill>
                  <a:srgbClr val="FF0000"/>
                </a:solidFill>
                <a:ea typeface="Segoe UI" pitchFamily="34" charset="0"/>
                <a:cs typeface="Times New Roman" panose="02020603050405020304" pitchFamily="18" charset="0"/>
              </a:rPr>
              <a:t>chiều dài</a:t>
            </a:r>
            <a:r>
              <a:rPr lang="en-US" altLang="en-US" sz="2500" b="1" dirty="0">
                <a:ea typeface="Segoe UI" pitchFamily="34" charset="0"/>
                <a:cs typeface="Times New Roman" panose="02020603050405020304" pitchFamily="18" charset="0"/>
              </a:rPr>
              <a:t>,</a:t>
            </a:r>
            <a:r>
              <a:rPr lang="vi-VN" altLang="en-US" sz="2500" dirty="0">
                <a:ea typeface="Segoe UI" pitchFamily="34" charset="0"/>
                <a:cs typeface="Times New Roman" panose="02020603050405020304" pitchFamily="18" charset="0"/>
              </a:rPr>
              <a:t> độ dài cạnh ngắn gọi là </a:t>
            </a:r>
            <a:r>
              <a:rPr lang="vi-VN" altLang="en-US" sz="2500" b="1" dirty="0">
                <a:solidFill>
                  <a:srgbClr val="FF0000"/>
                </a:solidFill>
                <a:ea typeface="Segoe UI" pitchFamily="34" charset="0"/>
                <a:cs typeface="Times New Roman" panose="02020603050405020304" pitchFamily="18" charset="0"/>
              </a:rPr>
              <a:t>chiều rộng</a:t>
            </a:r>
            <a:r>
              <a:rPr lang="en-US" altLang="en-US" sz="2500" b="1" dirty="0">
                <a:ea typeface="Segoe UI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224" name="Rectangle 2912"/>
          <p:cNvSpPr>
            <a:spLocks noChangeArrowheads="1"/>
          </p:cNvSpPr>
          <p:nvPr/>
        </p:nvSpPr>
        <p:spPr bwMode="auto">
          <a:xfrm>
            <a:off x="533400" y="4419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99" name="Rectangle 2935"/>
          <p:cNvSpPr>
            <a:spLocks noChangeArrowheads="1"/>
          </p:cNvSpPr>
          <p:nvPr/>
        </p:nvSpPr>
        <p:spPr bwMode="auto">
          <a:xfrm>
            <a:off x="533400" y="289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48" name="Rectangle 2936"/>
          <p:cNvSpPr>
            <a:spLocks noChangeArrowheads="1"/>
          </p:cNvSpPr>
          <p:nvPr/>
        </p:nvSpPr>
        <p:spPr bwMode="auto">
          <a:xfrm>
            <a:off x="3581400" y="2514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49" name="Rectangle 2937"/>
          <p:cNvSpPr>
            <a:spLocks noChangeArrowheads="1"/>
          </p:cNvSpPr>
          <p:nvPr/>
        </p:nvSpPr>
        <p:spPr bwMode="auto">
          <a:xfrm>
            <a:off x="3581400" y="4419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56" name="Rectangle 2944"/>
          <p:cNvSpPr>
            <a:spLocks noChangeArrowheads="1"/>
          </p:cNvSpPr>
          <p:nvPr/>
        </p:nvSpPr>
        <p:spPr bwMode="auto">
          <a:xfrm>
            <a:off x="533400" y="2514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34" name="Text Box 2947"/>
          <p:cNvSpPr txBox="1">
            <a:spLocks noChangeArrowheads="1"/>
          </p:cNvSpPr>
          <p:nvPr/>
        </p:nvSpPr>
        <p:spPr bwMode="auto">
          <a:xfrm>
            <a:off x="762000" y="381000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*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chữ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nhật</a:t>
            </a:r>
            <a:r>
              <a:rPr lang="en-US" altLang="en-US" sz="2400" dirty="0"/>
              <a:t> ABCD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:</a:t>
            </a:r>
          </a:p>
        </p:txBody>
      </p:sp>
      <p:sp>
        <p:nvSpPr>
          <p:cNvPr id="16260" name="Text Box 2948"/>
          <p:cNvSpPr txBox="1">
            <a:spLocks noChangeArrowheads="1"/>
          </p:cNvSpPr>
          <p:nvPr/>
        </p:nvSpPr>
        <p:spPr bwMode="auto">
          <a:xfrm>
            <a:off x="914400" y="990600"/>
            <a:ext cx="5562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dirty="0"/>
              <a:t>- 4 </a:t>
            </a:r>
            <a:r>
              <a:rPr lang="en-US" altLang="en-US" sz="2500" dirty="0" err="1"/>
              <a:t>góc</a:t>
            </a:r>
            <a:r>
              <a:rPr lang="en-US" altLang="en-US" sz="2500" dirty="0"/>
              <a:t> </a:t>
            </a:r>
            <a:r>
              <a:rPr lang="en-US" altLang="en-US" sz="2500" dirty="0" err="1"/>
              <a:t>đỉnh</a:t>
            </a:r>
            <a:r>
              <a:rPr lang="en-US" altLang="en-US" sz="2500" dirty="0"/>
              <a:t> A, B, C, D </a:t>
            </a:r>
            <a:r>
              <a:rPr lang="en-US" altLang="en-US" sz="2500" dirty="0" err="1"/>
              <a:t>đều</a:t>
            </a:r>
            <a:r>
              <a:rPr lang="en-US" altLang="en-US" sz="2500" dirty="0"/>
              <a:t> </a:t>
            </a:r>
            <a:r>
              <a:rPr lang="en-US" altLang="en-US" sz="2500" dirty="0" err="1"/>
              <a:t>là</a:t>
            </a:r>
            <a:r>
              <a:rPr lang="en-US" altLang="en-US" sz="2500" dirty="0"/>
              <a:t> </a:t>
            </a:r>
            <a:r>
              <a:rPr lang="en-US" altLang="en-US" sz="2500" dirty="0" err="1"/>
              <a:t>góc</a:t>
            </a:r>
            <a:r>
              <a:rPr lang="en-US" altLang="en-US" sz="2500" dirty="0"/>
              <a:t> </a:t>
            </a:r>
            <a:r>
              <a:rPr lang="en-US" altLang="en-US" sz="2500" dirty="0" err="1"/>
              <a:t>vuông</a:t>
            </a:r>
            <a:r>
              <a:rPr lang="en-US" altLang="en-US" sz="2500" dirty="0"/>
              <a:t>.</a:t>
            </a:r>
          </a:p>
        </p:txBody>
      </p:sp>
      <p:sp>
        <p:nvSpPr>
          <p:cNvPr id="16261" name="Text Box 2949"/>
          <p:cNvSpPr txBox="1">
            <a:spLocks noChangeArrowheads="1"/>
          </p:cNvSpPr>
          <p:nvPr/>
        </p:nvSpPr>
        <p:spPr bwMode="auto">
          <a:xfrm>
            <a:off x="2819400" y="1676400"/>
            <a:ext cx="3429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dirty="0"/>
              <a:t>2 </a:t>
            </a:r>
            <a:r>
              <a:rPr lang="en-US" altLang="en-US" sz="2500" dirty="0" err="1"/>
              <a:t>cạnh</a:t>
            </a:r>
            <a:r>
              <a:rPr lang="en-US" altLang="en-US" sz="2500" dirty="0"/>
              <a:t> </a:t>
            </a:r>
            <a:r>
              <a:rPr lang="en-US" altLang="en-US" sz="2500" dirty="0" err="1"/>
              <a:t>dài</a:t>
            </a:r>
            <a:r>
              <a:rPr lang="en-US" altLang="en-US" sz="2500" dirty="0"/>
              <a:t> </a:t>
            </a:r>
            <a:r>
              <a:rPr lang="en-US" altLang="en-US" sz="2500" dirty="0" err="1"/>
              <a:t>là</a:t>
            </a:r>
            <a:r>
              <a:rPr lang="en-US" altLang="en-US" sz="2500" dirty="0"/>
              <a:t> AB </a:t>
            </a:r>
            <a:r>
              <a:rPr lang="en-US" altLang="en-US" sz="2500" dirty="0" err="1"/>
              <a:t>và</a:t>
            </a:r>
            <a:r>
              <a:rPr lang="en-US" altLang="en-US" sz="2500" dirty="0"/>
              <a:t> CD</a:t>
            </a:r>
          </a:p>
        </p:txBody>
      </p:sp>
      <p:sp>
        <p:nvSpPr>
          <p:cNvPr id="16262" name="Text Box 2950"/>
          <p:cNvSpPr txBox="1">
            <a:spLocks noChangeArrowheads="1"/>
          </p:cNvSpPr>
          <p:nvPr/>
        </p:nvSpPr>
        <p:spPr bwMode="auto">
          <a:xfrm>
            <a:off x="2819400" y="2209800"/>
            <a:ext cx="35814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dirty="0"/>
              <a:t>2 </a:t>
            </a:r>
            <a:r>
              <a:rPr lang="en-US" altLang="en-US" sz="2500" dirty="0" err="1"/>
              <a:t>cạnh</a:t>
            </a:r>
            <a:r>
              <a:rPr lang="en-US" altLang="en-US" sz="2500" dirty="0"/>
              <a:t> </a:t>
            </a:r>
            <a:r>
              <a:rPr lang="en-US" altLang="en-US" sz="2500" dirty="0" err="1"/>
              <a:t>ngắn</a:t>
            </a:r>
            <a:r>
              <a:rPr lang="en-US" altLang="en-US" sz="2500" dirty="0"/>
              <a:t> </a:t>
            </a:r>
            <a:r>
              <a:rPr lang="en-US" altLang="en-US" sz="2500" dirty="0" err="1"/>
              <a:t>là</a:t>
            </a:r>
            <a:r>
              <a:rPr lang="en-US" altLang="en-US" sz="2500" dirty="0"/>
              <a:t> BC </a:t>
            </a:r>
            <a:r>
              <a:rPr lang="en-US" altLang="en-US" sz="2500" dirty="0" err="1"/>
              <a:t>và</a:t>
            </a:r>
            <a:r>
              <a:rPr lang="en-US" altLang="en-US" sz="2500" dirty="0"/>
              <a:t> AD</a:t>
            </a:r>
          </a:p>
        </p:txBody>
      </p:sp>
      <p:sp>
        <p:nvSpPr>
          <p:cNvPr id="7312" name="Text Box 2951"/>
          <p:cNvSpPr txBox="1">
            <a:spLocks noChangeArrowheads="1"/>
          </p:cNvSpPr>
          <p:nvPr/>
        </p:nvSpPr>
        <p:spPr bwMode="auto">
          <a:xfrm>
            <a:off x="4419600" y="24384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16264" name="Text Box 2952"/>
          <p:cNvSpPr txBox="1">
            <a:spLocks noChangeArrowheads="1"/>
          </p:cNvSpPr>
          <p:nvPr/>
        </p:nvSpPr>
        <p:spPr bwMode="auto">
          <a:xfrm>
            <a:off x="914400" y="1676400"/>
            <a:ext cx="20574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dirty="0"/>
              <a:t>- 4 </a:t>
            </a:r>
            <a:r>
              <a:rPr lang="en-US" altLang="en-US" sz="2500" dirty="0" err="1"/>
              <a:t>cạnh</a:t>
            </a:r>
            <a:r>
              <a:rPr lang="en-US" altLang="en-US" sz="2500" dirty="0"/>
              <a:t> </a:t>
            </a:r>
            <a:r>
              <a:rPr lang="en-US" altLang="en-US" sz="2500" dirty="0" err="1"/>
              <a:t>gồm</a:t>
            </a:r>
            <a:r>
              <a:rPr lang="en-US" altLang="en-US" sz="2500" b="1" dirty="0"/>
              <a:t>:</a:t>
            </a:r>
          </a:p>
        </p:txBody>
      </p:sp>
      <p:sp>
        <p:nvSpPr>
          <p:cNvPr id="16265" name="Text Box 2953"/>
          <p:cNvSpPr txBox="1">
            <a:spLocks noChangeArrowheads="1"/>
          </p:cNvSpPr>
          <p:nvPr/>
        </p:nvSpPr>
        <p:spPr bwMode="auto">
          <a:xfrm>
            <a:off x="914400" y="2895600"/>
            <a:ext cx="7239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dirty="0"/>
              <a:t>Hai </a:t>
            </a:r>
            <a:r>
              <a:rPr lang="en-US" altLang="en-US" sz="2500" dirty="0" err="1"/>
              <a:t>cạnh</a:t>
            </a:r>
            <a:r>
              <a:rPr lang="en-US" altLang="en-US" sz="2500" dirty="0"/>
              <a:t> </a:t>
            </a:r>
            <a:r>
              <a:rPr lang="en-US" altLang="en-US" sz="2500" dirty="0" err="1"/>
              <a:t>dài</a:t>
            </a:r>
            <a:r>
              <a:rPr lang="en-US" altLang="en-US" sz="2500" dirty="0"/>
              <a:t> </a:t>
            </a:r>
            <a:r>
              <a:rPr lang="en-US" altLang="en-US" sz="2500" dirty="0" err="1"/>
              <a:t>có</a:t>
            </a:r>
            <a:r>
              <a:rPr lang="en-US" altLang="en-US" sz="2500" dirty="0"/>
              <a:t> </a:t>
            </a:r>
            <a:r>
              <a:rPr lang="en-US" altLang="en-US" sz="2500" dirty="0" err="1"/>
              <a:t>độ</a:t>
            </a:r>
            <a:r>
              <a:rPr lang="en-US" altLang="en-US" sz="2500" dirty="0"/>
              <a:t> </a:t>
            </a:r>
            <a:r>
              <a:rPr lang="en-US" altLang="en-US" sz="2500" dirty="0" err="1"/>
              <a:t>dài</a:t>
            </a:r>
            <a:r>
              <a:rPr lang="en-US" altLang="en-US" sz="2500" dirty="0"/>
              <a:t> </a:t>
            </a:r>
            <a:r>
              <a:rPr lang="en-US" altLang="en-US" sz="2500" dirty="0" err="1"/>
              <a:t>bằng</a:t>
            </a:r>
            <a:r>
              <a:rPr lang="en-US" altLang="en-US" sz="2500" dirty="0"/>
              <a:t> </a:t>
            </a:r>
            <a:r>
              <a:rPr lang="en-US" altLang="en-US" sz="2500" dirty="0" err="1"/>
              <a:t>nhau</a:t>
            </a:r>
            <a:r>
              <a:rPr lang="en-US" altLang="en-US" sz="2500" dirty="0"/>
              <a:t> </a:t>
            </a:r>
            <a:r>
              <a:rPr lang="en-US" altLang="en-US" sz="2500" dirty="0" err="1"/>
              <a:t>viết</a:t>
            </a:r>
            <a:r>
              <a:rPr lang="en-US" altLang="en-US" sz="2500" dirty="0"/>
              <a:t> :    AB = CD</a:t>
            </a:r>
          </a:p>
        </p:txBody>
      </p:sp>
      <p:sp>
        <p:nvSpPr>
          <p:cNvPr id="16266" name="Text Box 2954"/>
          <p:cNvSpPr txBox="1">
            <a:spLocks noChangeArrowheads="1"/>
          </p:cNvSpPr>
          <p:nvPr/>
        </p:nvSpPr>
        <p:spPr bwMode="auto">
          <a:xfrm>
            <a:off x="914400" y="3581400"/>
            <a:ext cx="75438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dirty="0"/>
              <a:t>Hai </a:t>
            </a:r>
            <a:r>
              <a:rPr lang="en-US" altLang="en-US" sz="2500" dirty="0" err="1"/>
              <a:t>cạnh</a:t>
            </a:r>
            <a:r>
              <a:rPr lang="en-US" altLang="en-US" sz="2500" dirty="0"/>
              <a:t> </a:t>
            </a:r>
            <a:r>
              <a:rPr lang="en-US" altLang="en-US" sz="2500" dirty="0" err="1"/>
              <a:t>ngắn</a:t>
            </a:r>
            <a:r>
              <a:rPr lang="en-US" altLang="en-US" sz="2500" dirty="0"/>
              <a:t> </a:t>
            </a:r>
            <a:r>
              <a:rPr lang="en-US" altLang="en-US" sz="2500" dirty="0" err="1"/>
              <a:t>có</a:t>
            </a:r>
            <a:r>
              <a:rPr lang="en-US" altLang="en-US" sz="2500" dirty="0"/>
              <a:t> </a:t>
            </a:r>
            <a:r>
              <a:rPr lang="en-US" altLang="en-US" sz="2500" dirty="0" err="1"/>
              <a:t>độ</a:t>
            </a:r>
            <a:r>
              <a:rPr lang="en-US" altLang="en-US" sz="2500" dirty="0"/>
              <a:t> </a:t>
            </a:r>
            <a:r>
              <a:rPr lang="en-US" altLang="en-US" sz="2500" dirty="0" err="1"/>
              <a:t>dài</a:t>
            </a:r>
            <a:r>
              <a:rPr lang="en-US" altLang="en-US" sz="2500" dirty="0"/>
              <a:t> </a:t>
            </a:r>
            <a:r>
              <a:rPr lang="en-US" altLang="en-US" sz="2500" dirty="0" err="1"/>
              <a:t>bằng</a:t>
            </a:r>
            <a:r>
              <a:rPr lang="en-US" altLang="en-US" sz="2500" dirty="0"/>
              <a:t> </a:t>
            </a:r>
            <a:r>
              <a:rPr lang="en-US" altLang="en-US" sz="2500" dirty="0" err="1"/>
              <a:t>nhau</a:t>
            </a:r>
            <a:r>
              <a:rPr lang="en-US" altLang="en-US" sz="2500" dirty="0"/>
              <a:t> </a:t>
            </a:r>
            <a:r>
              <a:rPr lang="en-US" altLang="en-US" sz="2500" dirty="0" err="1"/>
              <a:t>viết</a:t>
            </a:r>
            <a:r>
              <a:rPr lang="en-US" altLang="en-US" sz="2500" dirty="0"/>
              <a:t>:    AD = BC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6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6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6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6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6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6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18" grpId="0"/>
      <p:bldP spid="16224" grpId="0" animBg="1"/>
      <p:bldP spid="16248" grpId="0" animBg="1"/>
      <p:bldP spid="16249" grpId="0" animBg="1"/>
      <p:bldP spid="16256" grpId="0" animBg="1"/>
      <p:bldP spid="16261" grpId="0"/>
      <p:bldP spid="16262" grpId="0"/>
      <p:bldP spid="16264" grpId="0"/>
      <p:bldP spid="16265" grpId="0"/>
      <p:bldP spid="162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8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915400" cy="39624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5562600" y="2438400"/>
            <a:ext cx="2438400" cy="137160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latin typeface=".VnTimeH" pitchFamily="34" charset="0"/>
            </a:endParaRP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762000" y="2514600"/>
            <a:ext cx="3352800" cy="1143000"/>
          </a:xfrm>
          <a:prstGeom prst="parallelogram">
            <a:avLst>
              <a:gd name="adj" fmla="val 73333"/>
            </a:avLst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209800" y="2743200"/>
            <a:ext cx="45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chemeClr val="bg1"/>
                </a:solidFill>
                <a:latin typeface=".VnTimeH" pitchFamily="34" charset="0"/>
              </a:rPr>
              <a:t>1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6553200" y="2057400"/>
            <a:ext cx="457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6152" name="Rectangle 13"/>
          <p:cNvSpPr>
            <a:spLocks noChangeArrowheads="1"/>
          </p:cNvSpPr>
          <p:nvPr/>
        </p:nvSpPr>
        <p:spPr bwMode="auto">
          <a:xfrm rot="16200000">
            <a:off x="3298372" y="350838"/>
            <a:ext cx="26670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3200" b="1" u="sng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1507672" y="546772"/>
            <a:ext cx="89154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4000" b="1">
              <a:solidFill>
                <a:srgbClr val="000099"/>
              </a:solidFill>
              <a:latin typeface=".VnAristote" pitchFamily="34" charset="0"/>
            </a:endParaRPr>
          </a:p>
        </p:txBody>
      </p:sp>
      <p:sp>
        <p:nvSpPr>
          <p:cNvPr id="52239" name="AutoShape 15"/>
          <p:cNvSpPr>
            <a:spLocks noChangeArrowheads="1"/>
          </p:cNvSpPr>
          <p:nvPr/>
        </p:nvSpPr>
        <p:spPr bwMode="auto">
          <a:xfrm rot="10800000">
            <a:off x="5029200" y="4343400"/>
            <a:ext cx="3276600" cy="1600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240" name="AutoShape 16"/>
          <p:cNvSpPr>
            <a:spLocks noChangeArrowheads="1"/>
          </p:cNvSpPr>
          <p:nvPr/>
        </p:nvSpPr>
        <p:spPr bwMode="auto">
          <a:xfrm>
            <a:off x="457200" y="4343400"/>
            <a:ext cx="3657600" cy="1676400"/>
          </a:xfrm>
          <a:prstGeom prst="diamond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6400800" y="4778514"/>
            <a:ext cx="68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2057400" y="4800600"/>
            <a:ext cx="68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2460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8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  <p:bldP spid="52227" grpId="1" animBg="1"/>
      <p:bldP spid="52229" grpId="0" animBg="1"/>
      <p:bldP spid="52229" grpId="1" animBg="1"/>
      <p:bldP spid="52231" grpId="0"/>
      <p:bldP spid="52231" grpId="1"/>
      <p:bldP spid="52234" grpId="0"/>
      <p:bldP spid="52234" grpId="1"/>
      <p:bldP spid="6152" grpId="0"/>
      <p:bldP spid="52239" grpId="0" animBg="1"/>
      <p:bldP spid="52239" grpId="1" animBg="1"/>
      <p:bldP spid="52240" grpId="0" animBg="1"/>
      <p:bldP spid="52240" grpId="1" animBg="1"/>
      <p:bldP spid="52241" grpId="0"/>
      <p:bldP spid="52241" grpId="1"/>
      <p:bldP spid="52242" grpId="0"/>
      <p:bldP spid="5224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2400"/>
            <a:ext cx="10134599" cy="7010400"/>
          </a:xfrm>
          <a:prstGeom prst="rect">
            <a:avLst/>
          </a:prstGeom>
        </p:spPr>
      </p:pic>
      <p:sp>
        <p:nvSpPr>
          <p:cNvPr id="16224" name="Rectangle 2912"/>
          <p:cNvSpPr>
            <a:spLocks noChangeArrowheads="1"/>
          </p:cNvSpPr>
          <p:nvPr/>
        </p:nvSpPr>
        <p:spPr bwMode="auto">
          <a:xfrm>
            <a:off x="533400" y="4419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99" name="Rectangle 2935"/>
          <p:cNvSpPr>
            <a:spLocks noChangeArrowheads="1"/>
          </p:cNvSpPr>
          <p:nvPr/>
        </p:nvSpPr>
        <p:spPr bwMode="auto">
          <a:xfrm>
            <a:off x="533400" y="289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48" name="Rectangle 2936"/>
          <p:cNvSpPr>
            <a:spLocks noChangeArrowheads="1"/>
          </p:cNvSpPr>
          <p:nvPr/>
        </p:nvSpPr>
        <p:spPr bwMode="auto">
          <a:xfrm>
            <a:off x="3581400" y="2514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49" name="Rectangle 2937"/>
          <p:cNvSpPr>
            <a:spLocks noChangeArrowheads="1"/>
          </p:cNvSpPr>
          <p:nvPr/>
        </p:nvSpPr>
        <p:spPr bwMode="auto">
          <a:xfrm>
            <a:off x="3581400" y="4419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56" name="Rectangle 2944"/>
          <p:cNvSpPr>
            <a:spLocks noChangeArrowheads="1"/>
          </p:cNvSpPr>
          <p:nvPr/>
        </p:nvSpPr>
        <p:spPr bwMode="auto">
          <a:xfrm>
            <a:off x="533400" y="2514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12" name="Text Box 2951"/>
          <p:cNvSpPr txBox="1">
            <a:spLocks noChangeArrowheads="1"/>
          </p:cNvSpPr>
          <p:nvPr/>
        </p:nvSpPr>
        <p:spPr bwMode="auto">
          <a:xfrm>
            <a:off x="4419600" y="24384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16268" name="Text Box 2956"/>
          <p:cNvSpPr txBox="1">
            <a:spLocks noChangeArrowheads="1"/>
          </p:cNvSpPr>
          <p:nvPr/>
        </p:nvSpPr>
        <p:spPr bwMode="auto">
          <a:xfrm>
            <a:off x="685800" y="3962400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rgbClr val="FF0000"/>
                </a:solidFill>
              </a:rPr>
              <a:t>Hình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chữ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nhật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</a:rPr>
              <a:t> 4 </a:t>
            </a:r>
            <a:r>
              <a:rPr lang="en-US" altLang="en-US" sz="3600" b="1" dirty="0" err="1">
                <a:solidFill>
                  <a:srgbClr val="FF0000"/>
                </a:solidFill>
              </a:rPr>
              <a:t>góc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vuông</a:t>
            </a:r>
            <a:r>
              <a:rPr lang="en-US" altLang="en-US" sz="3600" b="1" dirty="0">
                <a:solidFill>
                  <a:srgbClr val="FF0000"/>
                </a:solidFill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</a:rPr>
              <a:t> 2 </a:t>
            </a:r>
            <a:r>
              <a:rPr lang="en-US" altLang="en-US" sz="3600" b="1" dirty="0" err="1">
                <a:solidFill>
                  <a:srgbClr val="FF0000"/>
                </a:solidFill>
              </a:rPr>
              <a:t>cạnh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dài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bằng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nhau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</a:rPr>
              <a:t> 2 </a:t>
            </a:r>
            <a:r>
              <a:rPr lang="en-US" altLang="en-US" sz="3600" b="1" dirty="0" err="1">
                <a:solidFill>
                  <a:srgbClr val="FF0000"/>
                </a:solidFill>
              </a:rPr>
              <a:t>cạnh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ngắn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bằng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nhau</a:t>
            </a:r>
            <a:r>
              <a:rPr lang="en-US" altLang="en-US" sz="3600" b="1" dirty="0">
                <a:solidFill>
                  <a:srgbClr val="FF0000"/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396091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1600200"/>
            <a:ext cx="9575800" cy="3657600"/>
          </a:xfrm>
          <a:prstGeom prst="rect">
            <a:avLst/>
          </a:prstGeom>
          <a:noFill/>
        </p:spPr>
      </p:pic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412750" y="381000"/>
            <a:ext cx="1320800" cy="762000"/>
          </a:xfrm>
          <a:prstGeom prst="cloudCallout">
            <a:avLst>
              <a:gd name="adj1" fmla="val 75523"/>
              <a:gd name="adj2" fmla="val 3958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dirty="0" err="1">
                <a:solidFill>
                  <a:srgbClr val="FF0066"/>
                </a:solidFill>
                <a:latin typeface=".VnTime" pitchFamily="34" charset="0"/>
              </a:rPr>
              <a:t>Bµi</a:t>
            </a:r>
            <a:r>
              <a:rPr lang="en-US" sz="2400" b="1" dirty="0">
                <a:solidFill>
                  <a:srgbClr val="FF0066"/>
                </a:solidFill>
                <a:latin typeface=".VnTime" pitchFamily="34" charset="0"/>
              </a:rPr>
              <a:t> 1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898650" y="381000"/>
            <a:ext cx="7677150" cy="4572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b="1" i="1" dirty="0" err="1">
                <a:solidFill>
                  <a:srgbClr val="FF0066"/>
                </a:solidFill>
                <a:latin typeface=".VnTime" pitchFamily="34" charset="0"/>
              </a:rPr>
              <a:t>Trong</a:t>
            </a:r>
            <a:r>
              <a:rPr lang="en-US" sz="2400" b="1" i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2400" b="1" i="1" dirty="0" err="1">
                <a:solidFill>
                  <a:srgbClr val="FF0066"/>
                </a:solidFill>
                <a:latin typeface=".VnTime" pitchFamily="34" charset="0"/>
              </a:rPr>
              <a:t>c¸c</a:t>
            </a:r>
            <a:r>
              <a:rPr lang="en-US" sz="2400" b="1" i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2400" b="1" i="1" dirty="0" err="1">
                <a:solidFill>
                  <a:srgbClr val="FF0066"/>
                </a:solidFill>
                <a:latin typeface=".VnTime" pitchFamily="34" charset="0"/>
              </a:rPr>
              <a:t>h×nh</a:t>
            </a:r>
            <a:r>
              <a:rPr lang="en-US" sz="2400" b="1" i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2400" b="1" i="1" dirty="0" err="1">
                <a:solidFill>
                  <a:srgbClr val="FF0066"/>
                </a:solidFill>
                <a:latin typeface=".VnTime" pitchFamily="34" charset="0"/>
              </a:rPr>
              <a:t>d­íi</a:t>
            </a:r>
            <a:r>
              <a:rPr lang="en-US" sz="2400" b="1" i="1" dirty="0">
                <a:solidFill>
                  <a:srgbClr val="FF0066"/>
                </a:solidFill>
                <a:latin typeface=".VnTime" pitchFamily="34" charset="0"/>
              </a:rPr>
              <a:t> ®©y, </a:t>
            </a:r>
            <a:r>
              <a:rPr lang="en-US" sz="2400" b="1" i="1" dirty="0" err="1">
                <a:solidFill>
                  <a:srgbClr val="FF0066"/>
                </a:solidFill>
                <a:latin typeface=".VnTime" pitchFamily="34" charset="0"/>
              </a:rPr>
              <a:t>h×nh</a:t>
            </a:r>
            <a:r>
              <a:rPr lang="en-US" sz="2400" b="1" i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2400" b="1" i="1" dirty="0" err="1">
                <a:solidFill>
                  <a:srgbClr val="FF0066"/>
                </a:solidFill>
                <a:latin typeface=".VnTime" pitchFamily="34" charset="0"/>
              </a:rPr>
              <a:t>nµo</a:t>
            </a:r>
            <a:r>
              <a:rPr lang="en-US" sz="2400" b="1" i="1" dirty="0">
                <a:solidFill>
                  <a:srgbClr val="FF0066"/>
                </a:solidFill>
                <a:latin typeface=".VnTime" pitchFamily="34" charset="0"/>
              </a:rPr>
              <a:t> lµ </a:t>
            </a:r>
            <a:r>
              <a:rPr lang="en-US" sz="2400" b="1" i="1" dirty="0" err="1">
                <a:solidFill>
                  <a:srgbClr val="FF0066"/>
                </a:solidFill>
                <a:latin typeface=".VnTime" pitchFamily="34" charset="0"/>
              </a:rPr>
              <a:t>h×nh</a:t>
            </a:r>
            <a:r>
              <a:rPr lang="en-US" sz="2400" b="1" i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2400" b="1" i="1" dirty="0" err="1">
                <a:solidFill>
                  <a:srgbClr val="FF0066"/>
                </a:solidFill>
                <a:latin typeface=".VnTime" pitchFamily="34" charset="0"/>
              </a:rPr>
              <a:t>ch</a:t>
            </a:r>
            <a:r>
              <a:rPr lang="en-US" sz="2400" b="1" i="1" dirty="0">
                <a:solidFill>
                  <a:srgbClr val="FF0066"/>
                </a:solidFill>
                <a:latin typeface=".VnTime" pitchFamily="34" charset="0"/>
              </a:rPr>
              <a:t>÷ </a:t>
            </a:r>
            <a:r>
              <a:rPr lang="en-US" sz="2400" b="1" i="1" dirty="0" err="1">
                <a:solidFill>
                  <a:srgbClr val="FF0066"/>
                </a:solidFill>
                <a:latin typeface=".VnTime" pitchFamily="34" charset="0"/>
              </a:rPr>
              <a:t>nhËt</a:t>
            </a:r>
            <a:r>
              <a:rPr lang="en-US" sz="2400" b="1" i="1" dirty="0">
                <a:solidFill>
                  <a:srgbClr val="FF0066"/>
                </a:solidFill>
                <a:latin typeface=".VnTime" pitchFamily="34" charset="0"/>
              </a:rPr>
              <a:t>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2800" y="2514600"/>
            <a:ext cx="1905000" cy="1600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229600" y="2209800"/>
            <a:ext cx="1066800" cy="22860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kịch bản họp PH\anh dong\d5121e4a45717cc03382d7ae3efba7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09232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915400" cy="1417638"/>
          </a:xfrm>
        </p:spPr>
        <p:txBody>
          <a:bodyPr/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" y="914400"/>
            <a:ext cx="9906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6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2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: Đo rồi cho biết độ dài các cạnh của mỗi hình chữ nhật s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au: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447800" y="2209800"/>
            <a:ext cx="6096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H" pitchFamily="34" charset="0"/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3505200" y="4495800"/>
            <a:ext cx="609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H" pitchFamily="34" charset="0"/>
            </a:endParaRPr>
          </a:p>
        </p:txBody>
      </p:sp>
      <p:sp>
        <p:nvSpPr>
          <p:cNvPr id="11270" name="Rectangle 739"/>
          <p:cNvSpPr>
            <a:spLocks noChangeArrowheads="1"/>
          </p:cNvSpPr>
          <p:nvPr/>
        </p:nvSpPr>
        <p:spPr bwMode="auto">
          <a:xfrm>
            <a:off x="914400" y="2971800"/>
            <a:ext cx="2057400" cy="1447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Text Box 741"/>
          <p:cNvSpPr txBox="1">
            <a:spLocks noChangeArrowheads="1"/>
          </p:cNvSpPr>
          <p:nvPr/>
        </p:nvSpPr>
        <p:spPr bwMode="auto">
          <a:xfrm>
            <a:off x="588963" y="264477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A</a:t>
            </a:r>
          </a:p>
        </p:txBody>
      </p:sp>
      <p:sp>
        <p:nvSpPr>
          <p:cNvPr id="11272" name="Text Box 742"/>
          <p:cNvSpPr txBox="1">
            <a:spLocks noChangeArrowheads="1"/>
          </p:cNvSpPr>
          <p:nvPr/>
        </p:nvSpPr>
        <p:spPr bwMode="auto">
          <a:xfrm>
            <a:off x="2971800" y="26797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B</a:t>
            </a:r>
          </a:p>
        </p:txBody>
      </p:sp>
      <p:sp>
        <p:nvSpPr>
          <p:cNvPr id="11273" name="Text Box 743"/>
          <p:cNvSpPr txBox="1">
            <a:spLocks noChangeArrowheads="1"/>
          </p:cNvSpPr>
          <p:nvPr/>
        </p:nvSpPr>
        <p:spPr bwMode="auto">
          <a:xfrm>
            <a:off x="2687638" y="4354513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C</a:t>
            </a:r>
          </a:p>
        </p:txBody>
      </p:sp>
      <p:sp>
        <p:nvSpPr>
          <p:cNvPr id="11274" name="Text Box 744"/>
          <p:cNvSpPr txBox="1">
            <a:spLocks noChangeArrowheads="1"/>
          </p:cNvSpPr>
          <p:nvPr/>
        </p:nvSpPr>
        <p:spPr bwMode="auto">
          <a:xfrm>
            <a:off x="533400" y="4335463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D</a:t>
            </a:r>
          </a:p>
        </p:txBody>
      </p:sp>
      <p:sp>
        <p:nvSpPr>
          <p:cNvPr id="11275" name="Rectangle 745"/>
          <p:cNvSpPr>
            <a:spLocks noChangeArrowheads="1"/>
          </p:cNvSpPr>
          <p:nvPr/>
        </p:nvSpPr>
        <p:spPr bwMode="auto">
          <a:xfrm>
            <a:off x="5867400" y="3124200"/>
            <a:ext cx="2819400" cy="1143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6" name="Text Box 746"/>
          <p:cNvSpPr txBox="1">
            <a:spLocks noChangeArrowheads="1"/>
          </p:cNvSpPr>
          <p:nvPr/>
        </p:nvSpPr>
        <p:spPr bwMode="auto">
          <a:xfrm>
            <a:off x="4953000" y="27432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     M</a:t>
            </a:r>
          </a:p>
        </p:txBody>
      </p:sp>
      <p:sp>
        <p:nvSpPr>
          <p:cNvPr id="11277" name="Text Box 747"/>
          <p:cNvSpPr txBox="1">
            <a:spLocks noChangeArrowheads="1"/>
          </p:cNvSpPr>
          <p:nvPr/>
        </p:nvSpPr>
        <p:spPr bwMode="auto">
          <a:xfrm>
            <a:off x="8534400" y="27432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N</a:t>
            </a:r>
          </a:p>
        </p:txBody>
      </p:sp>
      <p:sp>
        <p:nvSpPr>
          <p:cNvPr id="11278" name="Text Box 748"/>
          <p:cNvSpPr txBox="1">
            <a:spLocks noChangeArrowheads="1"/>
          </p:cNvSpPr>
          <p:nvPr/>
        </p:nvSpPr>
        <p:spPr bwMode="auto">
          <a:xfrm>
            <a:off x="5029200" y="41910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     Q</a:t>
            </a:r>
          </a:p>
        </p:txBody>
      </p:sp>
      <p:sp>
        <p:nvSpPr>
          <p:cNvPr id="11279" name="Text Box 749"/>
          <p:cNvSpPr txBox="1">
            <a:spLocks noChangeArrowheads="1"/>
          </p:cNvSpPr>
          <p:nvPr/>
        </p:nvSpPr>
        <p:spPr bwMode="auto">
          <a:xfrm>
            <a:off x="8534400" y="41910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P</a:t>
            </a:r>
          </a:p>
        </p:txBody>
      </p:sp>
      <p:sp>
        <p:nvSpPr>
          <p:cNvPr id="11280" name="Text Box 751"/>
          <p:cNvSpPr txBox="1">
            <a:spLocks noChangeArrowheads="1"/>
          </p:cNvSpPr>
          <p:nvPr/>
        </p:nvSpPr>
        <p:spPr bwMode="auto">
          <a:xfrm>
            <a:off x="1752600" y="2362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pic>
        <p:nvPicPr>
          <p:cNvPr id="18" name="Picture 165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005138"/>
            <a:ext cx="81534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220200" cy="1703388"/>
          </a:xfrm>
        </p:spPr>
        <p:txBody>
          <a:bodyPr/>
          <a:lstStyle/>
          <a:p>
            <a:r>
              <a:rPr lang="en-US" altLang="en-US" sz="32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chiều dài, chiều rộng của mỗi hình chữ nhật có trong hình vẽ bên (DC= 4cm, BN=1cm, NC= 2cm).</a:t>
            </a:r>
          </a:p>
        </p:txBody>
      </p:sp>
      <p:grpSp>
        <p:nvGrpSpPr>
          <p:cNvPr id="15363" name="Group 31"/>
          <p:cNvGrpSpPr>
            <a:grpSpLocks/>
          </p:cNvGrpSpPr>
          <p:nvPr/>
        </p:nvGrpSpPr>
        <p:grpSpPr bwMode="auto">
          <a:xfrm>
            <a:off x="533400" y="2209800"/>
            <a:ext cx="4330700" cy="2438400"/>
            <a:chOff x="1632" y="1392"/>
            <a:chExt cx="2518" cy="1536"/>
          </a:xfrm>
        </p:grpSpPr>
        <p:pic>
          <p:nvPicPr>
            <p:cNvPr id="15377" name="Picture 4" descr="h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392"/>
              <a:ext cx="240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8" name="Rectangle 7"/>
            <p:cNvSpPr>
              <a:spLocks noChangeArrowheads="1"/>
            </p:cNvSpPr>
            <p:nvPr/>
          </p:nvSpPr>
          <p:spPr bwMode="auto">
            <a:xfrm>
              <a:off x="3488" y="2048"/>
              <a:ext cx="662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003300"/>
                  </a:solidFill>
                </a:rPr>
                <a:t>2cm</a:t>
              </a:r>
            </a:p>
          </p:txBody>
        </p:sp>
      </p:grp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944563" y="2530475"/>
            <a:ext cx="2925762" cy="6286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955675" y="3140075"/>
            <a:ext cx="2914650" cy="1219200"/>
          </a:xfrm>
          <a:prstGeom prst="rect">
            <a:avLst/>
          </a:prstGeom>
          <a:gradFill rotWithShape="1">
            <a:gsLst>
              <a:gs pos="0">
                <a:srgbClr val="D60093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930275" y="2514600"/>
            <a:ext cx="2971800" cy="1828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66FFFF"/>
              </a:gs>
            </a:gsLst>
            <a:lin ang="27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942975" y="2514600"/>
            <a:ext cx="2957513" cy="628650"/>
          </a:xfrm>
          <a:prstGeom prst="rect">
            <a:avLst/>
          </a:prstGeom>
          <a:solidFill>
            <a:srgbClr val="0000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5029200" y="4953000"/>
            <a:ext cx="502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 sz="2800" b="1" dirty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chữ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nhật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MNCD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dài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MN = DC = 4cm</a:t>
            </a:r>
            <a:b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rộng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MD = NC = 2cm</a:t>
            </a:r>
            <a:b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800" b="1" dirty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5029200" y="2057400"/>
            <a:ext cx="510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chữ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nhật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ABCD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dài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AB = DC = 4cm</a:t>
            </a:r>
            <a:b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rộng:AD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BC = 3cm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(1cm + 2cm)</a:t>
            </a:r>
            <a:r>
              <a:rPr 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942975" y="3157538"/>
            <a:ext cx="2946400" cy="1219200"/>
          </a:xfrm>
          <a:prstGeom prst="rect">
            <a:avLst/>
          </a:prstGeom>
          <a:gradFill rotWithShape="1">
            <a:gsLst>
              <a:gs pos="0">
                <a:srgbClr val="D60093"/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914400" y="2520950"/>
            <a:ext cx="2971800" cy="1828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00FFFF"/>
              </a:gs>
            </a:gsLst>
            <a:lin ang="27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4953000" y="3505200"/>
            <a:ext cx="510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chữ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nhật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ABNM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AB = MN = 4cm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rộng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AM = BN = 1cm</a:t>
            </a:r>
          </a:p>
        </p:txBody>
      </p:sp>
      <p:grpSp>
        <p:nvGrpSpPr>
          <p:cNvPr id="3" name="Group 289"/>
          <p:cNvGrpSpPr>
            <a:grpSpLocks/>
          </p:cNvGrpSpPr>
          <p:nvPr/>
        </p:nvGrpSpPr>
        <p:grpSpPr bwMode="auto">
          <a:xfrm>
            <a:off x="914710" y="4173708"/>
            <a:ext cx="2971800" cy="169689"/>
            <a:chOff x="1732" y="2244"/>
            <a:chExt cx="1728" cy="53"/>
          </a:xfrm>
          <a:solidFill>
            <a:srgbClr val="FFFF66"/>
          </a:solidFill>
        </p:grpSpPr>
        <p:sp>
          <p:nvSpPr>
            <p:cNvPr id="16" name="Rectangle 290"/>
            <p:cNvSpPr>
              <a:spLocks noChangeArrowheads="1"/>
            </p:cNvSpPr>
            <p:nvPr/>
          </p:nvSpPr>
          <p:spPr bwMode="auto">
            <a:xfrm>
              <a:off x="1732" y="2249"/>
              <a:ext cx="1728" cy="4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Line 291"/>
            <p:cNvSpPr>
              <a:spLocks noChangeShapeType="1"/>
            </p:cNvSpPr>
            <p:nvPr/>
          </p:nvSpPr>
          <p:spPr bwMode="auto">
            <a:xfrm>
              <a:off x="3460" y="2244"/>
              <a:ext cx="0" cy="48"/>
            </a:xfrm>
            <a:prstGeom prst="line">
              <a:avLst/>
            </a:prstGeom>
            <a:grp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" name="Text Box 752"/>
          <p:cNvSpPr txBox="1">
            <a:spLocks noChangeArrowheads="1"/>
          </p:cNvSpPr>
          <p:nvPr/>
        </p:nvSpPr>
        <p:spPr bwMode="auto">
          <a:xfrm>
            <a:off x="1905000" y="20574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cm</a:t>
            </a:r>
          </a:p>
        </p:txBody>
      </p:sp>
      <p:grpSp>
        <p:nvGrpSpPr>
          <p:cNvPr id="4" name="Group 289"/>
          <p:cNvGrpSpPr>
            <a:grpSpLocks/>
          </p:cNvGrpSpPr>
          <p:nvPr/>
        </p:nvGrpSpPr>
        <p:grpSpPr bwMode="auto">
          <a:xfrm rot="5400000">
            <a:off x="3043544" y="3362411"/>
            <a:ext cx="1856936" cy="133177"/>
            <a:chOff x="1740" y="2182"/>
            <a:chExt cx="1728" cy="53"/>
          </a:xfrm>
          <a:solidFill>
            <a:srgbClr val="FFFF66"/>
          </a:solidFill>
        </p:grpSpPr>
        <p:sp>
          <p:nvSpPr>
            <p:cNvPr id="27" name="Rectangle 290"/>
            <p:cNvSpPr>
              <a:spLocks noChangeArrowheads="1"/>
            </p:cNvSpPr>
            <p:nvPr/>
          </p:nvSpPr>
          <p:spPr bwMode="auto">
            <a:xfrm>
              <a:off x="1740" y="2187"/>
              <a:ext cx="1728" cy="4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8" name="Line 291"/>
            <p:cNvSpPr>
              <a:spLocks noChangeShapeType="1"/>
            </p:cNvSpPr>
            <p:nvPr/>
          </p:nvSpPr>
          <p:spPr bwMode="auto">
            <a:xfrm>
              <a:off x="3460" y="2182"/>
              <a:ext cx="0" cy="48"/>
            </a:xfrm>
            <a:prstGeom prst="line">
              <a:avLst/>
            </a:prstGeom>
            <a:grp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9" name="Text Box 753"/>
          <p:cNvSpPr txBox="1">
            <a:spLocks noChangeArrowheads="1"/>
          </p:cNvSpPr>
          <p:nvPr/>
        </p:nvSpPr>
        <p:spPr bwMode="auto">
          <a:xfrm>
            <a:off x="-76200" y="32004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3cm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31239E-7 3.79278E-6 L 0.0024 -0.2497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124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6 2.39593E-6 L -0.31704 2.39593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10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 animBg="1"/>
      <p:bldP spid="36874" grpId="1" animBg="1"/>
      <p:bldP spid="36875" grpId="0" animBg="1"/>
      <p:bldP spid="36875" grpId="1" animBg="1"/>
      <p:bldP spid="36876" grpId="0" animBg="1"/>
      <p:bldP spid="36876" grpId="1" animBg="1"/>
      <p:bldP spid="36878" grpId="0" animBg="1"/>
      <p:bldP spid="36879" grpId="0"/>
      <p:bldP spid="36889" grpId="0"/>
      <p:bldP spid="36890" grpId="0" animBg="1"/>
      <p:bldP spid="36893" grpId="0" animBg="1"/>
      <p:bldP spid="36893" grpId="1" animBg="1"/>
      <p:bldP spid="36894" grpId="0"/>
      <p:bldP spid="25" grpId="0"/>
      <p:bldP spid="25" grpId="1"/>
      <p:bldP spid="29" grpId="0"/>
    </p:bld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3865</TotalTime>
  <Words>445</Words>
  <Application>Microsoft Office PowerPoint</Application>
  <PresentationFormat>A4 Paper (210x297 mm)</PresentationFormat>
  <Paragraphs>70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Bài 3: Tìm chiều dài, chiều rộng của mỗi hình chữ nhật có trong hình vẽ bên (DC= 4cm, BN=1cm, NC= 2cm).</vt:lpstr>
      <vt:lpstr>Bài 4.  Kẻ thêm một đường thẳng để được hình chữ nhật </vt:lpstr>
      <vt:lpstr>PowerPoint Presentation</vt:lpstr>
      <vt:lpstr>PowerPoint Presentation</vt:lpstr>
    </vt:vector>
  </TitlesOfParts>
  <Company>Y YEN - NAM DINH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Phßng gi¸o dôc ®µo t¹o ý yªn</dc:title>
  <dc:creator>HOME</dc:creator>
  <cp:lastModifiedBy>huy_ctn</cp:lastModifiedBy>
  <cp:revision>237</cp:revision>
  <dcterms:created xsi:type="dcterms:W3CDTF">2006-12-02T13:53:19Z</dcterms:created>
  <dcterms:modified xsi:type="dcterms:W3CDTF">2020-01-02T01:35:08Z</dcterms:modified>
</cp:coreProperties>
</file>