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6.wav" ContentType="audio/wav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</p:sldMasterIdLst>
  <p:notesMasterIdLst>
    <p:notesMasterId r:id="rId23"/>
  </p:notesMasterIdLst>
  <p:sldIdLst>
    <p:sldId id="394" r:id="rId4"/>
    <p:sldId id="395" r:id="rId5"/>
    <p:sldId id="256" r:id="rId6"/>
    <p:sldId id="287" r:id="rId7"/>
    <p:sldId id="257" r:id="rId8"/>
    <p:sldId id="277" r:id="rId9"/>
    <p:sldId id="390" r:id="rId10"/>
    <p:sldId id="266" r:id="rId11"/>
    <p:sldId id="386" r:id="rId12"/>
    <p:sldId id="391" r:id="rId13"/>
    <p:sldId id="267" r:id="rId14"/>
    <p:sldId id="268" r:id="rId15"/>
    <p:sldId id="300" r:id="rId16"/>
    <p:sldId id="297" r:id="rId17"/>
    <p:sldId id="387" r:id="rId18"/>
    <p:sldId id="271" r:id="rId19"/>
    <p:sldId id="272" r:id="rId20"/>
    <p:sldId id="273" r:id="rId21"/>
    <p:sldId id="27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BAF7-AB79-40A9-ACFA-D6B335A19E9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15C7-7002-4C4E-A356-EE012B065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27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2E095-3AB4-4D4B-AB51-CFCA6640BE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3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A27BD9-9D00-4BF4-8953-39806A1F053B}" type="slidenum">
              <a:rPr lang="en-US" sz="1200">
                <a:solidFill>
                  <a:schemeClr val="tx1"/>
                </a:solidFill>
              </a:rPr>
              <a:pPr algn="r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7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8C3708-3DB0-4FE6-84F7-1BC515DDDF96}" type="slidenum">
              <a:rPr lang="en-US" smtClean="0">
                <a:solidFill>
                  <a:srgbClr val="000000"/>
                </a:solidFill>
                <a:latin typeface="VNI-Vari" pitchFamily="2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VNI-Va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6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00B8-3506-4D1F-B735-D565CC350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41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7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3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14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489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4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82" y="666750"/>
            <a:ext cx="5722988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4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4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56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7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1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2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3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26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7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346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10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5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3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4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8" y="178532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79" y="1676363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354"/>
            <a:ext cx="544563" cy="611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3" y="308947"/>
            <a:ext cx="131475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672"/>
            <a:ext cx="177573" cy="110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609" y="153002"/>
            <a:ext cx="237895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20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3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14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68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85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62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9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6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88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2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06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95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9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394-4554-41B3-BD4B-912C654A77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4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9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15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CFAE-F67F-4D4A-B520-5C2B540616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B77E-F397-4061-9F31-A43FD676D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3.gif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3.gif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3.gif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3.emf"/><Relationship Id="rId3" Type="http://schemas.openxmlformats.org/officeDocument/2006/relationships/audio" Target="../media/media1.mp3"/><Relationship Id="rId21" Type="http://schemas.openxmlformats.org/officeDocument/2006/relationships/image" Target="../media/image16.png"/><Relationship Id="rId7" Type="http://schemas.openxmlformats.org/officeDocument/2006/relationships/audio" Target="../media/audio2.wav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4.bin"/><Relationship Id="rId2" Type="http://schemas.microsoft.com/office/2007/relationships/media" Target="../media/media1.mp3"/><Relationship Id="rId16" Type="http://schemas.openxmlformats.org/officeDocument/2006/relationships/image" Target="../media/image15.gif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4.gif"/><Relationship Id="rId10" Type="http://schemas.openxmlformats.org/officeDocument/2006/relationships/audio" Target="../media/audio5.wav"/><Relationship Id="rId19" Type="http://schemas.openxmlformats.org/officeDocument/2006/relationships/oleObject" Target="../embeddings/oleObject5.bin"/><Relationship Id="rId4" Type="http://schemas.openxmlformats.org/officeDocument/2006/relationships/slideLayout" Target="../slideLayouts/slideLayout25.xml"/><Relationship Id="rId9" Type="http://schemas.openxmlformats.org/officeDocument/2006/relationships/audio" Target="../media/audio4.wav"/><Relationship Id="rId1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073" y="4096456"/>
            <a:ext cx="4777377" cy="251947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" y="98285"/>
            <a:ext cx="1007780" cy="16609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A4DABE-6A64-924A-55A3-32B3000B3189}"/>
              </a:ext>
            </a:extLst>
          </p:cNvPr>
          <p:cNvSpPr/>
          <p:nvPr/>
        </p:nvSpPr>
        <p:spPr>
          <a:xfrm>
            <a:off x="2865549" y="1859340"/>
            <a:ext cx="64604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5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BBBE6EAB-0083-4CA2-9631-F27BDDA1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84" y="2640389"/>
            <a:ext cx="7477713" cy="11079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6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2. </a:t>
            </a:r>
            <a:r>
              <a:rPr lang="en-US" altLang="vi-VN" sz="66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vi-VN" sz="6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hành</a:t>
            </a:r>
            <a:endParaRPr lang="en-US" altLang="vi-VN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7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757583" y="2898502"/>
            <a:ext cx="2564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8099186" y="2947075"/>
            <a:ext cx="3829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814017" y="3520835"/>
            <a:ext cx="12788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85803" y="3520835"/>
            <a:ext cx="1428740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8482181" y="3520835"/>
            <a:ext cx="1533645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3923104" y="2114734"/>
            <a:ext cx="2758828" cy="144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4                           25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3046362" y="2164941"/>
            <a:ext cx="767655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8384864" y="2122869"/>
            <a:ext cx="2939203" cy="144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9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7589453" y="2036653"/>
            <a:ext cx="799294" cy="7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765838" y="991423"/>
            <a:ext cx="3266678" cy="7474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Line 12">
            <a:extLst>
              <a:ext uri="{FF2B5EF4-FFF2-40B4-BE49-F238E27FC236}">
                <a16:creationId xmlns:a16="http://schemas.microsoft.com/office/drawing/2014/main" xmlns="" id="{B04C43C8-D2B7-1F75-C7DF-F110365D1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2181" y="3520835"/>
            <a:ext cx="12788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183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6" grpId="0" animBg="1"/>
      <p:bldP spid="26638" grpId="0"/>
      <p:bldP spid="26641" grpId="0"/>
      <p:bldP spid="26648" grpId="0"/>
      <p:bldP spid="26649" grpId="0"/>
      <p:bldP spid="26650" grpId="0"/>
      <p:bldP spid="26651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655464" y="2061770"/>
            <a:ext cx="2497676" cy="5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72,1 – 30,4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883678" y="2745448"/>
            <a:ext cx="2644045" cy="25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72,1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30,4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41,7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195237" y="3488045"/>
            <a:ext cx="385960" cy="130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526605" y="4383842"/>
            <a:ext cx="96319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541476" y="2789209"/>
            <a:ext cx="2069123" cy="25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5,12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0,68</a:t>
            </a:r>
          </a:p>
          <a:p>
            <a:pPr marL="342054" indent="-342054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4,44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7089964" y="3533453"/>
            <a:ext cx="36171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451678" y="4443478"/>
            <a:ext cx="8956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6617870" y="2108178"/>
            <a:ext cx="2497676" cy="5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5,12 – 0,68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1447610" y="981032"/>
            <a:ext cx="4871301" cy="5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2: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5438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 animBg="1"/>
      <p:bldP spid="6158" grpId="0" animBg="1"/>
      <p:bldP spid="6159" grpId="0"/>
      <p:bldP spid="6160" grpId="0" animBg="1"/>
      <p:bldP spid="6161" grpId="0" animBg="1"/>
      <p:bldP spid="6182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>
            <a:extLst>
              <a:ext uri="{FF2B5EF4-FFF2-40B4-BE49-F238E27FC236}">
                <a16:creationId xmlns:a16="http://schemas.microsoft.com/office/drawing/2014/main" xmlns="" id="{7434A783-116E-4C9B-8059-A84FEB6FC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133600"/>
            <a:ext cx="70104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xmlns="" id="{50ED1A0E-27DE-4C1A-8EEE-FA98370E8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209800"/>
            <a:ext cx="60960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xmlns="" id="{80769665-4700-41D9-BD5E-C87547404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xmlns="" id="{420AE01B-4B98-44D8-9732-47D60F5A9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6670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xmlns="" id="{56AE9B31-93CB-46D2-8A28-0DAAF0A52E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514600"/>
            <a:ext cx="70866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xmlns="" id="{B3D515D9-218A-4AD2-8D40-D2E7D20E0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4" name="Rectangle 11">
            <a:extLst>
              <a:ext uri="{FF2B5EF4-FFF2-40B4-BE49-F238E27FC236}">
                <a16:creationId xmlns:a16="http://schemas.microsoft.com/office/drawing/2014/main" xmlns="" id="{8F708AC8-6890-4BDB-A14F-8C991B289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057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Line 12">
            <a:extLst>
              <a:ext uri="{FF2B5EF4-FFF2-40B4-BE49-F238E27FC236}">
                <a16:creationId xmlns:a16="http://schemas.microsoft.com/office/drawing/2014/main" xmlns="" id="{2A8CE36F-6D7A-4D38-A074-9C9E1BE22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1242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4346" name="Rectangle 13">
            <a:extLst>
              <a:ext uri="{FF2B5EF4-FFF2-40B4-BE49-F238E27FC236}">
                <a16:creationId xmlns:a16="http://schemas.microsoft.com/office/drawing/2014/main" xmlns="" id="{A1D2FA74-04EF-4FD6-828B-03D178E8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7" name="Line 14">
            <a:extLst>
              <a:ext uri="{FF2B5EF4-FFF2-40B4-BE49-F238E27FC236}">
                <a16:creationId xmlns:a16="http://schemas.microsoft.com/office/drawing/2014/main" xmlns="" id="{C1520229-59D5-48E6-87BB-C22CCB82C4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581400"/>
            <a:ext cx="762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33138" name="Line 18">
            <a:extLst>
              <a:ext uri="{FF2B5EF4-FFF2-40B4-BE49-F238E27FC236}">
                <a16:creationId xmlns:a16="http://schemas.microsoft.com/office/drawing/2014/main" xmlns="" id="{86281C37-08EE-4198-A6B1-034C5FA38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905000"/>
            <a:ext cx="541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42" name="Line 22">
            <a:extLst>
              <a:ext uri="{FF2B5EF4-FFF2-40B4-BE49-F238E27FC236}">
                <a16:creationId xmlns:a16="http://schemas.microsoft.com/office/drawing/2014/main" xmlns="" id="{89DD6DFE-6F05-41F7-963F-D259F86C6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1752600"/>
            <a:ext cx="0" cy="30480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44" name="Freeform 24">
            <a:extLst>
              <a:ext uri="{FF2B5EF4-FFF2-40B4-BE49-F238E27FC236}">
                <a16:creationId xmlns:a16="http://schemas.microsoft.com/office/drawing/2014/main" xmlns="" id="{D41BD670-68E1-4966-A8A6-BDEEFB6715F9}"/>
              </a:ext>
            </a:extLst>
          </p:cNvPr>
          <p:cNvSpPr>
            <a:spLocks/>
          </p:cNvSpPr>
          <p:nvPr/>
        </p:nvSpPr>
        <p:spPr bwMode="auto">
          <a:xfrm rot="10800000">
            <a:off x="4038600" y="1981201"/>
            <a:ext cx="5334000" cy="214313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vi-VN"/>
          </a:p>
        </p:txBody>
      </p:sp>
      <p:sp>
        <p:nvSpPr>
          <p:cNvPr id="133146" name="Text Box 26">
            <a:extLst>
              <a:ext uri="{FF2B5EF4-FFF2-40B4-BE49-F238E27FC236}">
                <a16:creationId xmlns:a16="http://schemas.microsoft.com/office/drawing/2014/main" xmlns="" id="{6C6DA5EC-C7EA-4200-A5CF-2C6CD6217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09801"/>
            <a:ext cx="1143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28,75 kg</a:t>
            </a:r>
          </a:p>
        </p:txBody>
      </p:sp>
      <p:sp>
        <p:nvSpPr>
          <p:cNvPr id="133147" name="Text Box 27">
            <a:extLst>
              <a:ext uri="{FF2B5EF4-FFF2-40B4-BE49-F238E27FC236}">
                <a16:creationId xmlns:a16="http://schemas.microsoft.com/office/drawing/2014/main" xmlns="" id="{8E70DB93-CD67-41F7-8960-7EA7DCEDC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295401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?kg</a:t>
            </a:r>
          </a:p>
        </p:txBody>
      </p:sp>
      <p:sp>
        <p:nvSpPr>
          <p:cNvPr id="133149" name="Text Box 29">
            <a:extLst>
              <a:ext uri="{FF2B5EF4-FFF2-40B4-BE49-F238E27FC236}">
                <a16:creationId xmlns:a16="http://schemas.microsoft.com/office/drawing/2014/main" xmlns="" id="{5FB424C3-78FE-48BD-A5CD-3C2806620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146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 </a:t>
            </a:r>
          </a:p>
        </p:txBody>
      </p:sp>
      <p:sp>
        <p:nvSpPr>
          <p:cNvPr id="133150" name="Text Box 30">
            <a:extLst>
              <a:ext uri="{FF2B5EF4-FFF2-40B4-BE49-F238E27FC236}">
                <a16:creationId xmlns:a16="http://schemas.microsoft.com/office/drawing/2014/main" xmlns="" id="{E57C787D-A45B-43EE-8B9A-1690ABBC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64" y="3749676"/>
            <a:ext cx="5716136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51" name="Text Box 31">
            <a:extLst>
              <a:ext uri="{FF2B5EF4-FFF2-40B4-BE49-F238E27FC236}">
                <a16:creationId xmlns:a16="http://schemas.microsoft.com/office/drawing/2014/main" xmlns="" id="{2DA7E5EA-2737-4C24-96BB-96D3B5FA9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1"/>
            <a:ext cx="51054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10,5 = 18,25 ( kg )</a:t>
            </a:r>
          </a:p>
        </p:txBody>
      </p:sp>
      <p:sp>
        <p:nvSpPr>
          <p:cNvPr id="133152" name="Text Box 32">
            <a:extLst>
              <a:ext uri="{FF2B5EF4-FFF2-40B4-BE49-F238E27FC236}">
                <a16:creationId xmlns:a16="http://schemas.microsoft.com/office/drawing/2014/main" xmlns="" id="{9DAAA557-08E8-48FE-91FF-B1D120BA9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835" y="6024348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10,25 kg</a:t>
            </a:r>
          </a:p>
        </p:txBody>
      </p:sp>
      <p:sp>
        <p:nvSpPr>
          <p:cNvPr id="133153" name="Text Box 33">
            <a:extLst>
              <a:ext uri="{FF2B5EF4-FFF2-40B4-BE49-F238E27FC236}">
                <a16:creationId xmlns:a16="http://schemas.microsoft.com/office/drawing/2014/main" xmlns="" id="{247BC73D-0B26-4AFF-B622-AADAED7BE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1"/>
            <a:ext cx="1524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4358" name="Text Box 39">
            <a:extLst>
              <a:ext uri="{FF2B5EF4-FFF2-40B4-BE49-F238E27FC236}">
                <a16:creationId xmlns:a16="http://schemas.microsoft.com/office/drawing/2014/main" xmlns="" id="{224C24FE-A0A5-4747-B7F1-880DCD700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24" y="256562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3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61" name="Line 41">
            <a:extLst>
              <a:ext uri="{FF2B5EF4-FFF2-40B4-BE49-F238E27FC236}">
                <a16:creationId xmlns:a16="http://schemas.microsoft.com/office/drawing/2014/main" xmlns="" id="{38A45183-96A7-409C-9440-91971CBB4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752600"/>
            <a:ext cx="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2" name="Line 42">
            <a:extLst>
              <a:ext uri="{FF2B5EF4-FFF2-40B4-BE49-F238E27FC236}">
                <a16:creationId xmlns:a16="http://schemas.microsoft.com/office/drawing/2014/main" xmlns="" id="{E5B1FBCD-7116-423D-996E-56CD62076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1752600"/>
            <a:ext cx="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3" name="Freeform 43">
            <a:extLst>
              <a:ext uri="{FF2B5EF4-FFF2-40B4-BE49-F238E27FC236}">
                <a16:creationId xmlns:a16="http://schemas.microsoft.com/office/drawing/2014/main" xmlns="" id="{240A9E3C-399E-44ED-A938-7F45A1454456}"/>
              </a:ext>
            </a:extLst>
          </p:cNvPr>
          <p:cNvSpPr>
            <a:spLocks/>
          </p:cNvSpPr>
          <p:nvPr/>
        </p:nvSpPr>
        <p:spPr bwMode="auto">
          <a:xfrm>
            <a:off x="4038600" y="1600200"/>
            <a:ext cx="2209800" cy="22860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4" name="Text Box 44">
            <a:extLst>
              <a:ext uri="{FF2B5EF4-FFF2-40B4-BE49-F238E27FC236}">
                <a16:creationId xmlns:a16="http://schemas.microsoft.com/office/drawing/2014/main" xmlns="" id="{7F5C1E4E-5465-4831-958E-358CAA6D2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295401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10,5kg</a:t>
            </a:r>
          </a:p>
        </p:txBody>
      </p:sp>
      <p:sp>
        <p:nvSpPr>
          <p:cNvPr id="133165" name="Line 45">
            <a:extLst>
              <a:ext uri="{FF2B5EF4-FFF2-40B4-BE49-F238E27FC236}">
                <a16:creationId xmlns:a16="http://schemas.microsoft.com/office/drawing/2014/main" xmlns="" id="{FB4F4823-7632-4026-8A84-C405C3E0F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752600"/>
            <a:ext cx="0" cy="30480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6" name="Freeform 46">
            <a:extLst>
              <a:ext uri="{FF2B5EF4-FFF2-40B4-BE49-F238E27FC236}">
                <a16:creationId xmlns:a16="http://schemas.microsoft.com/office/drawing/2014/main" xmlns="" id="{66BD6308-DA10-40AA-B519-9CF0D7C78209}"/>
              </a:ext>
            </a:extLst>
          </p:cNvPr>
          <p:cNvSpPr>
            <a:spLocks/>
          </p:cNvSpPr>
          <p:nvPr/>
        </p:nvSpPr>
        <p:spPr bwMode="auto">
          <a:xfrm>
            <a:off x="6248400" y="1676400"/>
            <a:ext cx="1447800" cy="22860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7" name="Text Box 47">
            <a:extLst>
              <a:ext uri="{FF2B5EF4-FFF2-40B4-BE49-F238E27FC236}">
                <a16:creationId xmlns:a16="http://schemas.microsoft.com/office/drawing/2014/main" xmlns="" id="{741FA0FE-C59B-49ED-8525-1B4B57812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371601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8kg</a:t>
            </a:r>
          </a:p>
        </p:txBody>
      </p:sp>
      <p:sp>
        <p:nvSpPr>
          <p:cNvPr id="133168" name="Freeform 48">
            <a:extLst>
              <a:ext uri="{FF2B5EF4-FFF2-40B4-BE49-F238E27FC236}">
                <a16:creationId xmlns:a16="http://schemas.microsoft.com/office/drawing/2014/main" xmlns="" id="{A3A2703F-33FB-42F9-978B-3D35A2DA8E0D}"/>
              </a:ext>
            </a:extLst>
          </p:cNvPr>
          <p:cNvSpPr>
            <a:spLocks/>
          </p:cNvSpPr>
          <p:nvPr/>
        </p:nvSpPr>
        <p:spPr bwMode="auto">
          <a:xfrm>
            <a:off x="7696200" y="1600200"/>
            <a:ext cx="1752600" cy="30480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9" name="Text Box 49">
            <a:extLst>
              <a:ext uri="{FF2B5EF4-FFF2-40B4-BE49-F238E27FC236}">
                <a16:creationId xmlns:a16="http://schemas.microsoft.com/office/drawing/2014/main" xmlns="" id="{5D06A6C7-66AC-4AE9-A578-E5EE695B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64" y="5045076"/>
            <a:ext cx="5868536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0" name="Text Box 50">
            <a:extLst>
              <a:ext uri="{FF2B5EF4-FFF2-40B4-BE49-F238E27FC236}">
                <a16:creationId xmlns:a16="http://schemas.microsoft.com/office/drawing/2014/main" xmlns="" id="{2027325B-087D-47E9-89E3-078C4AF5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602403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18,25 – 8 = 10,25 (kg)</a:t>
            </a:r>
          </a:p>
        </p:txBody>
      </p:sp>
      <p:sp>
        <p:nvSpPr>
          <p:cNvPr id="133172" name="Text Box 52">
            <a:extLst>
              <a:ext uri="{FF2B5EF4-FFF2-40B4-BE49-F238E27FC236}">
                <a16:creationId xmlns:a16="http://schemas.microsoft.com/office/drawing/2014/main" xmlns="" id="{6E80CC94-35A4-4110-9178-42A0D7A4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146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Hoặc: </a:t>
            </a:r>
          </a:p>
        </p:txBody>
      </p:sp>
      <p:sp>
        <p:nvSpPr>
          <p:cNvPr id="133175" name="Text Box 55">
            <a:extLst>
              <a:ext uri="{FF2B5EF4-FFF2-40B4-BE49-F238E27FC236}">
                <a16:creationId xmlns:a16="http://schemas.microsoft.com/office/drawing/2014/main" xmlns="" id="{8E093A7B-F878-43FA-9F7B-DC9F60714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988" y="5181601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10,25 kg</a:t>
            </a:r>
          </a:p>
        </p:txBody>
      </p:sp>
      <p:sp>
        <p:nvSpPr>
          <p:cNvPr id="133176" name="Text Box 56">
            <a:extLst>
              <a:ext uri="{FF2B5EF4-FFF2-40B4-BE49-F238E27FC236}">
                <a16:creationId xmlns:a16="http://schemas.microsoft.com/office/drawing/2014/main" xmlns="" id="{C48D2CC5-9C83-4921-B14A-87C36835F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9" y="3825876"/>
            <a:ext cx="5029199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7" name="Text Box 57">
            <a:extLst>
              <a:ext uri="{FF2B5EF4-FFF2-40B4-BE49-F238E27FC236}">
                <a16:creationId xmlns:a16="http://schemas.microsoft.com/office/drawing/2014/main" xmlns="" id="{5230B25A-BAD5-42CC-8A28-B0526866D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719639"/>
            <a:ext cx="41148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10,5 – 8 = 10,25 (kg)</a:t>
            </a:r>
          </a:p>
        </p:txBody>
      </p:sp>
      <p:sp>
        <p:nvSpPr>
          <p:cNvPr id="14373" name="Text Box 39">
            <a:extLst>
              <a:ext uri="{FF2B5EF4-FFF2-40B4-BE49-F238E27FC236}">
                <a16:creationId xmlns:a16="http://schemas.microsoft.com/office/drawing/2014/main" xmlns="" id="{ADE8CAB9-EA5A-4381-8A1E-844155CF5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6" y="265883"/>
            <a:ext cx="107953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28,75 kg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ra 10,5 kg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ra 8kg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ki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38952" name="Line 40">
            <a:extLst>
              <a:ext uri="{FF2B5EF4-FFF2-40B4-BE49-F238E27FC236}">
                <a16:creationId xmlns:a16="http://schemas.microsoft.com/office/drawing/2014/main" xmlns="" id="{DCE6330C-FECB-446A-BD39-4D644A86B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819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 dirty="0"/>
          </a:p>
        </p:txBody>
      </p:sp>
      <p:sp>
        <p:nvSpPr>
          <p:cNvPr id="38953" name="Line 41">
            <a:extLst>
              <a:ext uri="{FF2B5EF4-FFF2-40B4-BE49-F238E27FC236}">
                <a16:creationId xmlns:a16="http://schemas.microsoft.com/office/drawing/2014/main" xmlns="" id="{D00D7330-1FBB-495C-860A-D462083FC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682307"/>
            <a:ext cx="4343400" cy="2244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endParaRPr lang="vi-VN"/>
          </a:p>
        </p:txBody>
      </p:sp>
      <p:sp>
        <p:nvSpPr>
          <p:cNvPr id="38955" name="Line 43">
            <a:extLst>
              <a:ext uri="{FF2B5EF4-FFF2-40B4-BE49-F238E27FC236}">
                <a16:creationId xmlns:a16="http://schemas.microsoft.com/office/drawing/2014/main" xmlns="" id="{EAD9BB54-283D-4E09-BFC9-454D31AA8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4714" y="669926"/>
            <a:ext cx="3429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endParaRPr lang="vi-VN"/>
          </a:p>
        </p:txBody>
      </p:sp>
      <p:sp>
        <p:nvSpPr>
          <p:cNvPr id="38956" name="Line 44">
            <a:extLst>
              <a:ext uri="{FF2B5EF4-FFF2-40B4-BE49-F238E27FC236}">
                <a16:creationId xmlns:a16="http://schemas.microsoft.com/office/drawing/2014/main" xmlns="" id="{07AE0849-4F5B-44D4-9F1A-09C8C89C2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4988" y="1022108"/>
            <a:ext cx="3091210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endParaRPr lang="vi-VN"/>
          </a:p>
        </p:txBody>
      </p:sp>
      <p:sp>
        <p:nvSpPr>
          <p:cNvPr id="38957" name="Line 45">
            <a:extLst>
              <a:ext uri="{FF2B5EF4-FFF2-40B4-BE49-F238E27FC236}">
                <a16:creationId xmlns:a16="http://schemas.microsoft.com/office/drawing/2014/main" xmlns="" id="{A21F8730-32E2-433B-BD08-2CAEB4536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7274" y="1001393"/>
            <a:ext cx="4264925" cy="2244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endParaRPr lang="vi-VN"/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xmlns="" id="{04A53ED2-0059-4F72-803C-48DEA63D8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681287"/>
            <a:ext cx="1943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Cách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2" decel="100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92" decel="100000"/>
                                        <p:tgtEl>
                                          <p:spTgt spid="1331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92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"/>
                                        <p:tgtEl>
                                          <p:spTgt spid="133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133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6" grpId="0"/>
      <p:bldP spid="133147" grpId="0"/>
      <p:bldP spid="133149" grpId="0"/>
      <p:bldP spid="133150" grpId="0"/>
      <p:bldP spid="133151" grpId="0"/>
      <p:bldP spid="133152" grpId="0"/>
      <p:bldP spid="133153" grpId="0" animBg="1"/>
      <p:bldP spid="133164" grpId="0"/>
      <p:bldP spid="133167" grpId="0"/>
      <p:bldP spid="133169" grpId="0"/>
      <p:bldP spid="133170" grpId="0"/>
      <p:bldP spid="133172" grpId="0"/>
      <p:bldP spid="133175" grpId="0"/>
      <p:bldP spid="133176" grpId="0"/>
      <p:bldP spid="133177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xmlns="" id="{8378C761-F6CB-4672-9B5F-558C2FF12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133600"/>
            <a:ext cx="70104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xmlns="" id="{F44A83BB-6889-4CA1-9C06-A9583BB072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209800"/>
            <a:ext cx="60960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xmlns="" id="{A1BDCE84-2A72-4579-AA0F-5BD23E3E3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xmlns="" id="{EEB81BB3-1990-4A70-AB28-9A6F0EE50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6670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xmlns="" id="{F463CC8F-7652-4D35-ACDE-C57C317B46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514600"/>
            <a:ext cx="70866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xmlns="" id="{12E9D1A9-2C91-4A9C-B741-882152334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xmlns="" id="{1EBF004C-4415-4FF5-896F-B2B11CB4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057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Line 12">
            <a:extLst>
              <a:ext uri="{FF2B5EF4-FFF2-40B4-BE49-F238E27FC236}">
                <a16:creationId xmlns:a16="http://schemas.microsoft.com/office/drawing/2014/main" xmlns="" id="{A5B5F524-7388-4A04-8CD4-20ACF280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1242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5370" name="Rectangle 13">
            <a:extLst>
              <a:ext uri="{FF2B5EF4-FFF2-40B4-BE49-F238E27FC236}">
                <a16:creationId xmlns:a16="http://schemas.microsoft.com/office/drawing/2014/main" xmlns="" id="{C8A69E08-464B-4A3B-9B7C-6EAFF0989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Line 14">
            <a:extLst>
              <a:ext uri="{FF2B5EF4-FFF2-40B4-BE49-F238E27FC236}">
                <a16:creationId xmlns:a16="http://schemas.microsoft.com/office/drawing/2014/main" xmlns="" id="{D6220CCA-E258-44EB-AC56-5DF49E1C0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581400"/>
            <a:ext cx="762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133149" name="Text Box 29">
            <a:extLst>
              <a:ext uri="{FF2B5EF4-FFF2-40B4-BE49-F238E27FC236}">
                <a16:creationId xmlns:a16="http://schemas.microsoft.com/office/drawing/2014/main" xmlns="" id="{F005C79F-D352-4C7A-8A38-40743BF3A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24384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 </a:t>
            </a:r>
          </a:p>
        </p:txBody>
      </p:sp>
      <p:sp>
        <p:nvSpPr>
          <p:cNvPr id="133150" name="Text Box 30">
            <a:extLst>
              <a:ext uri="{FF2B5EF4-FFF2-40B4-BE49-F238E27FC236}">
                <a16:creationId xmlns:a16="http://schemas.microsoft.com/office/drawing/2014/main" xmlns="" id="{82CDAA51-2BA5-496E-BEA8-B0A856D6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9" y="3048001"/>
            <a:ext cx="5611091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51" name="Text Box 31">
            <a:extLst>
              <a:ext uri="{FF2B5EF4-FFF2-40B4-BE49-F238E27FC236}">
                <a16:creationId xmlns:a16="http://schemas.microsoft.com/office/drawing/2014/main" xmlns="" id="{738C164C-7AF6-4524-990E-339B7A1B7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28015"/>
            <a:ext cx="51054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10,5 + 8 = 18,5 ( Kg )</a:t>
            </a:r>
          </a:p>
        </p:txBody>
      </p:sp>
      <p:sp>
        <p:nvSpPr>
          <p:cNvPr id="133152" name="Text Box 32">
            <a:extLst>
              <a:ext uri="{FF2B5EF4-FFF2-40B4-BE49-F238E27FC236}">
                <a16:creationId xmlns:a16="http://schemas.microsoft.com/office/drawing/2014/main" xmlns="" id="{9FF5BD41-1D79-4082-9262-29C73FD9E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1" y="5150540"/>
            <a:ext cx="34290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10,25 kg</a:t>
            </a:r>
          </a:p>
        </p:txBody>
      </p:sp>
      <p:sp>
        <p:nvSpPr>
          <p:cNvPr id="15376" name="Text Box 39">
            <a:extLst>
              <a:ext uri="{FF2B5EF4-FFF2-40B4-BE49-F238E27FC236}">
                <a16:creationId xmlns:a16="http://schemas.microsoft.com/office/drawing/2014/main" xmlns="" id="{A623D1ED-AE54-4B1D-8999-6332076CE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Bài 3</a:t>
            </a:r>
            <a:r>
              <a:rPr lang="en-US" altLang="en-US" sz="24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69" name="Text Box 49">
            <a:extLst>
              <a:ext uri="{FF2B5EF4-FFF2-40B4-BE49-F238E27FC236}">
                <a16:creationId xmlns:a16="http://schemas.microsoft.com/office/drawing/2014/main" xmlns="" id="{24A22092-CA94-4BB1-A642-8B4170E0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55" y="4120140"/>
            <a:ext cx="633614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0" name="Text Box 50">
            <a:extLst>
              <a:ext uri="{FF2B5EF4-FFF2-40B4-BE49-F238E27FC236}">
                <a16:creationId xmlns:a16="http://schemas.microsoft.com/office/drawing/2014/main" xmlns="" id="{D3DF21B5-023B-4AD4-90D8-8D2FC3936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1" y="4635499"/>
            <a:ext cx="37338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18,5 = 10,25 (kg)</a:t>
            </a:r>
          </a:p>
        </p:txBody>
      </p:sp>
      <p:sp>
        <p:nvSpPr>
          <p:cNvPr id="133172" name="Text Box 52">
            <a:extLst>
              <a:ext uri="{FF2B5EF4-FFF2-40B4-BE49-F238E27FC236}">
                <a16:creationId xmlns:a16="http://schemas.microsoft.com/office/drawing/2014/main" xmlns="" id="{AC79D62F-0398-4C02-8C0A-E77CAA0B4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7432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Hoặc: </a:t>
            </a:r>
          </a:p>
        </p:txBody>
      </p:sp>
      <p:sp>
        <p:nvSpPr>
          <p:cNvPr id="133175" name="Text Box 55">
            <a:extLst>
              <a:ext uri="{FF2B5EF4-FFF2-40B4-BE49-F238E27FC236}">
                <a16:creationId xmlns:a16="http://schemas.microsoft.com/office/drawing/2014/main" xmlns="" id="{9595814F-1A4F-443D-94CE-86DC0E9F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00600"/>
            <a:ext cx="3429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10,25 kg</a:t>
            </a:r>
          </a:p>
        </p:txBody>
      </p:sp>
      <p:sp>
        <p:nvSpPr>
          <p:cNvPr id="133176" name="Text Box 56">
            <a:extLst>
              <a:ext uri="{FF2B5EF4-FFF2-40B4-BE49-F238E27FC236}">
                <a16:creationId xmlns:a16="http://schemas.microsoft.com/office/drawing/2014/main" xmlns="" id="{11AB9E6C-5D50-4A17-ADE3-E4F6FC00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9" y="3276601"/>
            <a:ext cx="4883727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3177" name="Text Box 57">
            <a:extLst>
              <a:ext uri="{FF2B5EF4-FFF2-40B4-BE49-F238E27FC236}">
                <a16:creationId xmlns:a16="http://schemas.microsoft.com/office/drawing/2014/main" xmlns="" id="{12BC7A61-9C4E-461A-BEBE-2E9718876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191001"/>
            <a:ext cx="4343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28,75 – (10,5 + 8) = 10,25 (kg)</a:t>
            </a:r>
          </a:p>
        </p:txBody>
      </p:sp>
      <p:sp>
        <p:nvSpPr>
          <p:cNvPr id="15383" name="Text Box 39">
            <a:extLst>
              <a:ext uri="{FF2B5EF4-FFF2-40B4-BE49-F238E27FC236}">
                <a16:creationId xmlns:a16="http://schemas.microsoft.com/office/drawing/2014/main" xmlns="" id="{C9EBFD37-074A-47E7-9EDE-C825F5907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28,75 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ra 10,5 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ra 8kg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ki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38952" name="Line 40">
            <a:extLst>
              <a:ext uri="{FF2B5EF4-FFF2-40B4-BE49-F238E27FC236}">
                <a16:creationId xmlns:a16="http://schemas.microsoft.com/office/drawing/2014/main" xmlns="" id="{605BE7DE-664F-4163-B0F1-ACF913959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514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vi-VN"/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xmlns="" id="{D1A77C52-40DE-43C9-95AD-1DAA1359C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1"/>
            <a:ext cx="1866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Cách 2:</a:t>
            </a:r>
          </a:p>
        </p:txBody>
      </p:sp>
    </p:spTree>
    <p:extLst>
      <p:ext uri="{BB962C8B-B14F-4D97-AF65-F5344CB8AC3E}">
        <p14:creationId xmlns:p14="http://schemas.microsoft.com/office/powerpoint/2010/main" val="11208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9" grpId="0"/>
      <p:bldP spid="133150" grpId="0"/>
      <p:bldP spid="133151" grpId="0"/>
      <p:bldP spid="133152" grpId="0"/>
      <p:bldP spid="133169" grpId="0"/>
      <p:bldP spid="133170" grpId="0"/>
      <p:bldP spid="133172" grpId="0"/>
      <p:bldP spid="133175" grpId="0"/>
      <p:bldP spid="133176" grpId="0"/>
      <p:bldP spid="133177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>
            <a:extLst>
              <a:ext uri="{FF2B5EF4-FFF2-40B4-BE49-F238E27FC236}">
                <a16:creationId xmlns:a16="http://schemas.microsoft.com/office/drawing/2014/main" xmlns="" id="{BBBE6EAB-0083-4CA2-9631-F27BDDA1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501" y="1918974"/>
            <a:ext cx="7272997" cy="11079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6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3. VẬN DỤNG</a:t>
            </a:r>
            <a:endParaRPr lang="en-US" altLang="vi-VN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329881" y="4883857"/>
            <a:ext cx="2263494" cy="179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658BF7-C319-2E9A-0AB9-66F3B5C97B19}"/>
              </a:ext>
            </a:extLst>
          </p:cNvPr>
          <p:cNvSpPr/>
          <p:nvPr/>
        </p:nvSpPr>
        <p:spPr>
          <a:xfrm>
            <a:off x="3878277" y="1509961"/>
            <a:ext cx="4435445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10E8A1-7BE8-F1A3-4CCE-523096A19282}"/>
              </a:ext>
            </a:extLst>
          </p:cNvPr>
          <p:cNvSpPr/>
          <p:nvPr/>
        </p:nvSpPr>
        <p:spPr>
          <a:xfrm>
            <a:off x="2424374" y="3101271"/>
            <a:ext cx="751359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AI NHANH AI ĐÚNG?</a:t>
            </a:r>
          </a:p>
        </p:txBody>
      </p:sp>
    </p:spTree>
    <p:extLst>
      <p:ext uri="{BB962C8B-B14F-4D97-AF65-F5344CB8AC3E}">
        <p14:creationId xmlns:p14="http://schemas.microsoft.com/office/powerpoint/2010/main" val="2659641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5448103" y="4608710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8445" name="Picture 17" descr="Tàng-T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479" y="4751593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26"/>
          <p:cNvSpPr txBox="1">
            <a:spLocks noChangeArrowheads="1"/>
          </p:cNvSpPr>
          <p:nvPr/>
        </p:nvSpPr>
        <p:spPr bwMode="auto">
          <a:xfrm>
            <a:off x="2286001" y="1539546"/>
            <a:ext cx="1895090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12,9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9,7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3,2</a:t>
            </a:r>
          </a:p>
        </p:txBody>
      </p:sp>
      <p:sp>
        <p:nvSpPr>
          <p:cNvPr id="18448" name="Line 28"/>
          <p:cNvSpPr>
            <a:spLocks noChangeShapeType="1"/>
          </p:cNvSpPr>
          <p:nvPr/>
        </p:nvSpPr>
        <p:spPr bwMode="auto">
          <a:xfrm>
            <a:off x="2952763" y="2707940"/>
            <a:ext cx="7431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8449" name="Line 29"/>
          <p:cNvSpPr>
            <a:spLocks noChangeShapeType="1"/>
          </p:cNvSpPr>
          <p:nvPr/>
        </p:nvSpPr>
        <p:spPr bwMode="auto">
          <a:xfrm>
            <a:off x="2952763" y="2238040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019854" y="2292472"/>
            <a:ext cx="457399" cy="8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8452" name="WordArt 10"/>
          <p:cNvSpPr>
            <a:spLocks noChangeArrowheads="1" noChangeShapeType="1" noTextEdit="1"/>
          </p:cNvSpPr>
          <p:nvPr/>
        </p:nvSpPr>
        <p:spPr bwMode="auto">
          <a:xfrm>
            <a:off x="2743402" y="1107740"/>
            <a:ext cx="4571799" cy="456948"/>
          </a:xfrm>
          <a:prstGeom prst="rect">
            <a:avLst/>
          </a:prstGeom>
        </p:spPr>
        <p:txBody>
          <a:bodyPr wrap="none" lIns="63970" tIns="31984" rIns="63970" bIns="3198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 đúng (Đ), chọn sai (S) </a:t>
            </a:r>
          </a:p>
        </p:txBody>
      </p: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937701" y="627862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58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661266" y="507760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5685078" y="507760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5680118" y="5059088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19469" name="Picture 15" descr="Tàng-T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6494" y="5201971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Line 20"/>
          <p:cNvSpPr>
            <a:spLocks noChangeShapeType="1"/>
          </p:cNvSpPr>
          <p:nvPr/>
        </p:nvSpPr>
        <p:spPr bwMode="auto">
          <a:xfrm>
            <a:off x="3632242" y="3513918"/>
            <a:ext cx="45739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>
            <a:off x="3365356" y="2878918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4357972" y="2892796"/>
            <a:ext cx="457398" cy="8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9475" name="Text Box 29"/>
          <p:cNvSpPr txBox="1">
            <a:spLocks noChangeArrowheads="1"/>
          </p:cNvSpPr>
          <p:nvPr/>
        </p:nvSpPr>
        <p:spPr bwMode="auto">
          <a:xfrm>
            <a:off x="2990478" y="2295837"/>
            <a:ext cx="1733351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15,68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8,6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7,02</a:t>
            </a:r>
          </a:p>
        </p:txBody>
      </p: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729693" y="1090939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2574061" y="910092"/>
            <a:ext cx="4571799" cy="456948"/>
          </a:xfrm>
          <a:prstGeom prst="rect">
            <a:avLst/>
          </a:prstGeom>
        </p:spPr>
        <p:txBody>
          <a:bodyPr wrap="none" lIns="63970" tIns="31984" rIns="63970" bIns="3198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 đúng (Đ), chọn sai (S) </a:t>
            </a:r>
          </a:p>
        </p:txBody>
      </p:sp>
    </p:spTree>
    <p:extLst>
      <p:ext uri="{BB962C8B-B14F-4D97-AF65-F5344CB8AC3E}">
        <p14:creationId xmlns:p14="http://schemas.microsoft.com/office/powerpoint/2010/main" val="2417581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latin typeface="Arial" charset="0"/>
              </a:rPr>
              <a:t>0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5448103" y="4827075"/>
            <a:ext cx="1143000" cy="914136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20493" name="Picture 15" descr="Tàng-Tà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479" y="4969958"/>
            <a:ext cx="1409898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Line 19"/>
          <p:cNvSpPr>
            <a:spLocks noChangeShapeType="1"/>
          </p:cNvSpPr>
          <p:nvPr/>
        </p:nvSpPr>
        <p:spPr bwMode="auto">
          <a:xfrm>
            <a:off x="3530205" y="3189301"/>
            <a:ext cx="4573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>
            <a:off x="3323841" y="2392905"/>
            <a:ext cx="15279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4290290" y="2727666"/>
            <a:ext cx="457398" cy="92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499" name="Text Box 29"/>
          <p:cNvSpPr txBox="1">
            <a:spLocks noChangeArrowheads="1"/>
          </p:cNvSpPr>
          <p:nvPr/>
        </p:nvSpPr>
        <p:spPr bwMode="auto">
          <a:xfrm>
            <a:off x="2998820" y="1905138"/>
            <a:ext cx="1348383" cy="181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10,0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5,4</a:t>
            </a:r>
          </a:p>
          <a:p>
            <a:pPr marL="342054" indent="-342054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5,6</a:t>
            </a:r>
          </a:p>
        </p:txBody>
      </p:sp>
      <p:pic>
        <p:nvPicPr>
          <p:cNvPr id="3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56">
            <a:off x="6961516" y="858926"/>
            <a:ext cx="2263494" cy="24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2514601" y="1119402"/>
            <a:ext cx="4571799" cy="456948"/>
          </a:xfrm>
          <a:prstGeom prst="rect">
            <a:avLst/>
          </a:prstGeom>
        </p:spPr>
        <p:txBody>
          <a:bodyPr wrap="none" lIns="63970" tIns="31984" rIns="63970" bIns="3198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  đúng (Đ), chọn sai (S) </a:t>
            </a:r>
          </a:p>
        </p:txBody>
      </p:sp>
    </p:spTree>
    <p:extLst>
      <p:ext uri="{BB962C8B-B14F-4D97-AF65-F5344CB8AC3E}">
        <p14:creationId xmlns:p14="http://schemas.microsoft.com/office/powerpoint/2010/main" val="2194728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4" grpId="0" animBg="1"/>
      <p:bldP spid="46085" grpId="0" animBg="1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5"/>
          <p:cNvSpPr txBox="1">
            <a:spLocks noChangeArrowheads="1"/>
          </p:cNvSpPr>
          <p:nvPr/>
        </p:nvSpPr>
        <p:spPr bwMode="auto">
          <a:xfrm>
            <a:off x="2285835" y="5706456"/>
            <a:ext cx="184731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46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5037575" y="186621"/>
            <a:ext cx="5039703" cy="99840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21939" y="593578"/>
            <a:ext cx="4127792" cy="974481"/>
          </a:xfrm>
          <a:prstGeom prst="cloudCallout">
            <a:avLst>
              <a:gd name="adj1" fmla="val 68776"/>
              <a:gd name="adj2" fmla="val 53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1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61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61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1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1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1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61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9"/>
          <p:cNvGrpSpPr>
            <a:grpSpLocks/>
          </p:cNvGrpSpPr>
          <p:nvPr/>
        </p:nvGrpSpPr>
        <p:grpSpPr bwMode="auto">
          <a:xfrm>
            <a:off x="1641234" y="2438645"/>
            <a:ext cx="2576635" cy="1693740"/>
            <a:chOff x="2400" y="3161"/>
            <a:chExt cx="1200" cy="1110"/>
          </a:xfrm>
        </p:grpSpPr>
        <p:graphicFrame>
          <p:nvGraphicFramePr>
            <p:cNvPr id="10287" name="Object 20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orelDRAW" r:id="rId11" imgW="3542348" imgH="3275648" progId="CorelDRAW.Graphic.11">
                    <p:embed/>
                  </p:oleObj>
                </mc:Choice>
                <mc:Fallback>
                  <p:oleObj name="CorelDRAW" r:id="rId11" imgW="3542348" imgH="3275648" progId="CorelDRAW.Graphic.11">
                    <p:embed/>
                    <p:pic>
                      <p:nvPicPr>
                        <p:cNvPr id="10287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8" name="Oval 21"/>
            <p:cNvSpPr>
              <a:spLocks noChangeArrowheads="1"/>
            </p:cNvSpPr>
            <p:nvPr/>
          </p:nvSpPr>
          <p:spPr bwMode="auto">
            <a:xfrm>
              <a:off x="2400" y="3465"/>
              <a:ext cx="1147" cy="576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385" b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55884" y="3072426"/>
            <a:ext cx="2576346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1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2,56 + 2,7 + 1,44 </a:t>
            </a:r>
          </a:p>
        </p:txBody>
      </p: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4633061" y="4314337"/>
            <a:ext cx="2576635" cy="1693740"/>
            <a:chOff x="2400" y="3161"/>
            <a:chExt cx="1200" cy="1110"/>
          </a:xfrm>
        </p:grpSpPr>
        <p:graphicFrame>
          <p:nvGraphicFramePr>
            <p:cNvPr id="10285" name="Object 20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CorelDRAW" r:id="rId13" imgW="3542348" imgH="3275648" progId="CorelDRAW.Graphic.11">
                    <p:embed/>
                  </p:oleObj>
                </mc:Choice>
                <mc:Fallback>
                  <p:oleObj name="CorelDRAW" r:id="rId13" imgW="3542348" imgH="3275648" progId="CorelDRAW.Graphic.11">
                    <p:embed/>
                    <p:pic>
                      <p:nvPicPr>
                        <p:cNvPr id="10285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6" name="Oval 21"/>
            <p:cNvSpPr>
              <a:spLocks noChangeArrowheads="1"/>
            </p:cNvSpPr>
            <p:nvPr/>
          </p:nvSpPr>
          <p:spPr bwMode="auto">
            <a:xfrm>
              <a:off x="2400" y="3465"/>
              <a:ext cx="1147" cy="576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385" b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47846" y="5006734"/>
            <a:ext cx="249299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1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0,28 + 0,72 + 10 </a:t>
            </a:r>
          </a:p>
        </p:txBody>
      </p:sp>
      <p:grpSp>
        <p:nvGrpSpPr>
          <p:cNvPr id="42" name="Group 19"/>
          <p:cNvGrpSpPr>
            <a:grpSpLocks/>
          </p:cNvGrpSpPr>
          <p:nvPr/>
        </p:nvGrpSpPr>
        <p:grpSpPr bwMode="auto">
          <a:xfrm>
            <a:off x="6743215" y="1436080"/>
            <a:ext cx="2576635" cy="1693741"/>
            <a:chOff x="2400" y="3161"/>
            <a:chExt cx="1200" cy="1110"/>
          </a:xfrm>
        </p:grpSpPr>
        <p:graphicFrame>
          <p:nvGraphicFramePr>
            <p:cNvPr id="10283" name="Object 20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CorelDRAW" r:id="rId14" imgW="3542348" imgH="3275648" progId="CorelDRAW.Graphic.11">
                    <p:embed/>
                  </p:oleObj>
                </mc:Choice>
                <mc:Fallback>
                  <p:oleObj name="CorelDRAW" r:id="rId14" imgW="3542348" imgH="3275648" progId="CorelDRAW.Graphic.11">
                    <p:embed/>
                    <p:pic>
                      <p:nvPicPr>
                        <p:cNvPr id="10283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4" name="Oval 21"/>
            <p:cNvSpPr>
              <a:spLocks noChangeArrowheads="1"/>
            </p:cNvSpPr>
            <p:nvPr/>
          </p:nvSpPr>
          <p:spPr bwMode="auto">
            <a:xfrm>
              <a:off x="2400" y="3465"/>
              <a:ext cx="1147" cy="576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385" b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800606" y="2086956"/>
            <a:ext cx="2408032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1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12,7 + 5,8 + 1,3 </a:t>
            </a:r>
          </a:p>
        </p:txBody>
      </p:sp>
      <p:pic>
        <p:nvPicPr>
          <p:cNvPr id="10251" name="Picture 22" descr="Picture27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6219337" y="2146792"/>
            <a:ext cx="1266336" cy="16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2" descr="Picture27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2765914" y="4043244"/>
            <a:ext cx="1266336" cy="16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utoShape 31"/>
          <p:cNvSpPr>
            <a:spLocks noChangeArrowheads="1"/>
          </p:cNvSpPr>
          <p:nvPr/>
        </p:nvSpPr>
        <p:spPr bwMode="auto">
          <a:xfrm>
            <a:off x="2516801" y="3781917"/>
            <a:ext cx="809625" cy="382221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69" b="1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61" name="AutoShape 31"/>
          <p:cNvSpPr>
            <a:spLocks noChangeArrowheads="1"/>
          </p:cNvSpPr>
          <p:nvPr/>
        </p:nvSpPr>
        <p:spPr bwMode="auto">
          <a:xfrm>
            <a:off x="5555032" y="5639289"/>
            <a:ext cx="809625" cy="383442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69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62" name="AutoShape 31"/>
          <p:cNvSpPr>
            <a:spLocks noChangeArrowheads="1"/>
          </p:cNvSpPr>
          <p:nvPr/>
        </p:nvSpPr>
        <p:spPr bwMode="auto">
          <a:xfrm>
            <a:off x="7591917" y="2752481"/>
            <a:ext cx="809625" cy="382222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769" b="1">
                <a:solidFill>
                  <a:srgbClr val="000099"/>
                </a:solidFill>
              </a:rPr>
              <a:t>2</a:t>
            </a:r>
          </a:p>
        </p:txBody>
      </p:sp>
      <p:pic>
        <p:nvPicPr>
          <p:cNvPr id="10256" name="Picture 17" descr="Picture28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65" y="2910501"/>
            <a:ext cx="3878385" cy="181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9580688" y="4654411"/>
            <a:ext cx="1743582" cy="1198501"/>
            <a:chOff x="8561697" y="4993527"/>
            <a:chExt cx="2266286" cy="1557652"/>
          </a:xfrm>
        </p:grpSpPr>
        <p:grpSp>
          <p:nvGrpSpPr>
            <p:cNvPr id="10279" name="Group 40"/>
            <p:cNvGrpSpPr>
              <a:grpSpLocks/>
            </p:cNvGrpSpPr>
            <p:nvPr/>
          </p:nvGrpSpPr>
          <p:grpSpPr bwMode="auto">
            <a:xfrm>
              <a:off x="8561697" y="4993527"/>
              <a:ext cx="2266286" cy="1063640"/>
              <a:chOff x="4944" y="164"/>
              <a:chExt cx="869" cy="643"/>
            </a:xfrm>
          </p:grpSpPr>
          <p:graphicFrame>
            <p:nvGraphicFramePr>
              <p:cNvPr id="10281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509179"/>
                  </p:ext>
                </p:extLst>
              </p:nvPr>
            </p:nvGraphicFramePr>
            <p:xfrm>
              <a:off x="5093" y="164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CorelDRAW" r:id="rId17" imgW="3469719" imgH="3084433" progId="CorelDRAW.Graphic.11">
                      <p:embed/>
                    </p:oleObj>
                  </mc:Choice>
                  <mc:Fallback>
                    <p:oleObj name="CorelDRAW" r:id="rId17" imgW="3469719" imgH="3084433" progId="CorelDRAW.Graphic.11">
                      <p:embed/>
                      <p:pic>
                        <p:nvPicPr>
                          <p:cNvPr id="10281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93" y="164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82" name="Rectangle 42"/>
              <p:cNvSpPr>
                <a:spLocks noChangeArrowheads="1"/>
              </p:cNvSpPr>
              <p:nvPr/>
            </p:nvSpPr>
            <p:spPr bwMode="auto">
              <a:xfrm>
                <a:off x="4944" y="384"/>
                <a:ext cx="495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76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19,8</a:t>
                </a:r>
              </a:p>
            </p:txBody>
          </p:sp>
        </p:grpSp>
        <p:sp>
          <p:nvSpPr>
            <p:cNvPr id="10280" name="AutoShape 31"/>
            <p:cNvSpPr>
              <a:spLocks noChangeArrowheads="1"/>
            </p:cNvSpPr>
            <p:nvPr/>
          </p:nvSpPr>
          <p:spPr bwMode="auto">
            <a:xfrm>
              <a:off x="8726365" y="6052860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769" b="1">
                  <a:solidFill>
                    <a:srgbClr val="000099"/>
                  </a:solidFill>
                </a:rPr>
                <a:t>C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391523" y="3139588"/>
            <a:ext cx="1404327" cy="1110028"/>
            <a:chOff x="5642129" y="2895600"/>
            <a:chExt cx="1825469" cy="1442761"/>
          </a:xfrm>
        </p:grpSpPr>
        <p:grpSp>
          <p:nvGrpSpPr>
            <p:cNvPr id="10275" name="Group 40"/>
            <p:cNvGrpSpPr>
              <a:grpSpLocks/>
            </p:cNvGrpSpPr>
            <p:nvPr/>
          </p:nvGrpSpPr>
          <p:grpSpPr bwMode="auto">
            <a:xfrm>
              <a:off x="5642129" y="2895600"/>
              <a:ext cx="1825469" cy="952143"/>
              <a:chOff x="4802" y="80"/>
              <a:chExt cx="862" cy="727"/>
            </a:xfrm>
          </p:grpSpPr>
          <p:graphicFrame>
            <p:nvGraphicFramePr>
              <p:cNvPr id="10277" name="Object 41"/>
              <p:cNvGraphicFramePr>
                <a:graphicFrameLocks noChangeAspect="1"/>
              </p:cNvGraphicFramePr>
              <p:nvPr/>
            </p:nvGraphicFramePr>
            <p:xfrm>
              <a:off x="4944" y="80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6" name="CorelDRAW" r:id="rId19" imgW="3469719" imgH="3084433" progId="CorelDRAW.Graphic.11">
                      <p:embed/>
                    </p:oleObj>
                  </mc:Choice>
                  <mc:Fallback>
                    <p:oleObj name="CorelDRAW" r:id="rId19" imgW="3469719" imgH="3084433" progId="CorelDRAW.Graphic.11">
                      <p:embed/>
                      <p:pic>
                        <p:nvPicPr>
                          <p:cNvPr id="10277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80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8" name="Rectangle 42"/>
              <p:cNvSpPr>
                <a:spLocks noChangeArrowheads="1"/>
              </p:cNvSpPr>
              <p:nvPr/>
            </p:nvSpPr>
            <p:spPr bwMode="auto">
              <a:xfrm>
                <a:off x="4802" y="384"/>
                <a:ext cx="562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769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6,7</a:t>
                </a:r>
              </a:p>
            </p:txBody>
          </p:sp>
        </p:grpSp>
        <p:sp>
          <p:nvSpPr>
            <p:cNvPr id="10276" name="AutoShape 31"/>
            <p:cNvSpPr>
              <a:spLocks noChangeArrowheads="1"/>
            </p:cNvSpPr>
            <p:nvPr/>
          </p:nvSpPr>
          <p:spPr bwMode="auto">
            <a:xfrm>
              <a:off x="5715000" y="3840042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769" b="1">
                  <a:solidFill>
                    <a:srgbClr val="000099"/>
                  </a:solidFill>
                </a:rPr>
                <a:t>B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62234" y="1847607"/>
            <a:ext cx="1444625" cy="1280990"/>
            <a:chOff x="3949355" y="1373088"/>
            <a:chExt cx="1877705" cy="1665251"/>
          </a:xfrm>
        </p:grpSpPr>
        <p:grpSp>
          <p:nvGrpSpPr>
            <p:cNvPr id="10271" name="Group 40"/>
            <p:cNvGrpSpPr>
              <a:grpSpLocks/>
            </p:cNvGrpSpPr>
            <p:nvPr/>
          </p:nvGrpSpPr>
          <p:grpSpPr bwMode="auto">
            <a:xfrm>
              <a:off x="3949355" y="1373088"/>
              <a:ext cx="1877705" cy="1202591"/>
              <a:chOff x="4944" y="80"/>
              <a:chExt cx="720" cy="727"/>
            </a:xfrm>
          </p:grpSpPr>
          <p:graphicFrame>
            <p:nvGraphicFramePr>
              <p:cNvPr id="10273" name="Object 41"/>
              <p:cNvGraphicFramePr>
                <a:graphicFrameLocks noChangeAspect="1"/>
              </p:cNvGraphicFramePr>
              <p:nvPr/>
            </p:nvGraphicFramePr>
            <p:xfrm>
              <a:off x="4944" y="80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" name="CorelDRAW" r:id="rId20" imgW="3469719" imgH="3084433" progId="CorelDRAW.Graphic.11">
                      <p:embed/>
                    </p:oleObj>
                  </mc:Choice>
                  <mc:Fallback>
                    <p:oleObj name="CorelDRAW" r:id="rId20" imgW="3469719" imgH="3084433" progId="CorelDRAW.Graphic.11">
                      <p:embed/>
                      <p:pic>
                        <p:nvPicPr>
                          <p:cNvPr id="10273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80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4" name="Rectangle 42"/>
              <p:cNvSpPr>
                <a:spLocks noChangeArrowheads="1"/>
              </p:cNvSpPr>
              <p:nvPr/>
            </p:nvSpPr>
            <p:spPr bwMode="auto">
              <a:xfrm>
                <a:off x="4944" y="384"/>
                <a:ext cx="495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769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sp>
          <p:nvSpPr>
            <p:cNvPr id="10272" name="AutoShape 31"/>
            <p:cNvSpPr>
              <a:spLocks noChangeArrowheads="1"/>
            </p:cNvSpPr>
            <p:nvPr/>
          </p:nvSpPr>
          <p:spPr bwMode="auto">
            <a:xfrm>
              <a:off x="4302065" y="2540020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769" b="1">
                  <a:solidFill>
                    <a:srgbClr val="000099"/>
                  </a:solidFill>
                </a:rPr>
                <a:t>A</a:t>
              </a:r>
            </a:p>
          </p:txBody>
        </p:sp>
      </p:grpSp>
      <p:sp>
        <p:nvSpPr>
          <p:cNvPr id="85" name="Oval 22"/>
          <p:cNvSpPr>
            <a:spLocks noChangeArrowheads="1"/>
          </p:cNvSpPr>
          <p:nvPr/>
        </p:nvSpPr>
        <p:spPr bwMode="auto">
          <a:xfrm>
            <a:off x="2157782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60 giây </a:t>
            </a:r>
          </a:p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246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2157782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40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22"/>
          <p:cNvSpPr>
            <a:spLocks noChangeArrowheads="1"/>
          </p:cNvSpPr>
          <p:nvPr/>
        </p:nvSpPr>
        <p:spPr bwMode="auto">
          <a:xfrm>
            <a:off x="2151676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20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22"/>
          <p:cNvSpPr>
            <a:spLocks noChangeArrowheads="1"/>
          </p:cNvSpPr>
          <p:nvPr/>
        </p:nvSpPr>
        <p:spPr bwMode="auto">
          <a:xfrm>
            <a:off x="2137022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22"/>
          <p:cNvSpPr>
            <a:spLocks noChangeArrowheads="1"/>
          </p:cNvSpPr>
          <p:nvPr/>
        </p:nvSpPr>
        <p:spPr bwMode="auto">
          <a:xfrm>
            <a:off x="2157782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6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6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22"/>
          <p:cNvSpPr>
            <a:spLocks noChangeArrowheads="1"/>
          </p:cNvSpPr>
          <p:nvPr/>
        </p:nvSpPr>
        <p:spPr bwMode="auto">
          <a:xfrm>
            <a:off x="2157782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22"/>
          <p:cNvSpPr>
            <a:spLocks noChangeArrowheads="1"/>
          </p:cNvSpPr>
          <p:nvPr/>
        </p:nvSpPr>
        <p:spPr bwMode="auto">
          <a:xfrm>
            <a:off x="2144349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22"/>
          <p:cNvSpPr>
            <a:spLocks noChangeArrowheads="1"/>
          </p:cNvSpPr>
          <p:nvPr/>
        </p:nvSpPr>
        <p:spPr bwMode="auto">
          <a:xfrm>
            <a:off x="2144349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22"/>
          <p:cNvSpPr>
            <a:spLocks noChangeArrowheads="1"/>
          </p:cNvSpPr>
          <p:nvPr/>
        </p:nvSpPr>
        <p:spPr bwMode="auto">
          <a:xfrm>
            <a:off x="2139464" y="4849202"/>
            <a:ext cx="1465385" cy="762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6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6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4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9" name="Picture 22" descr="Picture27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8737357" y="925638"/>
            <a:ext cx="1266336" cy="16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17" descr="Picture28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56" y="-26168"/>
            <a:ext cx="3878385" cy="181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964125" y="56016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xit" presetSubtype="1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81" presetID="3" presetClass="exit" presetSubtype="1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97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113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21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7384 L 0.25274 0.4159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24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16146 -0.0326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2.22222E-6 L 0.02969 -0.4106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/>
      <p:bldP spid="40" grpId="0"/>
      <p:bldP spid="45" grpId="0"/>
      <p:bldP spid="60" grpId="0" animBg="1"/>
      <p:bldP spid="61" grpId="0" animBg="1"/>
      <p:bldP spid="62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80796" y="2734711"/>
            <a:ext cx="9292389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HAI SỐ THẬP PHÂN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8181" y="1442999"/>
            <a:ext cx="929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1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F92921B5-6804-450C-B23D-A61D390E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66046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3E35F7"/>
              </a:solidFill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xmlns="" id="{9309FE40-2CCF-4E6B-8839-BE1AA650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615997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.VnAristote" panose="020B7200000000000000" pitchFamily="34" charset="0"/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xmlns="" id="{85BDE9E8-BC4A-41E3-B7A8-77C3B5C9C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533447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Aristote" panose="020B7200000000000000" pitchFamily="34" charset="0"/>
            </a:endParaRP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xmlns="" id="{173DDE29-D51B-4941-BA80-39D27757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623934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.VnAristote" panose="020B7200000000000000" pitchFamily="34" charset="0"/>
            </a:endParaRPr>
          </a:p>
        </p:txBody>
      </p:sp>
      <p:sp>
        <p:nvSpPr>
          <p:cNvPr id="5126" name="Text Box 9">
            <a:extLst>
              <a:ext uri="{FF2B5EF4-FFF2-40B4-BE49-F238E27FC236}">
                <a16:creationId xmlns:a16="http://schemas.microsoft.com/office/drawing/2014/main" xmlns="" id="{1F71D8EB-788C-4614-8ADE-55BB25CB5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87" y="3866447"/>
            <a:ext cx="40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27" name="Line 10">
            <a:extLst>
              <a:ext uri="{FF2B5EF4-FFF2-40B4-BE49-F238E27FC236}">
                <a16:creationId xmlns:a16="http://schemas.microsoft.com/office/drawing/2014/main" xmlns="" id="{049FBA42-80D0-447D-AD10-CFB4D6FFC6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2295" y="4167067"/>
            <a:ext cx="1526226" cy="70229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8" name="Text Box 11">
            <a:extLst>
              <a:ext uri="{FF2B5EF4-FFF2-40B4-BE49-F238E27FC236}">
                <a16:creationId xmlns:a16="http://schemas.microsoft.com/office/drawing/2014/main" xmlns="" id="{E67D5A5C-5AA2-4536-B71F-2200D5220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167" y="4663370"/>
            <a:ext cx="381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129" name="Text Box 12">
            <a:extLst>
              <a:ext uri="{FF2B5EF4-FFF2-40B4-BE49-F238E27FC236}">
                <a16:creationId xmlns:a16="http://schemas.microsoft.com/office/drawing/2014/main" xmlns="" id="{247FEBC1-7589-4817-8FFD-ED6EAD39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822" y="4787904"/>
            <a:ext cx="4048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203" name="Text Box 14">
            <a:extLst>
              <a:ext uri="{FF2B5EF4-FFF2-40B4-BE49-F238E27FC236}">
                <a16:creationId xmlns:a16="http://schemas.microsoft.com/office/drawing/2014/main" xmlns="" id="{9984CBC3-51B1-4A13-8FFE-D63CFAB46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08869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5132" name="Line 15">
            <a:extLst>
              <a:ext uri="{FF2B5EF4-FFF2-40B4-BE49-F238E27FC236}">
                <a16:creationId xmlns:a16="http://schemas.microsoft.com/office/drawing/2014/main" xmlns="" id="{92446526-4ED8-40D4-A58E-C40447311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470" y="4865759"/>
            <a:ext cx="1266825" cy="14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33" name="Text Box 16">
            <a:extLst>
              <a:ext uri="{FF2B5EF4-FFF2-40B4-BE49-F238E27FC236}">
                <a16:creationId xmlns:a16="http://schemas.microsoft.com/office/drawing/2014/main" xmlns="" id="{4CD018D9-9516-4456-9EC9-70931463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844" y="3620384"/>
            <a:ext cx="3048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34" name="Text Box 17">
            <a:extLst>
              <a:ext uri="{FF2B5EF4-FFF2-40B4-BE49-F238E27FC236}">
                <a16:creationId xmlns:a16="http://schemas.microsoft.com/office/drawing/2014/main" xmlns="" id="{BF914301-340E-4E39-BAAE-BC652C169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292" y="3574134"/>
            <a:ext cx="3048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35" name="Text Box 18">
            <a:extLst>
              <a:ext uri="{FF2B5EF4-FFF2-40B4-BE49-F238E27FC236}">
                <a16:creationId xmlns:a16="http://schemas.microsoft.com/office/drawing/2014/main" xmlns="" id="{08FF7EB0-B256-4FDC-B1C8-3C33E3D9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292" y="2911957"/>
            <a:ext cx="3048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5251" name="Text Box 19">
            <a:extLst>
              <a:ext uri="{FF2B5EF4-FFF2-40B4-BE49-F238E27FC236}">
                <a16:creationId xmlns:a16="http://schemas.microsoft.com/office/drawing/2014/main" xmlns="" id="{F9D84B7C-757D-4C51-B2CC-E83F770A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936" y="4826336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1,84m</a:t>
            </a:r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xmlns="" id="{7BFF007D-B192-49FA-95B8-42BB69FCAA7E}"/>
              </a:ext>
            </a:extLst>
          </p:cNvPr>
          <p:cNvSpPr txBox="1">
            <a:spLocks noChangeArrowheads="1"/>
          </p:cNvSpPr>
          <p:nvPr/>
        </p:nvSpPr>
        <p:spPr bwMode="auto">
          <a:xfrm rot="20444681">
            <a:off x="5836356" y="4857046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95254" name="Text Box 22">
            <a:extLst>
              <a:ext uri="{FF2B5EF4-FFF2-40B4-BE49-F238E27FC236}">
                <a16:creationId xmlns:a16="http://schemas.microsoft.com/office/drawing/2014/main" xmlns="" id="{026612E2-A363-4596-B457-10F4AE91CC00}"/>
              </a:ext>
            </a:extLst>
          </p:cNvPr>
          <p:cNvSpPr txBox="1">
            <a:spLocks noChangeArrowheads="1"/>
          </p:cNvSpPr>
          <p:nvPr/>
        </p:nvSpPr>
        <p:spPr bwMode="auto">
          <a:xfrm rot="20915607">
            <a:off x="4891247" y="4095046"/>
            <a:ext cx="121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4,29 m</a:t>
            </a:r>
          </a:p>
        </p:txBody>
      </p:sp>
      <p:sp>
        <p:nvSpPr>
          <p:cNvPr id="95255" name="Freeform 23">
            <a:extLst>
              <a:ext uri="{FF2B5EF4-FFF2-40B4-BE49-F238E27FC236}">
                <a16:creationId xmlns:a16="http://schemas.microsoft.com/office/drawing/2014/main" xmlns="" id="{79202B7F-39D1-42B2-9702-57B5F62454B5}"/>
              </a:ext>
            </a:extLst>
          </p:cNvPr>
          <p:cNvSpPr>
            <a:spLocks/>
          </p:cNvSpPr>
          <p:nvPr/>
        </p:nvSpPr>
        <p:spPr bwMode="auto">
          <a:xfrm rot="20291499" flipV="1">
            <a:off x="5833181" y="4642734"/>
            <a:ext cx="1601788" cy="296862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5F91A2AF-3FC7-4EDC-8408-3E5B444B677C}"/>
              </a:ext>
            </a:extLst>
          </p:cNvPr>
          <p:cNvSpPr txBox="1">
            <a:spLocks noChangeArrowheads="1"/>
          </p:cNvSpPr>
          <p:nvPr/>
        </p:nvSpPr>
        <p:spPr>
          <a:xfrm>
            <a:off x="1943099" y="1935125"/>
            <a:ext cx="8333961" cy="1447800"/>
          </a:xfrm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u="sng" kern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kern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4,29 m,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1,84 m.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3200" kern="0" dirty="0"/>
              <a:t>  </a:t>
            </a:r>
            <a:endParaRPr lang="en-US" sz="3200" b="1" i="1" kern="0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8725" y="914143"/>
            <a:ext cx="775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92" decel="1000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92" decel="100000"/>
                                        <p:tgtEl>
                                          <p:spTgt spid="952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/>
      <p:bldP spid="5129" grpId="0"/>
      <p:bldP spid="5133" grpId="0"/>
      <p:bldP spid="5134" grpId="0"/>
      <p:bldP spid="5135" grpId="0"/>
      <p:bldP spid="95251" grpId="0"/>
      <p:bldP spid="95252" grpId="0"/>
      <p:bldP spid="9525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927A07AE-0ACE-4436-99CD-419A66C4B6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477838"/>
            <a:ext cx="8229600" cy="14097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3200" dirty="0"/>
              <a:t>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4,29 m,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1,84 m.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xmlns="" id="{2C6372DF-2263-4A8C-82FE-E772957C3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7967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– 1,84  =  ?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</a:p>
        </p:txBody>
      </p:sp>
      <p:sp>
        <p:nvSpPr>
          <p:cNvPr id="9225" name="Rectangle 20">
            <a:extLst>
              <a:ext uri="{FF2B5EF4-FFF2-40B4-BE49-F238E27FC236}">
                <a16:creationId xmlns:a16="http://schemas.microsoft.com/office/drawing/2014/main" xmlns="" id="{3B250E11-5C3A-4A6E-B7C7-49FD69C2D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956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800"/>
              <a:t>    </a:t>
            </a:r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xmlns="" id="{B9481852-1BBA-4496-A1BD-6E67512AD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234330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098" name="Text Box 26">
            <a:extLst>
              <a:ext uri="{FF2B5EF4-FFF2-40B4-BE49-F238E27FC236}">
                <a16:creationId xmlns:a16="http://schemas.microsoft.com/office/drawing/2014/main" xmlns="" id="{25EDDCD2-9915-42A0-92CA-8B86C6E26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407484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4,29m</a:t>
            </a:r>
          </a:p>
        </p:txBody>
      </p:sp>
      <p:sp>
        <p:nvSpPr>
          <p:cNvPr id="3099" name="Text Box 27">
            <a:extLst>
              <a:ext uri="{FF2B5EF4-FFF2-40B4-BE49-F238E27FC236}">
                <a16:creationId xmlns:a16="http://schemas.microsoft.com/office/drawing/2014/main" xmlns="" id="{A96AB4C5-45E0-4A9B-954F-22372C0A9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30342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429cm</a:t>
            </a:r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xmlns="" id="{C593AFCD-E50D-4598-89C2-7B64E966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061794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1,84m</a:t>
            </a:r>
          </a:p>
        </p:txBody>
      </p:sp>
      <p:sp>
        <p:nvSpPr>
          <p:cNvPr id="3101" name="Text Box 29">
            <a:extLst>
              <a:ext uri="{FF2B5EF4-FFF2-40B4-BE49-F238E27FC236}">
                <a16:creationId xmlns:a16="http://schemas.microsoft.com/office/drawing/2014/main" xmlns="" id="{486CB1E2-EE26-4A7F-87E8-94AC68364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61794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184cm</a:t>
            </a:r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xmlns="" id="{746E70FE-C08D-4579-BD0A-9C0FFB170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604594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4 2 9</a:t>
            </a:r>
          </a:p>
        </p:txBody>
      </p:sp>
      <p:sp>
        <p:nvSpPr>
          <p:cNvPr id="3103" name="Line 31">
            <a:extLst>
              <a:ext uri="{FF2B5EF4-FFF2-40B4-BE49-F238E27FC236}">
                <a16:creationId xmlns:a16="http://schemas.microsoft.com/office/drawing/2014/main" xmlns="" id="{39586F40-8C02-4803-A400-4764D4233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06179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vi-VN" sz="2000"/>
          </a:p>
        </p:txBody>
      </p:sp>
      <p:sp>
        <p:nvSpPr>
          <p:cNvPr id="3104" name="Text Box 32">
            <a:extLst>
              <a:ext uri="{FF2B5EF4-FFF2-40B4-BE49-F238E27FC236}">
                <a16:creationId xmlns:a16="http://schemas.microsoft.com/office/drawing/2014/main" xmlns="" id="{DC6653B1-0191-460A-915F-D935EAAD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999881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1 8 4</a:t>
            </a:r>
          </a:p>
        </p:txBody>
      </p:sp>
      <p:sp>
        <p:nvSpPr>
          <p:cNvPr id="3106" name="Line 34">
            <a:extLst>
              <a:ext uri="{FF2B5EF4-FFF2-40B4-BE49-F238E27FC236}">
                <a16:creationId xmlns:a16="http://schemas.microsoft.com/office/drawing/2014/main" xmlns="" id="{26EABC8C-8461-4F6D-8C21-8E340F37A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648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xmlns="" id="{8F062E96-8906-4A0C-857C-94EB6AC98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88" y="4518994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11" name="Text Box 39">
            <a:extLst>
              <a:ext uri="{FF2B5EF4-FFF2-40B4-BE49-F238E27FC236}">
                <a16:creationId xmlns:a16="http://schemas.microsoft.com/office/drawing/2014/main" xmlns="" id="{5EC3CA02-7E05-4802-87B1-1EC2CEE05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137" y="4533281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12" name="Text Box 40">
            <a:extLst>
              <a:ext uri="{FF2B5EF4-FFF2-40B4-BE49-F238E27FC236}">
                <a16:creationId xmlns:a16="http://schemas.microsoft.com/office/drawing/2014/main" xmlns="" id="{1C030F2A-B142-4C10-A2AA-199A7ADB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358" y="453941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13" name="Text Box 41">
            <a:extLst>
              <a:ext uri="{FF2B5EF4-FFF2-40B4-BE49-F238E27FC236}">
                <a16:creationId xmlns:a16="http://schemas.microsoft.com/office/drawing/2014/main" xmlns="" id="{9557CE8A-1F98-42B4-9AE5-AFF869F8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457081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 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cm)</a:t>
            </a:r>
          </a:p>
        </p:txBody>
      </p:sp>
      <p:sp>
        <p:nvSpPr>
          <p:cNvPr id="3114" name="Text Box 42">
            <a:extLst>
              <a:ext uri="{FF2B5EF4-FFF2-40B4-BE49-F238E27FC236}">
                <a16:creationId xmlns:a16="http://schemas.microsoft.com/office/drawing/2014/main" xmlns="" id="{FD55A345-6166-4611-8262-92FA55A6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57801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245cm = 2,45m</a:t>
            </a:r>
          </a:p>
        </p:txBody>
      </p:sp>
      <p:sp>
        <p:nvSpPr>
          <p:cNvPr id="3115" name="Text Box 43">
            <a:extLst>
              <a:ext uri="{FF2B5EF4-FFF2-40B4-BE49-F238E27FC236}">
                <a16:creationId xmlns:a16="http://schemas.microsoft.com/office/drawing/2014/main" xmlns="" id="{B5E1240F-A95A-4892-AAA0-EF02EC4D8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74469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4,29 – 1,84 = 2,45 (m)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97" grpId="0"/>
      <p:bldP spid="3098" grpId="0"/>
      <p:bldP spid="3099" grpId="0"/>
      <p:bldP spid="3100" grpId="0"/>
      <p:bldP spid="3101" grpId="0"/>
      <p:bldP spid="3102" grpId="0"/>
      <p:bldP spid="3104" grpId="0"/>
      <p:bldP spid="3107" grpId="0"/>
      <p:bldP spid="3111" grpId="0"/>
      <p:bldP spid="3112" grpId="0"/>
      <p:bldP spid="3113" grpId="0"/>
      <p:bldP spid="3114" grpId="0"/>
      <p:bldP spid="3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12">
            <a:extLst>
              <a:ext uri="{FF2B5EF4-FFF2-40B4-BE49-F238E27FC236}">
                <a16:creationId xmlns:a16="http://schemas.microsoft.com/office/drawing/2014/main" xmlns="" id="{DEE9483A-1132-427E-AA73-AF34A48B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65" y="1068910"/>
            <a:ext cx="2904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altLang="en-US" sz="36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xmlns="" id="{1BF4FDEB-BE86-4F87-A606-574C1DB87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141" y="2514345"/>
            <a:ext cx="70853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Đặt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xmlns="" id="{6518AD82-0985-4233-9C2F-28E68DFBA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28" y="2722710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4 , 2 9</a:t>
            </a:r>
          </a:p>
        </p:txBody>
      </p:sp>
      <p:sp>
        <p:nvSpPr>
          <p:cNvPr id="81938" name="Text Box 18">
            <a:extLst>
              <a:ext uri="{FF2B5EF4-FFF2-40B4-BE49-F238E27FC236}">
                <a16:creationId xmlns:a16="http://schemas.microsoft.com/office/drawing/2014/main" xmlns="" id="{8AFC202D-425D-476F-885F-4FDC1F259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928" y="3227317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1 , 8 4</a:t>
            </a:r>
          </a:p>
        </p:txBody>
      </p:sp>
      <p:sp>
        <p:nvSpPr>
          <p:cNvPr id="81941" name="Line 21">
            <a:extLst>
              <a:ext uri="{FF2B5EF4-FFF2-40B4-BE49-F238E27FC236}">
                <a16:creationId xmlns:a16="http://schemas.microsoft.com/office/drawing/2014/main" xmlns="" id="{F8A4E488-BFB1-4E41-B4F6-F2751E381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258933"/>
            <a:ext cx="15240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vi-VN" sz="3600"/>
          </a:p>
        </p:txBody>
      </p:sp>
      <p:sp>
        <p:nvSpPr>
          <p:cNvPr id="81942" name="Text Box 22">
            <a:extLst>
              <a:ext uri="{FF2B5EF4-FFF2-40B4-BE49-F238E27FC236}">
                <a16:creationId xmlns:a16="http://schemas.microsoft.com/office/drawing/2014/main" xmlns="" id="{6561D19D-ACE0-412C-A78C-034FEB58F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523" y="3872048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944" name="Text Box 24">
            <a:extLst>
              <a:ext uri="{FF2B5EF4-FFF2-40B4-BE49-F238E27FC236}">
                <a16:creationId xmlns:a16="http://schemas.microsoft.com/office/drawing/2014/main" xmlns="" id="{576D3E78-8334-4EEA-9D12-AA8091C8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328" y="387204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1945" name="Text Box 25">
            <a:extLst>
              <a:ext uri="{FF2B5EF4-FFF2-40B4-BE49-F238E27FC236}">
                <a16:creationId xmlns:a16="http://schemas.microsoft.com/office/drawing/2014/main" xmlns="" id="{C4007CDA-9CC1-4E1F-9B04-A2333440C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915" y="3892646"/>
            <a:ext cx="1371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xmlns="" id="{26692999-F448-45B1-8119-152B859F6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736" y="3805014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81947" name="Line 27">
            <a:extLst>
              <a:ext uri="{FF2B5EF4-FFF2-40B4-BE49-F238E27FC236}">
                <a16:creationId xmlns:a16="http://schemas.microsoft.com/office/drawing/2014/main" xmlns="" id="{4B8C1C38-B780-45EB-9C93-5466614DB9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5020" y="3892646"/>
            <a:ext cx="1261885" cy="15251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vi-VN" sz="3600" dirty="0"/>
          </a:p>
        </p:txBody>
      </p:sp>
      <p:sp>
        <p:nvSpPr>
          <p:cNvPr id="81948" name="Text Box 28">
            <a:extLst>
              <a:ext uri="{FF2B5EF4-FFF2-40B4-BE49-F238E27FC236}">
                <a16:creationId xmlns:a16="http://schemas.microsoft.com/office/drawing/2014/main" xmlns="" id="{3321679C-2538-4C53-863F-30C28A15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141" y="3361115"/>
            <a:ext cx="8125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9" name="Text Box 29">
            <a:extLst>
              <a:ext uri="{FF2B5EF4-FFF2-40B4-BE49-F238E27FC236}">
                <a16:creationId xmlns:a16="http://schemas.microsoft.com/office/drawing/2014/main" xmlns="" id="{BD8A8230-AFEF-4573-BB1B-1795034EC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140" y="4201136"/>
            <a:ext cx="79099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5" grpId="0"/>
      <p:bldP spid="81937" grpId="0"/>
      <p:bldP spid="81938" grpId="0"/>
      <p:bldP spid="81942" grpId="0"/>
      <p:bldP spid="81944" grpId="0"/>
      <p:bldP spid="81945" grpId="0"/>
      <p:bldP spid="81946" grpId="0"/>
      <p:bldP spid="81948" grpId="0"/>
      <p:bldP spid="819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648200" y="399042"/>
            <a:ext cx="438150" cy="63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00458" y="349099"/>
            <a:ext cx="329420" cy="63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70" tIns="31984" rIns="63970" bIns="3198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1" y="405019"/>
            <a:ext cx="4618037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5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Ví dụ 2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45,8  – 19, 26 = ?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48545" y="954046"/>
            <a:ext cx="3778151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số: 45,8 = 45,8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24400" y="1748041"/>
            <a:ext cx="285750" cy="6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r>
              <a:rPr lang="en-US" sz="3600" b="1" dirty="0"/>
              <a:t>-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998728" y="2541085"/>
            <a:ext cx="857250" cy="132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98728" y="954046"/>
            <a:ext cx="537483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67968" y="1548016"/>
            <a:ext cx="1078506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45,8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967968" y="1940964"/>
            <a:ext cx="1181100" cy="5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19,26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04881" y="3407911"/>
            <a:ext cx="8683186" cy="178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70" tIns="31984" rIns="63970" bIns="31984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1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5" grpId="0" build="allAtOnce"/>
      <p:bldP spid="7" grpId="0"/>
      <p:bldP spid="8" grpId="0"/>
      <p:bldP spid="13" grpId="0"/>
      <p:bldP spid="23" grpId="0"/>
      <p:bldP spid="5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4114604" y="267231"/>
            <a:ext cx="4267398" cy="723636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lIns="91379" tIns="45690" rIns="91379" bIns="45690"/>
          <a:lstStyle/>
          <a:p>
            <a:pPr marL="342054" indent="-342054" algn="ctr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 ĐỒ</a:t>
            </a: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5943205" y="2985825"/>
            <a:ext cx="486172" cy="900906"/>
          </a:xfrm>
          <a:prstGeom prst="downArrow">
            <a:avLst>
              <a:gd name="adj1" fmla="val 50000"/>
              <a:gd name="adj2" fmla="val 34565"/>
            </a:avLst>
          </a:prstGeom>
          <a:solidFill>
            <a:srgbClr val="99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79" tIns="45690" rIns="91379" bIns="45690" anchor="ctr"/>
          <a:lstStyle/>
          <a:p>
            <a:endParaRPr lang="en-US" sz="5400">
              <a:solidFill>
                <a:srgbClr val="000000"/>
              </a:solidFill>
              <a:latin typeface="VNI-Vari" pitchFamily="2" charset="0"/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13" y="3981991"/>
            <a:ext cx="2438797" cy="21140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29000" y="1524013"/>
            <a:ext cx="5410200" cy="1316985"/>
            <a:chOff x="528" y="-502"/>
            <a:chExt cx="5195" cy="1899"/>
          </a:xfrm>
          <a:solidFill>
            <a:srgbClr val="92D050"/>
          </a:solidFill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1488" y="86"/>
              <a:ext cx="2880" cy="1311"/>
            </a:xfrm>
            <a:prstGeom prst="ellipse">
              <a:avLst/>
            </a:prstGeom>
            <a:grpFill/>
            <a:ln w="762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528" y="-502"/>
              <a:ext cx="5195" cy="1758"/>
            </a:xfrm>
            <a:prstGeom prst="ellipse">
              <a:avLst/>
            </a:prstGeom>
            <a:grpFill/>
            <a:ln w="57150" cmpd="thickThin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2673" indent="-342673" algn="ctr" eaLnBrk="0" hangingPunct="0">
                <a:spcBef>
                  <a:spcPct val="20000"/>
                </a:spcBef>
                <a:defRPr/>
              </a:pPr>
              <a:r>
                <a:rPr lang="en-US" sz="3600" b="1" kern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3600" b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b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600" b="1" kern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endParaRPr lang="en-US" sz="3600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3352603" y="2730504"/>
            <a:ext cx="2743399" cy="1295135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H="1">
            <a:off x="6096001" y="2819140"/>
            <a:ext cx="0" cy="1067593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 lIns="91379" tIns="45690" rIns="91379" bIns="45690"/>
          <a:lstStyle/>
          <a:p>
            <a:endParaRPr lang="en-US"/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auto">
          <a:xfrm rot="16200000" flipH="1">
            <a:off x="2298906" y="3441896"/>
            <a:ext cx="2031998" cy="3276214"/>
          </a:xfrm>
          <a:prstGeom prst="flowChartAlternateProcess">
            <a:avLst/>
          </a:prstGeom>
          <a:solidFill>
            <a:srgbClr val="FFCCFF"/>
          </a:solidFill>
          <a:ln w="38100" algn="ctr">
            <a:solidFill>
              <a:srgbClr val="66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algn="ctr"/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5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5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 flipH="1">
            <a:off x="5167645" y="4215144"/>
            <a:ext cx="2057135" cy="1704578"/>
          </a:xfrm>
          <a:prstGeom prst="flowChartAlternateProcess">
            <a:avLst/>
          </a:prstGeom>
          <a:solidFill>
            <a:srgbClr val="66CCFF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marL="342054" indent="-342054" algn="ctr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 algn="ctr">
              <a:spcBef>
                <a:spcPct val="20000"/>
              </a:spcBef>
            </a:pP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54" indent="-342054" algn="ctr">
              <a:spcBef>
                <a:spcPct val="2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6200000" flipH="1">
            <a:off x="7954264" y="3511296"/>
            <a:ext cx="1981729" cy="3087143"/>
          </a:xfrm>
          <a:prstGeom prst="flowChartAlternateProcess">
            <a:avLst/>
          </a:prstGeom>
          <a:solidFill>
            <a:srgbClr val="FFCCCC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lIns="91379" tIns="45690" rIns="91379" bIns="45690" anchor="ctr"/>
          <a:lstStyle/>
          <a:p>
            <a:pPr algn="just"/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 dấu phẩy ở hiệu</a:t>
            </a:r>
          </a:p>
          <a:p>
            <a:pPr algn="just"/>
            <a:r>
              <a:rPr lang="en-US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thẳng cột với các dấu</a:t>
            </a:r>
          </a:p>
          <a:p>
            <a:pPr algn="just"/>
            <a:r>
              <a:rPr lang="en-US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phẩy của số bị trừ</a:t>
            </a:r>
          </a:p>
          <a:p>
            <a:pPr algn="just"/>
            <a:r>
              <a:rPr lang="en-US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và số trừ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6933750" y="1946402"/>
            <a:ext cx="1219729" cy="289520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3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9D93AE4B-1DB7-4588-B26F-188171F2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b="1">
              <a:solidFill>
                <a:srgbClr val="3E35F7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12">
            <a:extLst>
              <a:ext uri="{FF2B5EF4-FFF2-40B4-BE49-F238E27FC236}">
                <a16:creationId xmlns:a16="http://schemas.microsoft.com/office/drawing/2014/main" xmlns="" id="{D72C3C24-884E-4CF3-BAA5-081028F40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26063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.VnAristote" panose="020B7200000000000000" pitchFamily="34" charset="0"/>
            </a:endParaRPr>
          </a:p>
        </p:txBody>
      </p:sp>
      <p:sp>
        <p:nvSpPr>
          <p:cNvPr id="6148" name="Text Box 22">
            <a:extLst>
              <a:ext uri="{FF2B5EF4-FFF2-40B4-BE49-F238E27FC236}">
                <a16:creationId xmlns:a16="http://schemas.microsoft.com/office/drawing/2014/main" xmlns="" id="{9FB3A09F-E83F-49E6-B360-F2FD82AB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340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.VnAristote" panose="020B7200000000000000" pitchFamily="34" charset="0"/>
            </a:endParaRPr>
          </a:p>
        </p:txBody>
      </p:sp>
      <p:sp>
        <p:nvSpPr>
          <p:cNvPr id="6149" name="AutoShape 42">
            <a:extLst>
              <a:ext uri="{FF2B5EF4-FFF2-40B4-BE49-F238E27FC236}">
                <a16:creationId xmlns:a16="http://schemas.microsoft.com/office/drawing/2014/main" xmlns="" id="{A849D081-D942-4C0F-9A5A-71965CE7B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-116464"/>
            <a:ext cx="9144000" cy="4572000"/>
          </a:xfrm>
          <a:prstGeom prst="horizontalScroll">
            <a:avLst>
              <a:gd name="adj" fmla="val 12278"/>
            </a:avLst>
          </a:prstGeom>
          <a:solidFill>
            <a:srgbClr val="FFCCCC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0" name="Text Box 43">
            <a:extLst>
              <a:ext uri="{FF2B5EF4-FFF2-40B4-BE49-F238E27FC236}">
                <a16:creationId xmlns:a16="http://schemas.microsoft.com/office/drawing/2014/main" xmlns="" id="{2F6D718C-22A7-471A-8AC8-05D2064C4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519113"/>
            <a:ext cx="92964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lang="en-US" altLang="vi-VN" sz="2100" dirty="0">
                <a:solidFill>
                  <a:schemeClr val="tx1"/>
                </a:solidFill>
              </a:rPr>
              <a:t>*</a:t>
            </a:r>
            <a:r>
              <a:rPr lang="en-US" altLang="vi-VN" sz="2100" b="1" u="sng" dirty="0" err="1">
                <a:solidFill>
                  <a:schemeClr val="tx1"/>
                </a:solidFill>
              </a:rPr>
              <a:t>Quy</a:t>
            </a:r>
            <a:r>
              <a:rPr lang="en-US" altLang="vi-VN" sz="2100" b="1" u="sng" dirty="0">
                <a:solidFill>
                  <a:schemeClr val="tx1"/>
                </a:solidFill>
              </a:rPr>
              <a:t> </a:t>
            </a:r>
            <a:r>
              <a:rPr lang="en-US" altLang="vi-VN" sz="2100" b="1" u="sng" dirty="0" err="1">
                <a:solidFill>
                  <a:schemeClr val="tx1"/>
                </a:solidFill>
              </a:rPr>
              <a:t>tắc</a:t>
            </a:r>
            <a:r>
              <a:rPr lang="en-US" altLang="vi-VN" sz="2100" b="1" dirty="0">
                <a:solidFill>
                  <a:schemeClr val="tx1"/>
                </a:solidFill>
              </a:rPr>
              <a:t>: </a:t>
            </a:r>
            <a:r>
              <a:rPr lang="en-US" altLang="vi-VN" sz="2100" b="1" dirty="0" err="1">
                <a:solidFill>
                  <a:schemeClr val="tx1"/>
                </a:solidFill>
              </a:rPr>
              <a:t>Muốn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trừ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một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số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thập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phân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cho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một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số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thập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phân</a:t>
            </a:r>
            <a:r>
              <a:rPr lang="en-US" altLang="vi-VN" sz="2100" b="1" dirty="0">
                <a:solidFill>
                  <a:schemeClr val="tx1"/>
                </a:solidFill>
              </a:rPr>
              <a:t> ta </a:t>
            </a:r>
            <a:r>
              <a:rPr lang="en-US" altLang="vi-VN" sz="2100" b="1" dirty="0" err="1">
                <a:solidFill>
                  <a:schemeClr val="tx1"/>
                </a:solidFill>
              </a:rPr>
              <a:t>làm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như</a:t>
            </a:r>
            <a:r>
              <a:rPr lang="en-US" altLang="vi-VN" sz="2100" b="1" dirty="0">
                <a:solidFill>
                  <a:schemeClr val="tx1"/>
                </a:solidFill>
              </a:rPr>
              <a:t> </a:t>
            </a:r>
            <a:r>
              <a:rPr lang="en-US" altLang="vi-VN" sz="2100" b="1" dirty="0" err="1">
                <a:solidFill>
                  <a:schemeClr val="tx1"/>
                </a:solidFill>
              </a:rPr>
              <a:t>sau</a:t>
            </a:r>
            <a:r>
              <a:rPr lang="en-US" altLang="vi-VN" sz="2100" b="1" dirty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vi-VN" sz="19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6476" name="Text Box 44">
            <a:extLst>
              <a:ext uri="{FF2B5EF4-FFF2-40B4-BE49-F238E27FC236}">
                <a16:creationId xmlns:a16="http://schemas.microsoft.com/office/drawing/2014/main" xmlns="" id="{B40F00A4-A358-4B74-BB09-4828CCFF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87438"/>
            <a:ext cx="89535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1" algn="l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2060"/>
                </a:solidFill>
              </a:rPr>
              <a:t>-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Viết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dưới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sao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cho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các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chữ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ở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cùng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một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hàng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đặt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thẳng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cột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với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nhau</a:t>
            </a:r>
            <a:r>
              <a:rPr lang="en-US" altLang="vi-VN" sz="3200" dirty="0">
                <a:solidFill>
                  <a:srgbClr val="002060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endParaRPr lang="en-US" altLang="vi-VN" sz="3200" dirty="0">
              <a:solidFill>
                <a:schemeClr val="tx1"/>
              </a:solidFill>
            </a:endParaRPr>
          </a:p>
        </p:txBody>
      </p:sp>
      <p:sp>
        <p:nvSpPr>
          <p:cNvPr id="146477" name="Text Box 45">
            <a:extLst>
              <a:ext uri="{FF2B5EF4-FFF2-40B4-BE49-F238E27FC236}">
                <a16:creationId xmlns:a16="http://schemas.microsoft.com/office/drawing/2014/main" xmlns="" id="{30494BFA-4CDF-4EE1-BB77-FD4BB96C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828925"/>
            <a:ext cx="8763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dirty="0">
                <a:solidFill>
                  <a:srgbClr val="002060"/>
                </a:solidFill>
              </a:rPr>
              <a:t>- </a:t>
            </a:r>
            <a:r>
              <a:rPr lang="en-US" altLang="vi-VN" sz="3200" dirty="0" err="1">
                <a:solidFill>
                  <a:srgbClr val="002060"/>
                </a:solidFill>
              </a:rPr>
              <a:t>Viết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dấu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phẩy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ở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hiệu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thẳng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cột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với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các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dấu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phẩy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của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và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00FF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endParaRPr lang="en-US" altLang="vi-VN" sz="3200" dirty="0">
              <a:solidFill>
                <a:schemeClr val="tx1"/>
              </a:solidFill>
            </a:endParaRPr>
          </a:p>
        </p:txBody>
      </p:sp>
      <p:sp>
        <p:nvSpPr>
          <p:cNvPr id="146478" name="Text Box 46">
            <a:extLst>
              <a:ext uri="{FF2B5EF4-FFF2-40B4-BE49-F238E27FC236}">
                <a16:creationId xmlns:a16="http://schemas.microsoft.com/office/drawing/2014/main" xmlns="" id="{3C9F22FA-4503-4C7D-B52B-116A81F7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154239"/>
            <a:ext cx="8763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vi-VN" sz="3200" dirty="0">
                <a:solidFill>
                  <a:srgbClr val="002060"/>
                </a:solidFill>
              </a:rPr>
              <a:t>-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như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các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tự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nhiên</a:t>
            </a:r>
            <a:r>
              <a:rPr lang="en-US" altLang="vi-VN" sz="3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D1BB29D-B39D-423C-8538-379E3153D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191000"/>
            <a:ext cx="8610600" cy="2554288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3200" b="1" i="1" u="sng" dirty="0" err="1">
                <a:solidFill>
                  <a:schemeClr val="accent2"/>
                </a:solidFill>
              </a:rPr>
              <a:t>Chú</a:t>
            </a:r>
            <a:r>
              <a:rPr lang="en-US" altLang="vi-VN" sz="3200" b="1" i="1" u="sng" dirty="0">
                <a:solidFill>
                  <a:schemeClr val="accent2"/>
                </a:solidFill>
              </a:rPr>
              <a:t> ý</a:t>
            </a:r>
            <a:r>
              <a:rPr lang="en-US" altLang="vi-VN" sz="3200" b="1" i="1" dirty="0">
                <a:solidFill>
                  <a:schemeClr val="accent2"/>
                </a:solidFill>
              </a:rPr>
              <a:t>: </a:t>
            </a:r>
            <a:r>
              <a:rPr lang="en-US" altLang="vi-VN" sz="3200" dirty="0" err="1">
                <a:solidFill>
                  <a:srgbClr val="002060"/>
                </a:solidFill>
              </a:rPr>
              <a:t>Nếu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chữ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ở </a:t>
            </a:r>
            <a:r>
              <a:rPr lang="en-US" altLang="vi-VN" sz="3200" dirty="0" err="1">
                <a:solidFill>
                  <a:srgbClr val="002060"/>
                </a:solidFill>
              </a:rPr>
              <a:t>phần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thập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phân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của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ít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hơn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chữ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ở </a:t>
            </a:r>
            <a:r>
              <a:rPr lang="en-US" altLang="vi-VN" sz="3200" dirty="0" err="1">
                <a:solidFill>
                  <a:srgbClr val="002060"/>
                </a:solidFill>
              </a:rPr>
              <a:t>phần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thập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phân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của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, </a:t>
            </a:r>
            <a:r>
              <a:rPr lang="en-US" altLang="vi-VN" sz="3200" dirty="0" err="1">
                <a:solidFill>
                  <a:srgbClr val="002060"/>
                </a:solidFill>
              </a:rPr>
              <a:t>thì</a:t>
            </a:r>
            <a:r>
              <a:rPr lang="en-US" altLang="vi-VN" sz="3200" dirty="0">
                <a:solidFill>
                  <a:srgbClr val="002060"/>
                </a:solidFill>
              </a:rPr>
              <a:t> ta </a:t>
            </a:r>
            <a:r>
              <a:rPr lang="en-US" altLang="vi-VN" sz="3200" dirty="0" err="1">
                <a:solidFill>
                  <a:srgbClr val="002060"/>
                </a:solidFill>
              </a:rPr>
              <a:t>có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thể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viết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thêm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itchFamily="18" charset="0"/>
              </a:rPr>
              <a:t>hợp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chữ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0 </a:t>
            </a:r>
            <a:r>
              <a:rPr lang="en-US" altLang="vi-VN" sz="3200" dirty="0" err="1">
                <a:solidFill>
                  <a:srgbClr val="002060"/>
                </a:solidFill>
              </a:rPr>
              <a:t>vào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bên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phải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phần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thập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phân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của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, </a:t>
            </a:r>
            <a:r>
              <a:rPr lang="en-US" altLang="vi-VN" sz="3200" dirty="0" err="1">
                <a:solidFill>
                  <a:srgbClr val="002060"/>
                </a:solidFill>
              </a:rPr>
              <a:t>rồi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như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trừ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các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số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tự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nhiên</a:t>
            </a:r>
            <a:r>
              <a:rPr lang="en-US" altLang="vi-VN" sz="32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76" grpId="0"/>
      <p:bldP spid="146477" grpId="0"/>
      <p:bldP spid="146478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211249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928</Words>
  <Application>Microsoft Office PowerPoint</Application>
  <PresentationFormat>Widescreen</PresentationFormat>
  <Paragraphs>206</Paragraphs>
  <Slides>19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宋体</vt:lpstr>
      <vt:lpstr>.VnAristote</vt:lpstr>
      <vt:lpstr>Arial</vt:lpstr>
      <vt:lpstr>Calibri</vt:lpstr>
      <vt:lpstr>Calibri Light</vt:lpstr>
      <vt:lpstr>돋움</vt:lpstr>
      <vt:lpstr>Franklin Gothic Book</vt:lpstr>
      <vt:lpstr>Franklin Gothic Medium</vt:lpstr>
      <vt:lpstr>华文楷体</vt:lpstr>
      <vt:lpstr>Times New Roman</vt:lpstr>
      <vt:lpstr>VNI-Vari</vt:lpstr>
      <vt:lpstr>Wingdings 2</vt:lpstr>
      <vt:lpstr>Office Theme</vt:lpstr>
      <vt:lpstr>2_Trek</vt:lpstr>
      <vt:lpstr>3_Office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102</cp:revision>
  <dcterms:created xsi:type="dcterms:W3CDTF">2021-10-08T02:47:48Z</dcterms:created>
  <dcterms:modified xsi:type="dcterms:W3CDTF">2022-11-13T15:04:50Z</dcterms:modified>
</cp:coreProperties>
</file>