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27"/>
  </p:notesMasterIdLst>
  <p:sldIdLst>
    <p:sldId id="287" r:id="rId7"/>
    <p:sldId id="288" r:id="rId8"/>
    <p:sldId id="259" r:id="rId9"/>
    <p:sldId id="261" r:id="rId10"/>
    <p:sldId id="262" r:id="rId11"/>
    <p:sldId id="264" r:id="rId12"/>
    <p:sldId id="265" r:id="rId13"/>
    <p:sldId id="266" r:id="rId14"/>
    <p:sldId id="267" r:id="rId15"/>
    <p:sldId id="268" r:id="rId16"/>
    <p:sldId id="269" r:id="rId17"/>
    <p:sldId id="270" r:id="rId18"/>
    <p:sldId id="271" r:id="rId19"/>
    <p:sldId id="272" r:id="rId20"/>
    <p:sldId id="281" r:id="rId21"/>
    <p:sldId id="282" r:id="rId22"/>
    <p:sldId id="283" r:id="rId23"/>
    <p:sldId id="277" r:id="rId24"/>
    <p:sldId id="284" r:id="rId25"/>
    <p:sldId id="28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974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7" autoAdjust="0"/>
    <p:restoredTop sz="94671"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CC8C5-169E-4ABA-B278-F8833E38AC3F}" type="datetimeFigureOut">
              <a:rPr lang="en-US" smtClean="0"/>
              <a:pPr/>
              <a:t>9/19/2022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4E2BD-E495-4669-8AB7-BA70D93CBB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14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759BA2A-86D2-4E6F-91BF-E594E52A9A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B3F1A49-FE10-44A6-B688-6FDB025A8F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F6F55E-ECF0-459F-A372-AB7749CD0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F4EC8E-A16B-47AF-A848-2C75A9E02E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FB0111A-402A-4328-AB8D-55576FB2C5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5EC17E0-699F-4DE1-9C7B-57C09E9E9E2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48E20B0-DC6E-4FC0-BBA4-787D36D83F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A938E4-3B01-4D1F-B537-D7106797D460}" type="datetimeFigureOut">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8AEDD6F-4FCB-4E88-A57F-B85A9156CD4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980C950-13C4-4DA7-972A-396682D82B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78CA339-91E6-44B7-9725-C8B71576CC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7DF9777-E277-4E12-A222-52EDBFA865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A938E4-3B01-4D1F-B537-D7106797D460}"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A938E4-3B01-4D1F-B537-D7106797D460}" type="datetimeFigureOut">
              <a:rPr lang="en-US" smtClean="0"/>
              <a:pPr/>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938E4-3B01-4D1F-B537-D7106797D460}" type="datetimeFigureOut">
              <a:rPr lang="en-US" smtClean="0"/>
              <a:pPr/>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pPr/>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pPr/>
              <a:t>9/19/2022</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FF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855A833-25F6-4419-B1CA-1508DF4B3215}"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3.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slide" Target="slide6.xml"/><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3.mp3"/><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4.mp3"/><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5.xml"/><Relationship Id="rId1" Type="http://schemas.openxmlformats.org/officeDocument/2006/relationships/video" Target="NULL" TargetMode="External"/><Relationship Id="rId6" Type="http://schemas.openxmlformats.org/officeDocument/2006/relationships/image" Target="../media/image19.png"/><Relationship Id="rId5" Type="http://schemas.microsoft.com/office/2007/relationships/media" Target="../media/media5.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5.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media" Target="../media/media6.mp4"/></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5.xml"/><Relationship Id="rId1" Type="http://schemas.openxmlformats.org/officeDocument/2006/relationships/video" Target="NULL" TargetMode="External"/><Relationship Id="rId6" Type="http://schemas.openxmlformats.org/officeDocument/2006/relationships/image" Target="../media/image23.png"/><Relationship Id="rId5" Type="http://schemas.microsoft.com/office/2007/relationships/media" Target="../media/media7.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video" Target="NULL" TargetMode="External"/><Relationship Id="rId6" Type="http://schemas.microsoft.com/office/2007/relationships/media" Target="../media/audio1.wav"/><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slide" Target="slide11.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slide" Target="slide8.xml"/><Relationship Id="rId5" Type="http://schemas.openxmlformats.org/officeDocument/2006/relationships/image" Target="../media/image12.png"/><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slide" Target="slide6.xml"/><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2.mp3"/><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smtClean="0">
                <a:solidFill>
                  <a:prstClr val="white"/>
                </a:solidFill>
                <a:latin typeface="Times New Roman" panose="02020603050405020304" pitchFamily="18" charset="0"/>
                <a:cs typeface="Times New Roman" panose="02020603050405020304" pitchFamily="18" charset="0"/>
              </a:rPr>
              <a:t>Chào mừng quý thầy cô và các bạn học sinh đến với </a:t>
            </a:r>
            <a:endParaRPr lang="en-US" sz="400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nhac tap chung xuat s - Part.mp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030200" y="57336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173"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endCondLst>
                    <p:cond evt="onStopAudio" delay="0">
                      <p:tgtEl>
                        <p:sldTgt/>
                      </p:tgtEl>
                    </p:cond>
                  </p:endCondLst>
                </p:cTn>
                <p:tgtEl>
                  <p:spTgt spid="6"/>
                </p:tgtEl>
              </p:cMediaNode>
            </p:vide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53192" y="0"/>
            <a:ext cx="2127382" cy="6858000"/>
          </a:xfrm>
          <a:prstGeom prst="rect">
            <a:avLst/>
          </a:prstGeom>
        </p:spPr>
      </p:pic>
      <p:pic>
        <p:nvPicPr>
          <p:cNvPr id="8" name="Picture 7"/>
          <p:cNvPicPr>
            <a:picLocks noChangeAspect="1"/>
          </p:cNvPicPr>
          <p:nvPr/>
        </p:nvPicPr>
        <p:blipFill>
          <a:blip r:embed="rId3"/>
          <a:stretch>
            <a:fillRect/>
          </a:stretch>
        </p:blipFill>
        <p:spPr>
          <a:xfrm>
            <a:off x="6780574" y="0"/>
            <a:ext cx="2275013" cy="6858000"/>
          </a:xfrm>
          <a:prstGeom prst="rect">
            <a:avLst/>
          </a:prstGeom>
        </p:spPr>
      </p:pic>
      <p:sp>
        <p:nvSpPr>
          <p:cNvPr id="2" name="TextBox 1"/>
          <p:cNvSpPr txBox="1"/>
          <p:nvPr/>
        </p:nvSpPr>
        <p:spPr>
          <a:xfrm>
            <a:off x="1736624" y="1150378"/>
            <a:ext cx="1946787" cy="2554545"/>
          </a:xfrm>
          <a:prstGeom prst="rect">
            <a:avLst/>
          </a:prstGeom>
          <a:noFill/>
        </p:spPr>
        <p:txBody>
          <a:bodyPr wrap="square" rtlCol="0">
            <a:spAutoFit/>
          </a:bodyPr>
          <a:lstStyle/>
          <a:p>
            <a:r>
              <a:rPr lang="en-US" sz="3200">
                <a:solidFill>
                  <a:prstClr val="white"/>
                </a:solidFill>
              </a:rPr>
              <a:t> Con Hươu, con Nai, con Sóc, Con thỏ</a:t>
            </a:r>
          </a:p>
        </p:txBody>
      </p:sp>
      <p:pic>
        <p:nvPicPr>
          <p:cNvPr id="9" name="Picture 8">
            <a:hlinkClick r:id="rId4" action="ppaction://hlinksldjump"/>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08986" y="3064994"/>
            <a:ext cx="2543175" cy="135930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807978"/>
            <a:ext cx="3362633" cy="1569660"/>
          </a:xfrm>
          <a:prstGeom prst="rect">
            <a:avLst/>
          </a:prstGeom>
          <a:noFill/>
        </p:spPr>
        <p:txBody>
          <a:bodyPr wrap="square" rtlCol="0">
            <a:spAutoFit/>
          </a:bodyPr>
          <a:lstStyle/>
          <a:p>
            <a:r>
              <a:rPr lang="en-US" sz="2400" i="1">
                <a:solidFill>
                  <a:srgbClr val="FF0000"/>
                </a:solidFill>
              </a:rPr>
              <a:t>CÂU 3: Em hãy cho biết đây là câu hát mấy? Trong bài Cùng múa hát dưới trăng</a:t>
            </a:r>
          </a:p>
        </p:txBody>
      </p: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30197" y="4807981"/>
            <a:ext cx="1423220" cy="1336665"/>
          </a:xfrm>
          <a:prstGeom prst="rect">
            <a:avLst/>
          </a:prstGeom>
        </p:spPr>
      </p:pic>
      <p:pic>
        <p:nvPicPr>
          <p:cNvPr id="2" name="3">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2496164" y="721443"/>
            <a:ext cx="4572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780574" y="0"/>
            <a:ext cx="2275013" cy="6858000"/>
          </a:xfrm>
          <a:prstGeom prst="rect">
            <a:avLst/>
          </a:prstGeom>
        </p:spPr>
      </p:pic>
      <p:pic>
        <p:nvPicPr>
          <p:cNvPr id="9" name="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511709" y="559211"/>
            <a:ext cx="457200" cy="609600"/>
          </a:xfrm>
          <a:prstGeom prst="rect">
            <a:avLst/>
          </a:prstGeom>
        </p:spPr>
      </p:pic>
      <p:sp>
        <p:nvSpPr>
          <p:cNvPr id="10" name="TextBox 9"/>
          <p:cNvSpPr txBox="1"/>
          <p:nvPr/>
        </p:nvSpPr>
        <p:spPr>
          <a:xfrm>
            <a:off x="2761639" y="1927340"/>
            <a:ext cx="3370007" cy="1077218"/>
          </a:xfrm>
          <a:prstGeom prst="rect">
            <a:avLst/>
          </a:prstGeom>
          <a:noFill/>
        </p:spPr>
        <p:txBody>
          <a:bodyPr wrap="square" rtlCol="0">
            <a:spAutoFit/>
          </a:bodyPr>
          <a:lstStyle/>
          <a:p>
            <a:r>
              <a:rPr lang="en-US" sz="3200">
                <a:solidFill>
                  <a:prstClr val="white"/>
                </a:solidFill>
              </a:rPr>
              <a:t>Câu 3 em hãy hát lại câu 3</a:t>
            </a:r>
          </a:p>
        </p:txBody>
      </p:sp>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57627" y="184357"/>
            <a:ext cx="2543175" cy="13593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endCondLst>
                    <p:cond evt="onStopAudio"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02993" y="4861533"/>
            <a:ext cx="3583859" cy="1569660"/>
          </a:xfrm>
          <a:prstGeom prst="rect">
            <a:avLst/>
          </a:prstGeom>
          <a:noFill/>
        </p:spPr>
        <p:txBody>
          <a:bodyPr wrap="square" rtlCol="0">
            <a:spAutoFit/>
          </a:bodyPr>
          <a:lstStyle/>
          <a:p>
            <a:r>
              <a:rPr lang="en-US" sz="2400" i="1">
                <a:solidFill>
                  <a:srgbClr val="FF0000"/>
                </a:solidFill>
              </a:rPr>
              <a:t>CÂU 4: Trong bài Cùng múa hát dưới trăng Thỏ mẹ và Thỏ con đang làm gì? Và tác giả của bài hát là ai?</a:t>
            </a: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497757" y="353965"/>
            <a:ext cx="5287298" cy="1446550"/>
          </a:xfrm>
          <a:prstGeom prst="rect">
            <a:avLst/>
          </a:prstGeom>
          <a:noFill/>
        </p:spPr>
        <p:txBody>
          <a:bodyPr wrap="square" rtlCol="0">
            <a:spAutoFit/>
          </a:bodyPr>
          <a:lstStyle/>
          <a:p>
            <a:r>
              <a:rPr lang="en-US" sz="3200">
                <a:solidFill>
                  <a:prstClr val="white"/>
                </a:solidFill>
              </a:rPr>
              <a:t> Thỏ mẹ và thỏ con </a:t>
            </a:r>
            <a:r>
              <a:rPr lang="en-US" sz="2800">
                <a:solidFill>
                  <a:prstClr val="white"/>
                </a:solidFill>
              </a:rPr>
              <a:t>đang nhảy múa, và bài hát là của nhạc sĩ Hoàng Lân</a:t>
            </a:r>
          </a:p>
        </p:txBody>
      </p:sp>
      <p:pic>
        <p:nvPicPr>
          <p:cNvPr id="3" name="CUG MUA HAT DUOI TRA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7208275" y="556992"/>
            <a:ext cx="457200" cy="609600"/>
          </a:xfrm>
          <a:prstGeom prst="rect">
            <a:avLst/>
          </a:prstGeom>
        </p:spPr>
      </p:pic>
      <p:sp>
        <p:nvSpPr>
          <p:cNvPr id="5" name="TextBox 4"/>
          <p:cNvSpPr txBox="1"/>
          <p:nvPr/>
        </p:nvSpPr>
        <p:spPr>
          <a:xfrm>
            <a:off x="1907705" y="1858301"/>
            <a:ext cx="6939486" cy="584775"/>
          </a:xfrm>
          <a:prstGeom prst="rect">
            <a:avLst/>
          </a:prstGeom>
          <a:noFill/>
        </p:spPr>
        <p:txBody>
          <a:bodyPr wrap="square" rtlCol="0">
            <a:spAutoFit/>
          </a:bodyPr>
          <a:lstStyle/>
          <a:p>
            <a:r>
              <a:rPr lang="en-US" sz="3200">
                <a:solidFill>
                  <a:prstClr val="white"/>
                </a:solidFill>
              </a:rPr>
              <a:t>-  Lớp </a:t>
            </a:r>
            <a:r>
              <a:rPr lang="en-US" sz="3200" smtClean="0">
                <a:solidFill>
                  <a:prstClr val="white"/>
                </a:solidFill>
              </a:rPr>
              <a:t>ôn lại bài hát với các hình thức</a:t>
            </a:r>
            <a:endParaRPr lang="en-US" sz="3200">
              <a:solidFill>
                <a:prstClr val="white"/>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93"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046589" y="5842340"/>
            <a:ext cx="5211712" cy="707886"/>
          </a:xfrm>
          <a:prstGeom prst="rect">
            <a:avLst/>
          </a:prstGeom>
        </p:spPr>
        <p:txBody>
          <a:bodyPr wrap="square">
            <a:spAutoFit/>
          </a:bodyPr>
          <a:lstStyle/>
          <a:p>
            <a:r>
              <a:rPr lang="en-US" sz="20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Cho HS nghe xem video giới thiệu về khuông nhạc.</a:t>
            </a:r>
            <a:endParaRPr lang="en-US" sz="2000">
              <a:solidFill>
                <a:srgbClr val="6600FF"/>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796133" y="516823"/>
            <a:ext cx="7111728" cy="369332"/>
          </a:xfrm>
          <a:prstGeom prst="rect">
            <a:avLst/>
          </a:prstGeom>
          <a:noFill/>
        </p:spPr>
        <p:txBody>
          <a:bodyPr wrap="square" rtlCol="0">
            <a:spAutoFit/>
          </a:bodyPr>
          <a:lstStyle/>
          <a:p>
            <a:r>
              <a:rPr lang="en-US" b="1">
                <a:solidFill>
                  <a:srgbClr val="FFFF00"/>
                </a:solidFill>
                <a:latin typeface="Times New Roman" panose="02020603050405020304" pitchFamily="18" charset="0"/>
                <a:cs typeface="Times New Roman" panose="02020603050405020304" pitchFamily="18" charset="0"/>
              </a:rPr>
              <a:t> HĐ GIỚI THIỆU KHUÔNG </a:t>
            </a:r>
            <a:r>
              <a:rPr lang="en-US" b="1" smtClean="0">
                <a:solidFill>
                  <a:srgbClr val="FFFF00"/>
                </a:solidFill>
                <a:latin typeface="Times New Roman" panose="02020603050405020304" pitchFamily="18" charset="0"/>
                <a:cs typeface="Times New Roman" panose="02020603050405020304" pitchFamily="18" charset="0"/>
              </a:rPr>
              <a:t>NHẠC- </a:t>
            </a:r>
            <a:r>
              <a:rPr lang="en-US" b="1">
                <a:solidFill>
                  <a:srgbClr val="FFFF00"/>
                </a:solidFill>
                <a:latin typeface="Times New Roman" panose="02020603050405020304" pitchFamily="18" charset="0"/>
                <a:cs typeface="Times New Roman" panose="02020603050405020304" pitchFamily="18" charset="0"/>
              </a:rPr>
              <a:t>KHÓA </a:t>
            </a:r>
            <a:r>
              <a:rPr lang="en-US" b="1" smtClean="0">
                <a:solidFill>
                  <a:srgbClr val="FFFF00"/>
                </a:solidFill>
                <a:latin typeface="Times New Roman" panose="02020603050405020304" pitchFamily="18" charset="0"/>
                <a:cs typeface="Times New Roman" panose="02020603050405020304" pitchFamily="18" charset="0"/>
              </a:rPr>
              <a:t>SON-TÊN NỐT  NHẠC</a:t>
            </a:r>
            <a:endParaRPr lang="en-US" b="1">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480046" y="2094408"/>
            <a:ext cx="2871951" cy="1706880"/>
          </a:xfrm>
          <a:prstGeom prst="rect">
            <a:avLst/>
          </a:prstGeom>
        </p:spPr>
      </p:pic>
      <p:pic>
        <p:nvPicPr>
          <p:cNvPr id="8" name="GIOI THIEU KHUOG NHAC">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440680" y="1036406"/>
            <a:ext cx="3211830" cy="4328243"/>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Rectangle 1"/>
          <p:cNvSpPr/>
          <p:nvPr/>
        </p:nvSpPr>
        <p:spPr>
          <a:xfrm>
            <a:off x="467544" y="-117792"/>
            <a:ext cx="7938120" cy="517065"/>
          </a:xfrm>
          <a:prstGeom prst="rect">
            <a:avLst/>
          </a:prstGeom>
        </p:spPr>
        <p:txBody>
          <a:bodyPr wrap="square">
            <a:spAutoFit/>
          </a:bodyPr>
          <a:lstStyle/>
          <a:p>
            <a:pPr algn="ctr">
              <a:lnSpc>
                <a:spcPct val="115000"/>
              </a:lnSpc>
            </a:pPr>
            <a:r>
              <a:rPr lang="en-US" sz="2400" b="1">
                <a:solidFill>
                  <a:srgbClr val="002060"/>
                </a:solidFill>
                <a:latin typeface="Times New Roman" panose="02020603050405020304"/>
                <a:ea typeface="Times New Roman" panose="02020603050405020304"/>
                <a:cs typeface="Times New Roman" panose="02020603050405020304"/>
              </a:rPr>
              <a:t>2.KÝ HIỆU GHI NHẠC</a:t>
            </a:r>
            <a:r>
              <a:rPr lang="en-US" sz="2400">
                <a:solidFill>
                  <a:srgbClr val="002060"/>
                </a:solidFill>
                <a:latin typeface=".VnTime" panose="020B7200000000000000"/>
                <a:ea typeface="Times New Roman" panose="02020603050405020304"/>
                <a:cs typeface="Times New Roman" panose="02020603050405020304"/>
              </a:rPr>
              <a:t> </a:t>
            </a:r>
            <a:r>
              <a:rPr lang="en-US" sz="2400" b="1">
                <a:solidFill>
                  <a:srgbClr val="002060"/>
                </a:solidFill>
                <a:latin typeface="Times New Roman" panose="02020603050405020304"/>
                <a:ea typeface="Times New Roman" panose="02020603050405020304"/>
                <a:cs typeface="Times New Roman" panose="02020603050405020304"/>
              </a:rPr>
              <a:t>ĐÃ HỌC Ở LỚP 3</a:t>
            </a:r>
            <a:endParaRPr lang="en-US" sz="2400">
              <a:solidFill>
                <a:srgbClr val="002060"/>
              </a:solidFill>
              <a:latin typeface=".VnTime" panose="020B7200000000000000"/>
              <a:ea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23110" y="5788077"/>
            <a:ext cx="7120890" cy="830997"/>
          </a:xfrm>
          <a:prstGeom prst="rect">
            <a:avLst/>
          </a:prstGeom>
        </p:spPr>
        <p:txBody>
          <a:bodyPr wrap="square">
            <a:spAutoFit/>
          </a:bodyPr>
          <a:lstStyle/>
          <a:p>
            <a:r>
              <a:rPr lang="en-US" sz="24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GV cho HS nghe xem VIDEO sau đó giới thiệu về khóa  son.</a:t>
            </a:r>
            <a:endParaRPr lang="en-US" sz="2400">
              <a:solidFill>
                <a:srgbClr val="6600FF"/>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KHOA SOL">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3680462" y="2118363"/>
            <a:ext cx="5040629" cy="313761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840604" y="685800"/>
            <a:ext cx="4720340" cy="13106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69030" y="5657673"/>
            <a:ext cx="5566410" cy="830997"/>
          </a:xfrm>
          <a:prstGeom prst="rect">
            <a:avLst/>
          </a:prstGeom>
        </p:spPr>
        <p:txBody>
          <a:bodyPr wrap="square">
            <a:spAutoFit/>
          </a:bodyPr>
          <a:lstStyle/>
          <a:p>
            <a:r>
              <a:rPr lang="en-US" sz="240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GV cho HS nghe và xem VIDEO giới thiệu lại vị trí nốt nhạc trên khuông</a:t>
            </a: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77440" y="934602"/>
            <a:ext cx="2823210" cy="18745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not nhac tren khuon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406390" y="690762"/>
            <a:ext cx="3257550" cy="4236720"/>
          </a:xfrm>
          <a:prstGeom prst="rect">
            <a:avLst/>
          </a:prstGeom>
          <a:ln w="63500" cap="sq">
            <a:solidFill>
              <a:srgbClr val="FFFFFF"/>
            </a:solidFill>
            <a:prstDash val="solid"/>
            <a:miter lim="800000"/>
            <a:headEnd/>
            <a:tailEnd/>
          </a:ln>
          <a:effectLst/>
          <a:scene3d>
            <a:camera prst="orthographicFront"/>
            <a:lightRig rig="soft" dir="t"/>
          </a:scene3d>
          <a:sp3d contourW="6350">
            <a:contourClr>
              <a:srgbClr val="00000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99749">
            <a:alpha val="98824"/>
          </a:srgbClr>
        </a:solidFill>
        <a:effectLst/>
      </p:bgPr>
    </p:bg>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803205" y="-31456"/>
            <a:ext cx="82651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fontAlgn="base">
              <a:spcBef>
                <a:spcPct val="0"/>
              </a:spcBef>
              <a:spcAft>
                <a:spcPct val="0"/>
              </a:spcAft>
            </a:pPr>
            <a:r>
              <a:rPr lang="en-US" sz="2400" b="1" i="1" smtClean="0">
                <a:solidFill>
                  <a:srgbClr val="0000CC"/>
                </a:solidFill>
                <a:latin typeface="Times New Roman" panose="02020603050405020304" pitchFamily="18" charset="0"/>
                <a:cs typeface="Times New Roman" panose="02020603050405020304" pitchFamily="18" charset="0"/>
              </a:rPr>
              <a:t>HĐ giới thiệu lại Hình </a:t>
            </a:r>
            <a:r>
              <a:rPr lang="en-US" sz="2400" b="1" i="1">
                <a:solidFill>
                  <a:srgbClr val="0000CC"/>
                </a:solidFill>
                <a:latin typeface="Times New Roman" panose="02020603050405020304" pitchFamily="18" charset="0"/>
                <a:cs typeface="Times New Roman" panose="02020603050405020304" pitchFamily="18" charset="0"/>
              </a:rPr>
              <a:t>nốt </a:t>
            </a:r>
            <a:r>
              <a:rPr lang="en-US" sz="2400" b="1" i="1" smtClean="0">
                <a:solidFill>
                  <a:srgbClr val="0000CC"/>
                </a:solidFill>
                <a:latin typeface="Times New Roman" panose="02020603050405020304" pitchFamily="18" charset="0"/>
                <a:cs typeface="Times New Roman" panose="02020603050405020304" pitchFamily="18" charset="0"/>
              </a:rPr>
              <a:t>nhạc, trường độ các nốt</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5" name="Oval 2"/>
          <p:cNvSpPr>
            <a:spLocks noChangeArrowheads="1"/>
          </p:cNvSpPr>
          <p:nvPr/>
        </p:nvSpPr>
        <p:spPr bwMode="auto">
          <a:xfrm rot="-1855597">
            <a:off x="3105" y="5060513"/>
            <a:ext cx="1600200" cy="1066800"/>
          </a:xfrm>
          <a:prstGeom prst="ellipse">
            <a:avLst/>
          </a:prstGeom>
          <a:solidFill>
            <a:schemeClr val="bg1"/>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5366" name="Text Box 9"/>
          <p:cNvSpPr txBox="1">
            <a:spLocks noChangeArrowheads="1"/>
          </p:cNvSpPr>
          <p:nvPr/>
        </p:nvSpPr>
        <p:spPr bwMode="auto">
          <a:xfrm>
            <a:off x="34316" y="126876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nốt trắng </a:t>
            </a:r>
          </a:p>
        </p:txBody>
      </p:sp>
      <p:sp>
        <p:nvSpPr>
          <p:cNvPr id="8" name="Line 4"/>
          <p:cNvSpPr>
            <a:spLocks noChangeShapeType="1"/>
          </p:cNvSpPr>
          <p:nvPr/>
        </p:nvSpPr>
        <p:spPr bwMode="auto">
          <a:xfrm>
            <a:off x="1504950" y="2307187"/>
            <a:ext cx="0" cy="2895600"/>
          </a:xfrm>
          <a:prstGeom prst="line">
            <a:avLst/>
          </a:prstGeom>
          <a:noFill/>
          <a:ln w="38100">
            <a:solidFill>
              <a:schemeClr val="tx1"/>
            </a:solidFill>
            <a:round/>
          </a:ln>
          <a:effectLst>
            <a:prstShdw prst="shdw17" dist="17961" dir="2700000">
              <a:schemeClr val="tx1">
                <a:gamma/>
                <a:shade val="60000"/>
                <a:invGamma/>
              </a:schemeClr>
            </a:prstShdw>
          </a:effectLst>
        </p:spPr>
        <p:txBody>
          <a:bodyPr/>
          <a:lstStyle/>
          <a:p>
            <a:pPr fontAlgn="base">
              <a:spcBef>
                <a:spcPct val="0"/>
              </a:spcBef>
              <a:spcAft>
                <a:spcPct val="0"/>
              </a:spcAft>
              <a:defRPr/>
            </a:pPr>
            <a:endParaRPr lang="en-US">
              <a:solidFill>
                <a:srgbClr val="000000"/>
              </a:solidFill>
            </a:endParaRPr>
          </a:p>
        </p:txBody>
      </p:sp>
      <p:sp>
        <p:nvSpPr>
          <p:cNvPr id="12" name="Oval 2"/>
          <p:cNvSpPr>
            <a:spLocks noChangeArrowheads="1"/>
          </p:cNvSpPr>
          <p:nvPr/>
        </p:nvSpPr>
        <p:spPr bwMode="auto">
          <a:xfrm rot="19744403">
            <a:off x="2284110" y="5060513"/>
            <a:ext cx="1600200" cy="1066800"/>
          </a:xfrm>
          <a:prstGeom prst="ellipse">
            <a:avLst/>
          </a:prstGeom>
          <a:solidFill>
            <a:srgbClr val="000000"/>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3" name="Line 4"/>
          <p:cNvSpPr>
            <a:spLocks noChangeShapeType="1"/>
          </p:cNvSpPr>
          <p:nvPr/>
        </p:nvSpPr>
        <p:spPr bwMode="auto">
          <a:xfrm>
            <a:off x="3707904" y="2307187"/>
            <a:ext cx="0" cy="2895600"/>
          </a:xfrm>
          <a:prstGeom prst="line">
            <a:avLst/>
          </a:prstGeom>
          <a:noFill/>
          <a:ln w="76200">
            <a:solidFill>
              <a:schemeClr val="tx1"/>
            </a:solidFill>
            <a:round/>
          </a:ln>
          <a:effectLst>
            <a:prstShdw prst="shdw17" dist="17961" dir="2700000">
              <a:srgbClr val="000000"/>
            </a:prstShdw>
          </a:effectLst>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endParaRPr>
          </a:p>
        </p:txBody>
      </p:sp>
      <p:sp>
        <p:nvSpPr>
          <p:cNvPr id="14" name="Oval 2"/>
          <p:cNvSpPr>
            <a:spLocks noChangeArrowheads="1"/>
          </p:cNvSpPr>
          <p:nvPr/>
        </p:nvSpPr>
        <p:spPr bwMode="auto">
          <a:xfrm rot="19744403">
            <a:off x="4732382" y="5204528"/>
            <a:ext cx="1600200" cy="1066800"/>
          </a:xfrm>
          <a:prstGeom prst="ellipse">
            <a:avLst/>
          </a:prstGeom>
          <a:solidFill>
            <a:srgbClr val="000000"/>
          </a:solidFill>
          <a:ln w="57150">
            <a:solidFill>
              <a:schemeClr val="tx1"/>
            </a:solidFill>
            <a:round/>
          </a:ln>
          <a:effectLst>
            <a:prstShdw prst="shdw17" dist="17961" dir="2700000">
              <a:schemeClr val="tx1">
                <a:gamma/>
                <a:shade val="60000"/>
                <a:invGamma/>
              </a:schemeClr>
            </a:prstShdw>
          </a:effectLst>
        </p:spPr>
        <p:txBody>
          <a:bodyPr wrap="none" anchor="ctr"/>
          <a:lstStyle/>
          <a:p>
            <a:pPr fontAlgn="base">
              <a:spcBef>
                <a:spcPct val="0"/>
              </a:spcBef>
              <a:spcAft>
                <a:spcPct val="0"/>
              </a:spcAft>
              <a:defRPr/>
            </a:pPr>
            <a:endParaRPr lang="en-US">
              <a:solidFill>
                <a:srgbClr val="000000"/>
              </a:solidFill>
            </a:endParaRPr>
          </a:p>
        </p:txBody>
      </p:sp>
      <p:sp>
        <p:nvSpPr>
          <p:cNvPr id="15" name="Line 4"/>
          <p:cNvSpPr>
            <a:spLocks noChangeShapeType="1"/>
          </p:cNvSpPr>
          <p:nvPr/>
        </p:nvSpPr>
        <p:spPr bwMode="auto">
          <a:xfrm>
            <a:off x="6156176" y="2345287"/>
            <a:ext cx="0" cy="2895600"/>
          </a:xfrm>
          <a:prstGeom prst="line">
            <a:avLst/>
          </a:prstGeom>
          <a:noFill/>
          <a:ln w="76200">
            <a:solidFill>
              <a:schemeClr val="tx1"/>
            </a:solidFill>
            <a:round/>
          </a:ln>
          <a:effectLst>
            <a:prstShdw prst="shdw17" dist="17961" dir="2700000">
              <a:srgbClr val="000000"/>
            </a:prstShdw>
          </a:effectLst>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endParaRPr>
          </a:p>
        </p:txBody>
      </p:sp>
      <p:sp>
        <p:nvSpPr>
          <p:cNvPr id="16" name="Freeform 7"/>
          <p:cNvSpPr/>
          <p:nvPr/>
        </p:nvSpPr>
        <p:spPr bwMode="auto">
          <a:xfrm>
            <a:off x="6156176" y="2378445"/>
            <a:ext cx="1008112" cy="2819400"/>
          </a:xfrm>
          <a:custGeom>
            <a:avLst/>
            <a:gdLst>
              <a:gd name="T0" fmla="*/ 0 w 1119"/>
              <a:gd name="T1" fmla="*/ 0 h 2087"/>
              <a:gd name="T2" fmla="*/ 2147483647 w 1119"/>
              <a:gd name="T3" fmla="*/ 2147483647 h 2087"/>
              <a:gd name="T4" fmla="*/ 2147483647 w 1119"/>
              <a:gd name="T5" fmla="*/ 2147483647 h 2087"/>
              <a:gd name="T6" fmla="*/ 0 60000 65536"/>
              <a:gd name="T7" fmla="*/ 0 60000 65536"/>
              <a:gd name="T8" fmla="*/ 0 60000 65536"/>
              <a:gd name="T9" fmla="*/ 0 w 1119"/>
              <a:gd name="T10" fmla="*/ 0 h 2087"/>
              <a:gd name="T11" fmla="*/ 1119 w 1119"/>
              <a:gd name="T12" fmla="*/ 2087 h 2087"/>
            </a:gdLst>
            <a:ahLst/>
            <a:cxnLst>
              <a:cxn ang="T6">
                <a:pos x="T0" y="T1"/>
              </a:cxn>
              <a:cxn ang="T7">
                <a:pos x="T2" y="T3"/>
              </a:cxn>
              <a:cxn ang="T8">
                <a:pos x="T4" y="T5"/>
              </a:cxn>
            </a:cxnLst>
            <a:rect l="T9" t="T10" r="T11" b="T12"/>
            <a:pathLst>
              <a:path w="1119" h="2087">
                <a:moveTo>
                  <a:pt x="0" y="0"/>
                </a:moveTo>
                <a:cubicBezTo>
                  <a:pt x="483" y="461"/>
                  <a:pt x="967" y="922"/>
                  <a:pt x="1043" y="1270"/>
                </a:cubicBezTo>
                <a:cubicBezTo>
                  <a:pt x="1119" y="1618"/>
                  <a:pt x="552" y="1951"/>
                  <a:pt x="454" y="2087"/>
                </a:cubicBezTo>
              </a:path>
            </a:pathLst>
          </a:custGeom>
          <a:noFill/>
          <a:ln w="76200">
            <a:solidFill>
              <a:schemeClr val="tx1"/>
            </a:solidFill>
            <a:rou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endParaRPr>
          </a:p>
        </p:txBody>
      </p:sp>
      <p:pic>
        <p:nvPicPr>
          <p:cNvPr id="17" name="Picture 10" descr="C:\Users\Administrator\Desktop\3.bm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52320" y="3754987"/>
            <a:ext cx="1691680" cy="2096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9"/>
          <p:cNvSpPr txBox="1">
            <a:spLocks noChangeArrowheads="1"/>
          </p:cNvSpPr>
          <p:nvPr/>
        </p:nvSpPr>
        <p:spPr bwMode="auto">
          <a:xfrm>
            <a:off x="2627784" y="1395563"/>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nốt </a:t>
            </a:r>
            <a:r>
              <a:rPr lang="en-US" sz="2400" b="1" i="1" smtClean="0">
                <a:solidFill>
                  <a:srgbClr val="0000CC"/>
                </a:solidFill>
                <a:latin typeface="Times New Roman" panose="02020603050405020304" pitchFamily="18" charset="0"/>
                <a:cs typeface="Times New Roman" panose="02020603050405020304" pitchFamily="18" charset="0"/>
              </a:rPr>
              <a:t>đen</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19" name="Text Box 9"/>
          <p:cNvSpPr txBox="1">
            <a:spLocks noChangeArrowheads="1"/>
          </p:cNvSpPr>
          <p:nvPr/>
        </p:nvSpPr>
        <p:spPr bwMode="auto">
          <a:xfrm>
            <a:off x="4882050" y="140050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a:solidFill>
                  <a:srgbClr val="0000CC"/>
                </a:solidFill>
                <a:latin typeface="Times New Roman" panose="02020603050405020304" pitchFamily="18" charset="0"/>
                <a:cs typeface="Times New Roman" panose="02020603050405020304" pitchFamily="18" charset="0"/>
              </a:rPr>
              <a:t>Hình </a:t>
            </a:r>
            <a:r>
              <a:rPr lang="en-US" sz="2400" b="1" i="1" smtClean="0">
                <a:solidFill>
                  <a:srgbClr val="0000CC"/>
                </a:solidFill>
                <a:latin typeface="Times New Roman" panose="02020603050405020304" pitchFamily="18" charset="0"/>
                <a:cs typeface="Times New Roman" panose="02020603050405020304" pitchFamily="18" charset="0"/>
              </a:rPr>
              <a:t>moc đơn</a:t>
            </a:r>
            <a:endParaRPr lang="en-US" sz="2400" b="1" i="1">
              <a:solidFill>
                <a:srgbClr val="0000CC"/>
              </a:solidFill>
              <a:latin typeface="Times New Roman" panose="02020603050405020304" pitchFamily="18" charset="0"/>
              <a:cs typeface="Times New Roman" panose="02020603050405020304" pitchFamily="18" charset="0"/>
            </a:endParaRPr>
          </a:p>
        </p:txBody>
      </p:sp>
      <p:sp>
        <p:nvSpPr>
          <p:cNvPr id="20" name="Text Box 9"/>
          <p:cNvSpPr txBox="1">
            <a:spLocks noChangeArrowheads="1"/>
          </p:cNvSpPr>
          <p:nvPr/>
        </p:nvSpPr>
        <p:spPr bwMode="auto">
          <a:xfrm>
            <a:off x="7122558" y="140050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3600" b="1" i="1">
                <a:solidFill>
                  <a:srgbClr val="0000CC"/>
                </a:solidFill>
                <a:latin typeface="Times New Roman" panose="02020603050405020304" pitchFamily="18" charset="0"/>
                <a:cs typeface="Times New Roman" panose="02020603050405020304" pitchFamily="18" charset="0"/>
              </a:rPr>
              <a:t> </a:t>
            </a:r>
            <a:r>
              <a:rPr lang="en-US" sz="2400" b="1" i="1" smtClean="0">
                <a:solidFill>
                  <a:srgbClr val="0000CC"/>
                </a:solidFill>
                <a:latin typeface="Times New Roman" panose="02020603050405020304" pitchFamily="18" charset="0"/>
                <a:cs typeface="Times New Roman" panose="02020603050405020304" pitchFamily="18" charset="0"/>
              </a:rPr>
              <a:t>Dấu lặng đen</a:t>
            </a:r>
            <a:endParaRPr lang="en-US" sz="2400" b="1" i="1">
              <a:solidFill>
                <a:srgbClr val="0000CC"/>
              </a:solidFill>
              <a:latin typeface="Times New Roman" panose="02020603050405020304" pitchFamily="18" charset="0"/>
              <a:cs typeface="Times New Roman" panose="02020603050405020304" pitchFamily="18" charset="0"/>
            </a:endParaRPr>
          </a:p>
        </p:txBody>
      </p:sp>
      <p:pic>
        <p:nvPicPr>
          <p:cNvPr id="4098" name="Picture 2" descr="C:\Users\Administrator\Desktop\pngtree-black-and-white-piano-keyboard-illustration-image_1466416.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92742" y="-603448"/>
            <a:ext cx="4358513" cy="322962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edg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edg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autoUpdateAnimBg="0"/>
      <p:bldP spid="15" grpId="0" animBg="1"/>
      <p:bldP spid="1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8520" y="0"/>
            <a:ext cx="4824536" cy="3645024"/>
          </a:xfrm>
          <a:prstGeom prst="rect">
            <a:avLst/>
          </a:prstGeom>
          <a:noFill/>
        </p:spPr>
        <p:txBody>
          <a:bodyPr wrap="square" rtlCol="0">
            <a:prstTxWarp prst="textArchUpPour">
              <a:avLst/>
            </a:prstTxWarp>
            <a:spAutoFit/>
          </a:bodyPr>
          <a:lstStyle/>
          <a:p>
            <a:r>
              <a:rPr lang="en-US" smtClean="0">
                <a:solidFill>
                  <a:srgbClr val="FF0000"/>
                </a:solidFill>
              </a:rPr>
              <a:t>GIÁO DỤC-CỦNG CỐ-DẶN DÒ</a:t>
            </a:r>
            <a:endParaRPr lang="en-US">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43609" y="1556798"/>
            <a:ext cx="6987903" cy="1224951"/>
          </a:xfrm>
          <a:prstGeom prst="rect">
            <a:avLst/>
          </a:prstGeom>
        </p:spPr>
        <p:txBody>
          <a:bodyPr wrap="square">
            <a:spAutoFit/>
          </a:bodyPr>
          <a:lstStyle/>
          <a:p>
            <a:pPr algn="ctr">
              <a:lnSpc>
                <a:spcPct val="115000"/>
              </a:lnSpc>
            </a:pPr>
            <a:r>
              <a:rPr lang="en-US" sz="3200" b="1" smtClean="0">
                <a:solidFill>
                  <a:prstClr val="white"/>
                </a:solidFill>
                <a:latin typeface="Times New Roman" panose="02020603050405020304"/>
                <a:ea typeface="Times New Roman" panose="02020603050405020304"/>
                <a:cs typeface="Times New Roman" panose="02020603050405020304"/>
              </a:rPr>
              <a:t>ÔN TẬP 3 BÀI HÁT VÀ KÝ HIỆU GHI NHẠC</a:t>
            </a:r>
            <a:r>
              <a:rPr lang="en-US" sz="3200">
                <a:solidFill>
                  <a:prstClr val="white"/>
                </a:solidFill>
                <a:latin typeface=".VnTime" panose="020B7200000000000000"/>
                <a:ea typeface="Times New Roman" panose="02020603050405020304"/>
                <a:cs typeface="Times New Roman" panose="02020603050405020304"/>
              </a:rPr>
              <a:t> </a:t>
            </a:r>
            <a:r>
              <a:rPr lang="en-US" sz="3200" b="1" smtClean="0">
                <a:solidFill>
                  <a:prstClr val="white"/>
                </a:solidFill>
                <a:latin typeface="Times New Roman" panose="02020603050405020304"/>
                <a:ea typeface="Times New Roman" panose="02020603050405020304"/>
                <a:cs typeface="Times New Roman" panose="02020603050405020304"/>
              </a:rPr>
              <a:t>ĐÃ HỌC Ở LỚP 3</a:t>
            </a:r>
            <a:endParaRPr lang="en-US" sz="3200">
              <a:solidFill>
                <a:prstClr val="white"/>
              </a:solidFill>
              <a:latin typeface=".VnTime" panose="020B7200000000000000"/>
              <a:ea typeface="Times New Roman" panose="02020603050405020304"/>
              <a:cs typeface="Times New Roman" panose="02020603050405020304"/>
            </a:endParaRPr>
          </a:p>
        </p:txBody>
      </p:sp>
      <p:sp>
        <p:nvSpPr>
          <p:cNvPr id="5" name="Rectangle 4"/>
          <p:cNvSpPr/>
          <p:nvPr/>
        </p:nvSpPr>
        <p:spPr>
          <a:xfrm>
            <a:off x="3465437" y="548682"/>
            <a:ext cx="1784784" cy="800219"/>
          </a:xfrm>
          <a:prstGeom prst="rect">
            <a:avLst/>
          </a:prstGeom>
        </p:spPr>
        <p:txBody>
          <a:bodyPr wrap="none">
            <a:spAutoFit/>
          </a:bodyPr>
          <a:lstStyle/>
          <a:p>
            <a:pPr algn="ctr">
              <a:lnSpc>
                <a:spcPct val="115000"/>
              </a:lnSpc>
            </a:pPr>
            <a:r>
              <a:rPr lang="en-US" sz="4000" b="1" smtClean="0">
                <a:solidFill>
                  <a:prstClr val="white"/>
                </a:solidFill>
                <a:latin typeface="Times New Roman" panose="02020603050405020304"/>
                <a:ea typeface="Times New Roman" panose="02020603050405020304"/>
                <a:cs typeface="Times New Roman" panose="02020603050405020304"/>
              </a:rPr>
              <a:t>TIẾT 1</a:t>
            </a:r>
            <a:endParaRPr lang="en-US" sz="4000">
              <a:solidFill>
                <a:prstClr val="white"/>
              </a:solidFill>
              <a:latin typeface=".VnTime" panose="020B7200000000000000"/>
              <a:ea typeface="Times New Roman" panose="02020603050405020304"/>
              <a:cs typeface="Times New Roman" panose="0202060305040502030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99131" y="0"/>
            <a:ext cx="8604448" cy="6858000"/>
          </a:xfrm>
          <a:prstGeom prst="rect">
            <a:avLst/>
          </a:prstGeom>
          <a:noFill/>
        </p:spPr>
        <p:txBody>
          <a:bodyPr wrap="square" rtlCol="0">
            <a:prstTxWarp prst="textArchUpPour">
              <a:avLst/>
            </a:prstTxWarp>
            <a:spAutoFit/>
          </a:bodyPr>
          <a:lstStyle/>
          <a:p>
            <a:r>
              <a:rPr lang="en-US" sz="4000" smtClean="0">
                <a:solidFill>
                  <a:prstClr val="white"/>
                </a:solidFill>
              </a:rPr>
              <a:t>Chúc quý thầy cô mạnh khỏe các bạn học sinh chăm ngoan học giỏi</a:t>
            </a:r>
            <a:endParaRPr lang="en-US" sz="4000">
              <a:solidFill>
                <a:prstClr val="white"/>
              </a:solidFill>
            </a:endParaRPr>
          </a:p>
        </p:txBody>
      </p:sp>
      <p:sp>
        <p:nvSpPr>
          <p:cNvPr id="5" name="TextBox 4"/>
          <p:cNvSpPr txBox="1"/>
          <p:nvPr/>
        </p:nvSpPr>
        <p:spPr>
          <a:xfrm>
            <a:off x="2411760" y="2447318"/>
            <a:ext cx="5832648" cy="1015663"/>
          </a:xfrm>
          <a:prstGeom prst="rect">
            <a:avLst/>
          </a:prstGeom>
          <a:noFill/>
        </p:spPr>
        <p:txBody>
          <a:bodyPr wrap="square" rtlCol="0">
            <a:spAutoFit/>
            <a:scene3d>
              <a:camera prst="perspectiveContrastingRightFacing"/>
              <a:lightRig rig="threePt" dir="t"/>
            </a:scene3d>
          </a:bodyPr>
          <a:lstStyle/>
          <a:p>
            <a:r>
              <a:rPr lang="en-US" sz="6000" b="1" u="sng" smtClean="0">
                <a:solidFill>
                  <a:prstClr val="white"/>
                </a:solidFill>
              </a:rPr>
              <a:t>ÂM NHẠC LỚP 4</a:t>
            </a:r>
            <a:endParaRPr lang="en-US" sz="6000" b="1" u="sng">
              <a:solidFill>
                <a:prstClr val="white"/>
              </a:solidFill>
            </a:endParaRPr>
          </a:p>
        </p:txBody>
      </p:sp>
      <p:pic>
        <p:nvPicPr>
          <p:cNvPr id="2051" name="Picture 3" descr="C:\Users\Administrator\Desktop\100-mau-logo-dep-ve-nganh-giao-duc(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Bay-Cao-Tieng-Hat-Uoc-Mo-Various-Artists - Part.wav">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172400" y="58772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004"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endCondLst>
                    <p:cond evt="onStopAudio" delay="0">
                      <p:tgtEl>
                        <p:sldTgt/>
                      </p:tgtEl>
                    </p:cond>
                  </p:endCondLst>
                </p:cTn>
                <p:tgtEl>
                  <p:spTgt spid="2"/>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97662" y="1628800"/>
            <a:ext cx="5346338"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srgbClr val="202124"/>
                </a:solidFill>
                <a:effectLst/>
                <a:uLnTx/>
                <a:uFillTx/>
                <a:latin typeface="Times New Roman" pitchFamily="18" charset="0"/>
                <a:cs typeface="Times New Roman" pitchFamily="18" charset="0"/>
              </a:rPr>
              <a:t>Giới thiệu</a:t>
            </a:r>
            <a:r>
              <a:rPr kumimoji="0" lang="en-US" sz="2400" b="0" i="0" u="none" strike="noStrike" kern="0" cap="none" spc="0" normalizeH="0" noProof="0" dirty="0" smtClean="0">
                <a:ln>
                  <a:noFill/>
                </a:ln>
                <a:solidFill>
                  <a:srgbClr val="202124"/>
                </a:solidFill>
                <a:effectLst/>
                <a:uLnTx/>
                <a:uFillTx/>
                <a:latin typeface="Times New Roman" pitchFamily="18" charset="0"/>
                <a:cs typeface="Times New Roman" pitchFamily="18" charset="0"/>
              </a:rPr>
              <a:t> lại: </a:t>
            </a:r>
            <a:r>
              <a:rPr kumimoji="0" lang="en-US" sz="2400" b="0" i="0" u="none" strike="noStrike" kern="0" cap="none" spc="0" normalizeH="0" baseline="0" noProof="0" dirty="0" smtClean="0">
                <a:ln>
                  <a:noFill/>
                </a:ln>
                <a:solidFill>
                  <a:srgbClr val="202124"/>
                </a:solidFill>
                <a:effectLst/>
                <a:uLnTx/>
                <a:uFillTx/>
                <a:latin typeface="Times New Roman" pitchFamily="18" charset="0"/>
                <a:cs typeface="Times New Roman" pitchFamily="18" charset="0"/>
              </a:rPr>
              <a:t>Quốc ca trước có tên gọi </a:t>
            </a:r>
            <a:r>
              <a:rPr kumimoji="0" lang="vi-VN" sz="2400" b="0" i="0" u="none" strike="noStrike" kern="0" cap="none" spc="0" normalizeH="0" baseline="0" noProof="0" dirty="0" smtClean="0">
                <a:ln>
                  <a:noFill/>
                </a:ln>
                <a:solidFill>
                  <a:srgbClr val="202124"/>
                </a:solidFill>
                <a:effectLst/>
                <a:uLnTx/>
                <a:uFillTx/>
                <a:latin typeface="Times New Roman" pitchFamily="18" charset="0"/>
                <a:cs typeface="Times New Roman" pitchFamily="18" charset="0"/>
              </a:rPr>
              <a:t>"Tiến </a:t>
            </a:r>
            <a:r>
              <a:rPr kumimoji="0" lang="vi-VN"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quân ca" là một bài hát do nhạc sĩ Văn Cao (1923–1995) sáng tác vào năm 1944 và được sử dụng làm quốc ca của nước Cộng hòa xã hội chủ nghĩa Việt Nam kể từ năm 1976</a:t>
            </a:r>
            <a:r>
              <a:rPr kumimoji="0" lang="vi-VN" sz="2400" b="0" i="0" u="none" strike="noStrike" kern="0" cap="none" spc="0" normalizeH="0" baseline="0" noProof="0" dirty="0">
                <a:ln>
                  <a:noFill/>
                </a:ln>
                <a:solidFill>
                  <a:srgbClr val="202124"/>
                </a:solidFill>
                <a:effectLst/>
                <a:uLnTx/>
                <a:uFillTx/>
              </a:rPr>
              <a:t>.</a:t>
            </a:r>
            <a:endParaRPr kumimoji="0" lang="en-US" sz="2400" b="0" i="0" u="none" strike="noStrike" kern="0" cap="none" spc="0" normalizeH="0" baseline="0" noProof="0" dirty="0">
              <a:ln>
                <a:noFill/>
              </a:ln>
              <a:solidFill>
                <a:srgbClr val="000000"/>
              </a:solidFill>
              <a:effectLst/>
              <a:uLnTx/>
              <a:uFillTx/>
            </a:endParaRPr>
          </a:p>
        </p:txBody>
      </p:sp>
      <p:sp>
        <p:nvSpPr>
          <p:cNvPr id="6" name="Rectangle 5"/>
          <p:cNvSpPr/>
          <p:nvPr/>
        </p:nvSpPr>
        <p:spPr>
          <a:xfrm>
            <a:off x="1115617" y="4221091"/>
            <a:ext cx="3096344"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dirty="0">
                <a:ln>
                  <a:noFill/>
                </a:ln>
                <a:solidFill>
                  <a:srgbClr val="5F6368"/>
                </a:solidFill>
                <a:effectLst/>
                <a:uLnTx/>
                <a:uFillTx/>
                <a:latin typeface="+mj-lt"/>
              </a:rPr>
              <a:t>Văn Cao</a:t>
            </a:r>
            <a:r>
              <a:rPr kumimoji="0" lang="vi-VN" sz="2400" b="0" i="0" u="none" strike="noStrike" kern="0" cap="none" spc="0" normalizeH="0" baseline="0" noProof="0" dirty="0">
                <a:ln>
                  <a:noFill/>
                </a:ln>
                <a:solidFill>
                  <a:srgbClr val="4D5156"/>
                </a:solidFill>
                <a:effectLst/>
                <a:uLnTx/>
                <a:uFillTx/>
                <a:latin typeface="+mj-lt"/>
              </a:rPr>
              <a:t> </a:t>
            </a:r>
            <a:r>
              <a:rPr kumimoji="0" lang="vi-VN" sz="2400" b="0" i="0" u="none" strike="noStrike" kern="0" cap="none" spc="0" normalizeH="0" baseline="0" noProof="0" dirty="0" smtClean="0">
                <a:ln>
                  <a:noFill/>
                </a:ln>
                <a:solidFill>
                  <a:srgbClr val="4D5156"/>
                </a:solidFill>
                <a:effectLst/>
                <a:uLnTx/>
                <a:uFillTx/>
                <a:latin typeface="+mj-lt"/>
              </a:rPr>
              <a:t>sinh </a:t>
            </a:r>
            <a:r>
              <a:rPr kumimoji="0" lang="vi-VN" sz="2400" b="0" i="0" u="none" strike="noStrike" kern="0" cap="none" spc="0" normalizeH="0" baseline="0" noProof="0" dirty="0">
                <a:ln>
                  <a:noFill/>
                </a:ln>
                <a:solidFill>
                  <a:srgbClr val="4D5156"/>
                </a:solidFill>
                <a:effectLst/>
                <a:uLnTx/>
                <a:uFillTx/>
                <a:latin typeface="+mj-lt"/>
              </a:rPr>
              <a:t>ngày 15 tháng 11 năm 1923 – mất ngày 10 tháng 7 năm </a:t>
            </a:r>
            <a:r>
              <a:rPr kumimoji="0" lang="vi-VN" sz="2400" b="0" i="0" u="none" strike="noStrike" kern="0" cap="none" spc="0" normalizeH="0" baseline="0" noProof="0" dirty="0" smtClean="0">
                <a:ln>
                  <a:noFill/>
                </a:ln>
                <a:solidFill>
                  <a:srgbClr val="4D5156"/>
                </a:solidFill>
                <a:effectLst/>
                <a:uLnTx/>
                <a:uFillTx/>
                <a:latin typeface="+mj-lt"/>
              </a:rPr>
              <a:t>1995</a:t>
            </a:r>
            <a:endParaRPr kumimoji="0" lang="en-US" sz="2400" b="0" i="0" u="none" strike="noStrike" kern="0" cap="none" spc="0" normalizeH="0" baseline="0" noProof="0" dirty="0">
              <a:ln>
                <a:noFill/>
              </a:ln>
              <a:solidFill>
                <a:srgbClr val="000000"/>
              </a:solidFill>
              <a:effectLst/>
              <a:uLnTx/>
              <a:uFillTx/>
              <a:latin typeface="+mj-lt"/>
            </a:endParaRPr>
          </a:p>
        </p:txBody>
      </p:sp>
      <p:sp>
        <p:nvSpPr>
          <p:cNvPr id="7" name="TextBox 6"/>
          <p:cNvSpPr txBox="1"/>
          <p:nvPr/>
        </p:nvSpPr>
        <p:spPr>
          <a:xfrm>
            <a:off x="3797662" y="1089685"/>
            <a:ext cx="6170013" cy="461665"/>
          </a:xfrm>
          <a:prstGeom prst="rect">
            <a:avLst/>
          </a:prstGeom>
          <a:noFill/>
        </p:spPr>
        <p:txBody>
          <a:bodyPr wrap="square" rtlCol="0">
            <a:spAutoFit/>
          </a:bodyPr>
          <a:lstStyle/>
          <a:p>
            <a:r>
              <a:rPr lang="en-US" sz="2400" b="1" smtClean="0">
                <a:solidFill>
                  <a:srgbClr val="002060"/>
                </a:solidFill>
              </a:rPr>
              <a:t>BÀI 1.ÔN LẠI BÀI QUỐC CA VIỆT NAM</a:t>
            </a:r>
            <a:endParaRPr lang="en-US" sz="2400" b="1">
              <a:solidFill>
                <a:srgbClr val="002060"/>
              </a:solidFill>
            </a:endParaRPr>
          </a:p>
        </p:txBody>
      </p:sp>
      <p:sp>
        <p:nvSpPr>
          <p:cNvPr id="8" name="Rectangle 7"/>
          <p:cNvSpPr/>
          <p:nvPr/>
        </p:nvSpPr>
        <p:spPr>
          <a:xfrm>
            <a:off x="4211961" y="188640"/>
            <a:ext cx="4230004" cy="584775"/>
          </a:xfrm>
          <a:prstGeom prst="rect">
            <a:avLst/>
          </a:prstGeom>
        </p:spPr>
        <p:txBody>
          <a:bodyPr wrap="none">
            <a:spAutoFit/>
          </a:bodyPr>
          <a:lstStyle/>
          <a:p>
            <a:r>
              <a:rPr lang="en-US" sz="3200" b="1" smtClean="0">
                <a:solidFill>
                  <a:srgbClr val="002060"/>
                </a:solidFill>
                <a:latin typeface="Times New Roman" panose="02020603050405020304"/>
                <a:ea typeface="Times New Roman" panose="02020603050405020304"/>
                <a:cs typeface="Times New Roman" panose="02020603050405020304"/>
              </a:rPr>
              <a:t>1.ÔN </a:t>
            </a:r>
            <a:r>
              <a:rPr lang="en-US" sz="3200" b="1">
                <a:solidFill>
                  <a:srgbClr val="002060"/>
                </a:solidFill>
                <a:latin typeface="Times New Roman" panose="02020603050405020304"/>
                <a:ea typeface="Times New Roman" panose="02020603050405020304"/>
                <a:cs typeface="Times New Roman" panose="02020603050405020304"/>
              </a:rPr>
              <a:t>TẬP 3 BÀI HÁT </a:t>
            </a:r>
            <a:endParaRPr lang="en-US">
              <a:solidFill>
                <a:srgbClr val="00206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C"/>
          <p:cNvPicPr>
            <a:picLocks noChangeAspect="1" noChangeArrowheads="1"/>
          </p:cNvPicPr>
          <p:nvPr/>
        </p:nvPicPr>
        <p:blipFill>
          <a:blip r:embed="rId2" cstate="print">
            <a:extLst>
              <a:ext uri="{28A0092B-C50C-407E-A947-70E740481C1C}">
                <a14:useLocalDpi xmlns:a14="http://schemas.microsoft.com/office/drawing/2010/main" xmlns="" val="0"/>
              </a:ext>
            </a:extLst>
          </a:blip>
          <a:srcRect t="11095" b="39330"/>
          <a:stretch>
            <a:fillRect/>
          </a:stretch>
        </p:blipFill>
        <p:spPr bwMode="auto">
          <a:xfrm>
            <a:off x="12218" y="764708"/>
            <a:ext cx="9131781" cy="6214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771800" y="0"/>
            <a:ext cx="5745170" cy="954107"/>
          </a:xfrm>
          <a:prstGeom prst="rect">
            <a:avLst/>
          </a:prstGeom>
          <a:noFill/>
        </p:spPr>
        <p:txBody>
          <a:bodyPr wrap="square" rtlCol="0">
            <a:spAutoFit/>
          </a:bodyPr>
          <a:lstStyle/>
          <a:p>
            <a:r>
              <a:rPr lang="en-US" sz="2800" smtClean="0"/>
              <a:t>Lớp đứng tại chỗ nghiêm trang hát lại bài Quốc ca với các hình thức</a:t>
            </a:r>
            <a:endParaRPr lang="en-US" sz="28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descr="BCDH"/>
          <p:cNvPicPr>
            <a:picLocks noChangeAspect="1" noChangeArrowheads="1"/>
          </p:cNvPicPr>
          <p:nvPr/>
        </p:nvPicPr>
        <p:blipFill>
          <a:blip r:embed="rId3" cstate="print">
            <a:extLst>
              <a:ext uri="{28A0092B-C50C-407E-A947-70E740481C1C}">
                <a14:useLocalDpi xmlns:a14="http://schemas.microsoft.com/office/drawing/2010/main" xmlns="" val="0"/>
              </a:ext>
            </a:extLst>
          </a:blip>
          <a:srcRect t="10616" b="57538"/>
          <a:stretch>
            <a:fillRect/>
          </a:stretch>
        </p:blipFill>
        <p:spPr bwMode="auto">
          <a:xfrm>
            <a:off x="-17417" y="3095469"/>
            <a:ext cx="9144000" cy="375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0" y="-19067"/>
            <a:ext cx="5472608" cy="461665"/>
          </a:xfrm>
          <a:prstGeom prst="rect">
            <a:avLst/>
          </a:prstGeom>
          <a:noFill/>
        </p:spPr>
        <p:txBody>
          <a:bodyPr wrap="square" rtlCol="0">
            <a:spAutoFit/>
          </a:bodyPr>
          <a:lstStyle/>
          <a:p>
            <a:r>
              <a:rPr lang="en-US" sz="2400" b="1" smtClean="0">
                <a:solidFill>
                  <a:srgbClr val="002060"/>
                </a:solidFill>
              </a:rPr>
              <a:t>BÀI 2.ÔN BÀI BÀI CA ĐI HỌC</a:t>
            </a:r>
            <a:endParaRPr lang="en-US" sz="2400" b="1">
              <a:solidFill>
                <a:srgbClr val="002060"/>
              </a:solidFill>
            </a:endParaRPr>
          </a:p>
        </p:txBody>
      </p:sp>
      <p:sp>
        <p:nvSpPr>
          <p:cNvPr id="3" name="Rectangle 2"/>
          <p:cNvSpPr/>
          <p:nvPr/>
        </p:nvSpPr>
        <p:spPr>
          <a:xfrm>
            <a:off x="1835696" y="504560"/>
            <a:ext cx="4878288" cy="523220"/>
          </a:xfrm>
          <a:prstGeom prst="rect">
            <a:avLst/>
          </a:prstGeom>
        </p:spPr>
        <p:txBody>
          <a:bodyPr wrap="square">
            <a:spAutoFit/>
          </a:bodyPr>
          <a:lstStyle/>
          <a:p>
            <a:pPr lvl="0"/>
            <a:r>
              <a:rPr lang="en-US" sz="2800">
                <a:solidFill>
                  <a:prstClr val="black"/>
                </a:solidFill>
              </a:rPr>
              <a:t>Ôn lại bài hát với các hình thức</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1170908">
            <a:off x="3453708" y="2300085"/>
            <a:ext cx="2749483" cy="2246769"/>
          </a:xfrm>
          <a:prstGeom prst="rect">
            <a:avLst/>
          </a:prstGeom>
          <a:noFill/>
        </p:spPr>
        <p:txBody>
          <a:bodyPr wrap="square" rtlCol="0">
            <a:spAutoFit/>
          </a:bodyPr>
          <a:lstStyle/>
          <a:p>
            <a:r>
              <a:rPr lang="en-US" sz="2800" b="1">
                <a:solidFill>
                  <a:srgbClr val="FF0000"/>
                </a:solidFill>
              </a:rPr>
              <a:t>TRÒ CHƠI BỨC TRANH BÍ ÂN: Hãy trả lời các câu hỏi sau (KTBC)</a:t>
            </a:r>
          </a:p>
        </p:txBody>
      </p:sp>
      <p:sp>
        <p:nvSpPr>
          <p:cNvPr id="5" name="TextBox 4">
            <a:hlinkClick r:id="rId3" action="ppaction://hlinksldjump"/>
          </p:cNvPr>
          <p:cNvSpPr txBox="1"/>
          <p:nvPr/>
        </p:nvSpPr>
        <p:spPr>
          <a:xfrm>
            <a:off x="840658" y="1472054"/>
            <a:ext cx="3299294"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1</a:t>
            </a:r>
          </a:p>
        </p:txBody>
      </p:sp>
      <p:sp>
        <p:nvSpPr>
          <p:cNvPr id="9" name="TextBox 8">
            <a:hlinkClick r:id="rId4" action="ppaction://hlinksldjump"/>
          </p:cNvPr>
          <p:cNvSpPr txBox="1"/>
          <p:nvPr/>
        </p:nvSpPr>
        <p:spPr>
          <a:xfrm>
            <a:off x="5535526" y="5050615"/>
            <a:ext cx="27210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4</a:t>
            </a:r>
          </a:p>
        </p:txBody>
      </p:sp>
      <p:sp>
        <p:nvSpPr>
          <p:cNvPr id="10" name="TextBox 9">
            <a:hlinkClick r:id="rId5" action="ppaction://hlinksldjump"/>
          </p:cNvPr>
          <p:cNvSpPr txBox="1"/>
          <p:nvPr/>
        </p:nvSpPr>
        <p:spPr>
          <a:xfrm>
            <a:off x="718984" y="4856828"/>
            <a:ext cx="256622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3</a:t>
            </a:r>
          </a:p>
        </p:txBody>
      </p:sp>
      <p:sp>
        <p:nvSpPr>
          <p:cNvPr id="11" name="TextBox 10">
            <a:hlinkClick r:id="rId6" action="ppaction://hlinksldjump"/>
          </p:cNvPr>
          <p:cNvSpPr txBox="1"/>
          <p:nvPr/>
        </p:nvSpPr>
        <p:spPr>
          <a:xfrm>
            <a:off x="5785057" y="1159112"/>
            <a:ext cx="283169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2</a:t>
            </a:r>
          </a:p>
        </p:txBody>
      </p:sp>
      <p:sp>
        <p:nvSpPr>
          <p:cNvPr id="2" name="TextBox 1"/>
          <p:cNvSpPr txBox="1"/>
          <p:nvPr/>
        </p:nvSpPr>
        <p:spPr>
          <a:xfrm>
            <a:off x="2627784" y="0"/>
            <a:ext cx="6804248" cy="369332"/>
          </a:xfrm>
          <a:prstGeom prst="rect">
            <a:avLst/>
          </a:prstGeom>
          <a:noFill/>
        </p:spPr>
        <p:txBody>
          <a:bodyPr wrap="square" rtlCol="0">
            <a:spAutoFit/>
          </a:bodyPr>
          <a:lstStyle/>
          <a:p>
            <a:r>
              <a:rPr lang="en-US" b="1" smtClean="0">
                <a:solidFill>
                  <a:srgbClr val="002060"/>
                </a:solidFill>
              </a:rPr>
              <a:t>BÀI 3.ÔN LẠI BÀI HÁT CÙNG MÚA HÁT DƯỚI TRĂNG QUA TRÒ CHƠI</a:t>
            </a:r>
            <a:endParaRPr lang="en-US" b="1">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68910" y="4999259"/>
            <a:ext cx="3860390" cy="1384995"/>
          </a:xfrm>
          <a:prstGeom prst="rect">
            <a:avLst/>
          </a:prstGeom>
          <a:noFill/>
        </p:spPr>
        <p:txBody>
          <a:bodyPr wrap="square" rtlCol="0">
            <a:spAutoFit/>
          </a:bodyPr>
          <a:lstStyle/>
          <a:p>
            <a:r>
              <a:rPr lang="en-US" sz="2800" i="1">
                <a:solidFill>
                  <a:srgbClr val="FF0000"/>
                </a:solidFill>
              </a:rPr>
              <a:t>CÂU 1: Em hãy cho biết câu hát sau là câu mấy trong bài hát nào</a:t>
            </a:r>
          </a:p>
        </p:txBody>
      </p:sp>
      <p:pic>
        <p:nvPicPr>
          <p:cNvPr id="5" name="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363429" y="675968"/>
            <a:ext cx="457200" cy="6096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378180" y="0"/>
            <a:ext cx="2275013" cy="6858000"/>
          </a:xfrm>
          <a:prstGeom prst="rect">
            <a:avLst/>
          </a:prstGeom>
        </p:spPr>
      </p:pic>
      <p:pic>
        <p:nvPicPr>
          <p:cNvPr id="7" name="Picture 6"/>
          <p:cNvPicPr>
            <a:picLocks noChangeAspect="1"/>
          </p:cNvPicPr>
          <p:nvPr/>
        </p:nvPicPr>
        <p:blipFill>
          <a:blip r:embed="rId4"/>
          <a:stretch>
            <a:fillRect/>
          </a:stretch>
        </p:blipFill>
        <p:spPr>
          <a:xfrm>
            <a:off x="4653192" y="0"/>
            <a:ext cx="2127382" cy="6858000"/>
          </a:xfrm>
          <a:prstGeom prst="rect">
            <a:avLst/>
          </a:prstGeom>
        </p:spPr>
      </p:pic>
      <p:pic>
        <p:nvPicPr>
          <p:cNvPr id="8" name="Picture 7"/>
          <p:cNvPicPr>
            <a:picLocks noChangeAspect="1"/>
          </p:cNvPicPr>
          <p:nvPr/>
        </p:nvPicPr>
        <p:blipFill>
          <a:blip r:embed="rId4"/>
          <a:stretch>
            <a:fillRect/>
          </a:stretch>
        </p:blipFill>
        <p:spPr>
          <a:xfrm>
            <a:off x="6780574" y="0"/>
            <a:ext cx="2275013" cy="6858000"/>
          </a:xfrm>
          <a:prstGeom prst="rect">
            <a:avLst/>
          </a:prstGeom>
        </p:spPr>
      </p:pic>
      <p:sp>
        <p:nvSpPr>
          <p:cNvPr id="2" name="TextBox 1"/>
          <p:cNvSpPr txBox="1"/>
          <p:nvPr/>
        </p:nvSpPr>
        <p:spPr>
          <a:xfrm>
            <a:off x="250796" y="1190103"/>
            <a:ext cx="1972524" cy="2677656"/>
          </a:xfrm>
          <a:prstGeom prst="rect">
            <a:avLst/>
          </a:prstGeom>
          <a:noFill/>
        </p:spPr>
        <p:txBody>
          <a:bodyPr wrap="square" rtlCol="0">
            <a:spAutoFit/>
          </a:bodyPr>
          <a:lstStyle/>
          <a:p>
            <a:r>
              <a:rPr lang="en-US" sz="2800">
                <a:solidFill>
                  <a:prstClr val="white"/>
                </a:solidFill>
              </a:rPr>
              <a:t>Câu 1 bài hát Cùng múa hát dưới trăng, em hãy hát lại câu 1</a:t>
            </a:r>
          </a:p>
        </p:txBody>
      </p:sp>
      <p:pic>
        <p:nvPicPr>
          <p:cNvPr id="9" name="1">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259680" y="698091"/>
            <a:ext cx="457200" cy="609600"/>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57627" y="3064994"/>
            <a:ext cx="2543175" cy="13593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endCondLst>
                    <p:cond evt="onStopAudio" delay="0">
                      <p:tgtEl>
                        <p:sldTgt/>
                      </p:tgtEl>
                    </p:cond>
                  </p:end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807978"/>
            <a:ext cx="3594919" cy="1569660"/>
          </a:xfrm>
          <a:prstGeom prst="rect">
            <a:avLst/>
          </a:prstGeom>
          <a:noFill/>
        </p:spPr>
        <p:txBody>
          <a:bodyPr wrap="square" rtlCol="0">
            <a:spAutoFit/>
          </a:bodyPr>
          <a:lstStyle/>
          <a:p>
            <a:r>
              <a:rPr lang="en-US" sz="2400" i="1">
                <a:solidFill>
                  <a:srgbClr val="FF0000"/>
                </a:solidFill>
              </a:rPr>
              <a:t>CÂU 2: Em hãy cho biết trong bài Cùng múa hát dưới trăng có những con vật nào</a:t>
            </a: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30197" y="4807981"/>
            <a:ext cx="1423220" cy="133666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435</Words>
  <Application>WPS Presentation</Application>
  <PresentationFormat>On-screen Show (4:3)</PresentationFormat>
  <Paragraphs>40</Paragraphs>
  <Slides>20</Slides>
  <Notes>1</Notes>
  <HiddenSlides>0</HiddenSlides>
  <MMClips>10</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Office Theme</vt:lpstr>
      <vt:lpstr>1_Office Theme</vt:lpstr>
      <vt:lpstr>Default Design</vt:lpstr>
      <vt:lpstr>2_Office Theme</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25</cp:revision>
  <dcterms:created xsi:type="dcterms:W3CDTF">2021-07-05T03:38:00Z</dcterms:created>
  <dcterms:modified xsi:type="dcterms:W3CDTF">2022-09-19T03:38:19Z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009855FC5C104CF5986C771D52BB6EDF</vt:lpwstr>
  </property>
  <property fmtid="{D5CDD505-2E9C-101B-9397-08002B2CF9AE}" pid="3" name="KSOProductBuildVer">
    <vt:lpwstr>1033-11.2.0.10265</vt:lpwstr>
  </property>
</Properties>
</file>