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  <p:sldMasterId id="2147483706" r:id="rId3"/>
    <p:sldMasterId id="2147483720" r:id="rId4"/>
    <p:sldMasterId id="2147483732" r:id="rId5"/>
    <p:sldMasterId id="2147483746" r:id="rId6"/>
  </p:sldMasterIdLst>
  <p:notesMasterIdLst>
    <p:notesMasterId r:id="rId25"/>
  </p:notesMasterIdLst>
  <p:sldIdLst>
    <p:sldId id="257" r:id="rId7"/>
    <p:sldId id="285" r:id="rId8"/>
    <p:sldId id="290" r:id="rId9"/>
    <p:sldId id="267" r:id="rId10"/>
    <p:sldId id="261" r:id="rId11"/>
    <p:sldId id="325" r:id="rId12"/>
    <p:sldId id="262" r:id="rId13"/>
    <p:sldId id="258" r:id="rId14"/>
    <p:sldId id="266" r:id="rId15"/>
    <p:sldId id="2007577162" r:id="rId16"/>
    <p:sldId id="2007577163" r:id="rId17"/>
    <p:sldId id="286" r:id="rId18"/>
    <p:sldId id="307" r:id="rId19"/>
    <p:sldId id="289" r:id="rId20"/>
    <p:sldId id="308" r:id="rId21"/>
    <p:sldId id="320" r:id="rId22"/>
    <p:sldId id="2007577164" r:id="rId23"/>
    <p:sldId id="2007577165" r:id="rId24"/>
  </p:sldIdLst>
  <p:sldSz cx="12192000" cy="6858000"/>
  <p:notesSz cx="6858000" cy="9144000"/>
  <p:custDataLst>
    <p:tags r:id="rId2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EAEB"/>
    <a:srgbClr val="FDB653"/>
    <a:srgbClr val="FFC600"/>
    <a:srgbClr val="FEEA88"/>
    <a:srgbClr val="FB1D12"/>
    <a:srgbClr val="F1FF23"/>
    <a:srgbClr val="A4C735"/>
    <a:srgbClr val="FF0066"/>
    <a:srgbClr val="F7941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4660"/>
  </p:normalViewPr>
  <p:slideViewPr>
    <p:cSldViewPr snapToGrid="0">
      <p:cViewPr varScale="1">
        <p:scale>
          <a:sx n="76" d="100"/>
          <a:sy n="76" d="100"/>
        </p:scale>
        <p:origin x="77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6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84A65-50A2-495D-B95A-1D93E135BE8A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FEDFF-F298-41DC-B7A2-6E275A447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94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3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6720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2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7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8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1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4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6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0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3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0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1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921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584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99122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957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35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8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29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837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90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02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08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48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83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42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96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1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971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1255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764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694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525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087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44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728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076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857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879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35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48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71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9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4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52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42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84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33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35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18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32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12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46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51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65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9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80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89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09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04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51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72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91" r:id="rId4"/>
    <p:sldLayoutId id="214748366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78530-F7E8-41FD-B4DC-B25094D1B52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37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73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28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3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7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4240" y="214249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Toán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49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33C84-413F-449A-B559-B47D175C9C9C}"/>
              </a:ext>
            </a:extLst>
          </p:cNvPr>
          <p:cNvGrpSpPr/>
          <p:nvPr/>
        </p:nvGrpSpPr>
        <p:grpSpPr>
          <a:xfrm>
            <a:off x="492696" y="-449060"/>
            <a:ext cx="11031795" cy="6769511"/>
            <a:chOff x="6362693" y="362006"/>
            <a:chExt cx="3114102" cy="4519819"/>
          </a:xfrm>
        </p:grpSpPr>
        <p:grpSp>
          <p:nvGrpSpPr>
            <p:cNvPr id="19" name="组合 6">
              <a:extLst>
                <a:ext uri="{FF2B5EF4-FFF2-40B4-BE49-F238E27FC236}">
                  <a16:creationId xmlns:a16="http://schemas.microsoft.com/office/drawing/2014/main" id="{2D3D3D96-65D3-4CE8-9B8C-D1E69150DC88}"/>
                </a:ext>
              </a:extLst>
            </p:cNvPr>
            <p:cNvGrpSpPr/>
            <p:nvPr/>
          </p:nvGrpSpPr>
          <p:grpSpPr>
            <a:xfrm>
              <a:off x="6378273" y="1282490"/>
              <a:ext cx="3083430" cy="3599335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矩形 11">
                <a:extLst>
                  <a:ext uri="{FF2B5EF4-FFF2-40B4-BE49-F238E27FC236}">
                    <a16:creationId xmlns:a16="http://schemas.microsoft.com/office/drawing/2014/main" id="{0EBEE8E8-F4F7-41DC-94FD-EEA1B11A9305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24" name="矩形 12">
                <a:extLst>
                  <a:ext uri="{FF2B5EF4-FFF2-40B4-BE49-F238E27FC236}">
                    <a16:creationId xmlns:a16="http://schemas.microsoft.com/office/drawing/2014/main" id="{A78E7E37-0473-4F1C-AC93-D3DAB47A52EF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  <a:sym typeface="Arial"/>
                </a:endParaRPr>
              </a:p>
            </p:txBody>
          </p:sp>
        </p:grpSp>
        <p:cxnSp>
          <p:nvCxnSpPr>
            <p:cNvPr id="25" name="直接连接符 8">
              <a:extLst>
                <a:ext uri="{FF2B5EF4-FFF2-40B4-BE49-F238E27FC236}">
                  <a16:creationId xmlns:a16="http://schemas.microsoft.com/office/drawing/2014/main" id="{FEC5F0C0-3B86-4811-B358-283B8AE169C8}"/>
                </a:ext>
              </a:extLst>
            </p:cNvPr>
            <p:cNvCxnSpPr/>
            <p:nvPr/>
          </p:nvCxnSpPr>
          <p:spPr>
            <a:xfrm flipV="1">
              <a:off x="6362693" y="680236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9">
              <a:extLst>
                <a:ext uri="{FF2B5EF4-FFF2-40B4-BE49-F238E27FC236}">
                  <a16:creationId xmlns:a16="http://schemas.microsoft.com/office/drawing/2014/main" id="{B91C31B9-0CAA-4F30-A85B-4B7B285CD950}"/>
                </a:ext>
              </a:extLst>
            </p:cNvPr>
            <p:cNvCxnSpPr/>
            <p:nvPr/>
          </p:nvCxnSpPr>
          <p:spPr>
            <a:xfrm flipH="1" flipV="1">
              <a:off x="7751129" y="663134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椭圆 10">
              <a:extLst>
                <a:ext uri="{FF2B5EF4-FFF2-40B4-BE49-F238E27FC236}">
                  <a16:creationId xmlns:a16="http://schemas.microsoft.com/office/drawing/2014/main" id="{37425E6D-3E47-4A44-8094-D81C1A64442F}"/>
                </a:ext>
              </a:extLst>
            </p:cNvPr>
            <p:cNvSpPr/>
            <p:nvPr/>
          </p:nvSpPr>
          <p:spPr>
            <a:xfrm>
              <a:off x="7705692" y="362006"/>
              <a:ext cx="440475" cy="77649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8" b="21217"/>
          <a:stretch/>
        </p:blipFill>
        <p:spPr>
          <a:xfrm>
            <a:off x="1066800" y="1190559"/>
            <a:ext cx="10058400" cy="4957039"/>
          </a:xfrm>
          <a:prstGeom prst="rect">
            <a:avLst/>
          </a:prstGeom>
        </p:spPr>
      </p:pic>
      <p:pic>
        <p:nvPicPr>
          <p:cNvPr id="34" name="图片 3">
            <a:extLst>
              <a:ext uri="{FF2B5EF4-FFF2-40B4-BE49-F238E27FC236}">
                <a16:creationId xmlns:a16="http://schemas.microsoft.com/office/drawing/2014/main" id="{CE4B9917-223B-4425-9222-0FA6F2638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4512920"/>
            <a:ext cx="12230100" cy="234508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545765" y="1555785"/>
            <a:ext cx="7856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Thứ    ngày    tháng   năm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2022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461E64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23669" y="2248390"/>
            <a:ext cx="4836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Toán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461E64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66188" y="2965538"/>
            <a:ext cx="10140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Bài </a:t>
            </a:r>
            <a:r>
              <a:rPr lang="en-US" sz="3200" b="1">
                <a:solidFill>
                  <a:srgbClr val="461E64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70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: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5H Normal" panose="020B0603050302020204" pitchFamily="34" charset="0"/>
                <a:ea typeface="HP001" panose="020B0603050302020204" pitchFamily="34" charset="0"/>
                <a:cs typeface="HP001 5H Normal" panose="020B0603050302020204" pitchFamily="34" charset="0"/>
                <a:sym typeface="Arial"/>
              </a:rPr>
              <a:t>Ô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n tập phép cộng, phép trừ trong phạm vi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B5A133-9470-4182-A235-FE6BDACB9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235" y="4267463"/>
            <a:ext cx="3366935" cy="20695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B736EA-CCB7-4E7F-92C1-666C956CBA0D}"/>
              </a:ext>
            </a:extLst>
          </p:cNvPr>
          <p:cNvSpPr txBox="1"/>
          <p:nvPr/>
        </p:nvSpPr>
        <p:spPr>
          <a:xfrm>
            <a:off x="1878079" y="3657984"/>
            <a:ext cx="10140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100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0 (t1)</a:t>
            </a:r>
          </a:p>
        </p:txBody>
      </p:sp>
    </p:spTree>
    <p:extLst>
      <p:ext uri="{BB962C8B-B14F-4D97-AF65-F5344CB8AC3E}">
        <p14:creationId xmlns:p14="http://schemas.microsoft.com/office/powerpoint/2010/main" val="280379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408218" y="54494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微软雅黑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638" y="2843899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 hiện được phép cộng, phép trừ trong phạm vi 1000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2D9C7-B4BA-4BC8-A832-4E355F0724B1}"/>
              </a:ext>
            </a:extLst>
          </p:cNvPr>
          <p:cNvSpPr txBox="1"/>
          <p:nvPr/>
        </p:nvSpPr>
        <p:spPr>
          <a:xfrm>
            <a:off x="2133600" y="2730565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 hiện </a:t>
            </a: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 cộng, trừ nhẩm; so sánh được các số trong phạm vi 1000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E1C2D419-6506-46DA-9588-D2DA4C5FD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582" y="4044982"/>
            <a:ext cx="546362" cy="9723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4ECCD9-ABCB-4F2C-B99F-8FEACDF1BE14}"/>
              </a:ext>
            </a:extLst>
          </p:cNvPr>
          <p:cNvSpPr txBox="1"/>
          <p:nvPr/>
        </p:nvSpPr>
        <p:spPr>
          <a:xfrm>
            <a:off x="2124364" y="4105898"/>
            <a:ext cx="9587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 được bài toán có nội dung thực tiễn liên quan đến phép cộng, phép trừ trong phạm vi 1000.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53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719011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9B20532-FB07-4848-91BB-7181F8B0E95B}"/>
              </a:ext>
            </a:extLst>
          </p:cNvPr>
          <p:cNvSpPr/>
          <p:nvPr/>
        </p:nvSpPr>
        <p:spPr>
          <a:xfrm>
            <a:off x="4975091" y="69564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20F8D-7545-4E33-BF00-A45C28ABB1F4}"/>
              </a:ext>
            </a:extLst>
          </p:cNvPr>
          <p:cNvSpPr txBox="1"/>
          <p:nvPr/>
        </p:nvSpPr>
        <p:spPr>
          <a:xfrm>
            <a:off x="5412413" y="695644"/>
            <a:ext cx="190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nhẩm</a:t>
            </a:r>
            <a:endParaRPr lang="vi-VN" sz="2800" dirty="0"/>
          </a:p>
        </p:txBody>
      </p:sp>
      <p:pic>
        <p:nvPicPr>
          <p:cNvPr id="27" name="Picture 26" descr="C:\Users\TUAN\Downloads\Luyện tập 1.png">
            <a:extLst>
              <a:ext uri="{FF2B5EF4-FFF2-40B4-BE49-F238E27FC236}">
                <a16:creationId xmlns:a16="http://schemas.microsoft.com/office/drawing/2014/main" id="{F3C565F2-A406-4696-AC38-130DAEBB0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1A7ED3C-0B00-4290-9CBB-F9425D4E858A}"/>
              </a:ext>
            </a:extLst>
          </p:cNvPr>
          <p:cNvGrpSpPr/>
          <p:nvPr/>
        </p:nvGrpSpPr>
        <p:grpSpPr>
          <a:xfrm>
            <a:off x="341750" y="1150074"/>
            <a:ext cx="3228886" cy="3450600"/>
            <a:chOff x="255468" y="1308626"/>
            <a:chExt cx="3228886" cy="3450600"/>
          </a:xfrm>
        </p:grpSpPr>
        <p:pic>
          <p:nvPicPr>
            <p:cNvPr id="1028" name="Picture 4" descr="30,774 BEST Green Apple Cartoon IMAGES, STOCK PHOTOS &amp;amp; VECTORS | Adobe Stock">
              <a:extLst>
                <a:ext uri="{FF2B5EF4-FFF2-40B4-BE49-F238E27FC236}">
                  <a16:creationId xmlns:a16="http://schemas.microsoft.com/office/drawing/2014/main" id="{7FEF8F85-4848-4508-A70A-61671B89DB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4" t="23453" r="68299" b="23656"/>
            <a:stretch/>
          </p:blipFill>
          <p:spPr bwMode="auto">
            <a:xfrm flipH="1">
              <a:off x="255468" y="1308626"/>
              <a:ext cx="3228886" cy="345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4E9A57E-7C50-4C06-8DB4-ED35B14B8D67}"/>
                </a:ext>
              </a:extLst>
            </p:cNvPr>
            <p:cNvSpPr txBox="1"/>
            <p:nvPr/>
          </p:nvSpPr>
          <p:spPr>
            <a:xfrm>
              <a:off x="666225" y="2410381"/>
              <a:ext cx="2465231" cy="16858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bg1"/>
                  </a:solidFill>
                </a:rPr>
                <a:t>200 + 300 = ?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bg1"/>
                  </a:solidFill>
                </a:rPr>
                <a:t>700 – 300 = ?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bg1"/>
                  </a:solidFill>
                </a:rPr>
                <a:t>600 + 60 = ?</a:t>
              </a:r>
              <a:endParaRPr lang="vi-VN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D594EB0-8DC1-4899-BDE0-E4074F051939}"/>
              </a:ext>
            </a:extLst>
          </p:cNvPr>
          <p:cNvGrpSpPr/>
          <p:nvPr/>
        </p:nvGrpSpPr>
        <p:grpSpPr>
          <a:xfrm>
            <a:off x="4077063" y="1921626"/>
            <a:ext cx="3285297" cy="3510885"/>
            <a:chOff x="3983320" y="1677031"/>
            <a:chExt cx="3285297" cy="3510885"/>
          </a:xfrm>
        </p:grpSpPr>
        <p:pic>
          <p:nvPicPr>
            <p:cNvPr id="30" name="Picture 4" descr="30,774 BEST Green Apple Cartoon IMAGES, STOCK PHOTOS &amp;amp; VECTORS | Adobe Stock">
              <a:extLst>
                <a:ext uri="{FF2B5EF4-FFF2-40B4-BE49-F238E27FC236}">
                  <a16:creationId xmlns:a16="http://schemas.microsoft.com/office/drawing/2014/main" id="{B44A641E-4190-46D8-894F-B29B728844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96" t="23554" r="36857" b="23554"/>
            <a:stretch/>
          </p:blipFill>
          <p:spPr bwMode="auto">
            <a:xfrm flipH="1">
              <a:off x="3983320" y="1677031"/>
              <a:ext cx="3285297" cy="3510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6E1674A-43F2-4FCA-91AC-959C195EF483}"/>
                </a:ext>
              </a:extLst>
            </p:cNvPr>
            <p:cNvSpPr txBox="1"/>
            <p:nvPr/>
          </p:nvSpPr>
          <p:spPr>
            <a:xfrm>
              <a:off x="4480068" y="2722495"/>
              <a:ext cx="2465231" cy="16858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300 + 400 = ?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800 – 400 = ?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850 – 50 = ?</a:t>
              </a:r>
              <a:endParaRPr lang="vi-VN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B130AB2-7A88-46A5-AF3D-44801F08C185}"/>
              </a:ext>
            </a:extLst>
          </p:cNvPr>
          <p:cNvGrpSpPr/>
          <p:nvPr/>
        </p:nvGrpSpPr>
        <p:grpSpPr>
          <a:xfrm>
            <a:off x="7683910" y="2531787"/>
            <a:ext cx="3598045" cy="3845108"/>
            <a:chOff x="7562489" y="2471230"/>
            <a:chExt cx="3228886" cy="3450600"/>
          </a:xfrm>
        </p:grpSpPr>
        <p:pic>
          <p:nvPicPr>
            <p:cNvPr id="31" name="Picture 4" descr="30,774 BEST Green Apple Cartoon IMAGES, STOCK PHOTOS &amp;amp; VECTORS | Adobe Stock">
              <a:extLst>
                <a:ext uri="{FF2B5EF4-FFF2-40B4-BE49-F238E27FC236}">
                  <a16:creationId xmlns:a16="http://schemas.microsoft.com/office/drawing/2014/main" id="{F65FFCA4-8135-4251-837B-E4DC81FC13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13" t="22314" r="6340" b="24795"/>
            <a:stretch/>
          </p:blipFill>
          <p:spPr bwMode="auto">
            <a:xfrm flipH="1">
              <a:off x="7562489" y="2471230"/>
              <a:ext cx="3228886" cy="345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B2724C7-48F3-4E4F-870D-9FED00CD3B7C}"/>
                </a:ext>
              </a:extLst>
            </p:cNvPr>
            <p:cNvSpPr txBox="1"/>
            <p:nvPr/>
          </p:nvSpPr>
          <p:spPr>
            <a:xfrm>
              <a:off x="8037586" y="3718985"/>
              <a:ext cx="2465231" cy="16858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600 + 400 = ?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1000 – 600 = ?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1000 – 400 = ?</a:t>
              </a:r>
              <a:endParaRPr lang="vi-VN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8C3BE04-9C0E-42CD-9FE7-24A15333E05A}"/>
              </a:ext>
            </a:extLst>
          </p:cNvPr>
          <p:cNvSpPr txBox="1"/>
          <p:nvPr/>
        </p:nvSpPr>
        <p:spPr>
          <a:xfrm>
            <a:off x="2466557" y="2369259"/>
            <a:ext cx="699230" cy="461665"/>
          </a:xfrm>
          <a:prstGeom prst="rect">
            <a:avLst/>
          </a:prstGeom>
          <a:solidFill>
            <a:srgbClr val="FB1D12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500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9190C5F-22D2-43F4-9699-2753D51FC34A}"/>
              </a:ext>
            </a:extLst>
          </p:cNvPr>
          <p:cNvSpPr txBox="1"/>
          <p:nvPr/>
        </p:nvSpPr>
        <p:spPr>
          <a:xfrm>
            <a:off x="2474938" y="2913595"/>
            <a:ext cx="699230" cy="461665"/>
          </a:xfrm>
          <a:prstGeom prst="rect">
            <a:avLst/>
          </a:prstGeom>
          <a:solidFill>
            <a:srgbClr val="FB1D1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400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759251-7EB8-47A3-B24B-345AA3CF975F}"/>
              </a:ext>
            </a:extLst>
          </p:cNvPr>
          <p:cNvSpPr txBox="1"/>
          <p:nvPr/>
        </p:nvSpPr>
        <p:spPr>
          <a:xfrm>
            <a:off x="2257715" y="3460533"/>
            <a:ext cx="699230" cy="461665"/>
          </a:xfrm>
          <a:prstGeom prst="rect">
            <a:avLst/>
          </a:prstGeom>
          <a:solidFill>
            <a:srgbClr val="FB1D12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660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2CBF0CD-6B9F-43F7-B6B2-E0492EF46457}"/>
              </a:ext>
            </a:extLst>
          </p:cNvPr>
          <p:cNvSpPr txBox="1"/>
          <p:nvPr/>
        </p:nvSpPr>
        <p:spPr>
          <a:xfrm>
            <a:off x="6243848" y="3072848"/>
            <a:ext cx="699230" cy="461665"/>
          </a:xfrm>
          <a:prstGeom prst="rect">
            <a:avLst/>
          </a:prstGeom>
          <a:solidFill>
            <a:srgbClr val="A4C735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B1D12"/>
                </a:solidFill>
              </a:rPr>
              <a:t>700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2BE280-937C-4665-9C15-85023D5E6A17}"/>
              </a:ext>
            </a:extLst>
          </p:cNvPr>
          <p:cNvSpPr txBox="1"/>
          <p:nvPr/>
        </p:nvSpPr>
        <p:spPr>
          <a:xfrm>
            <a:off x="6339165" y="3610949"/>
            <a:ext cx="699230" cy="461665"/>
          </a:xfrm>
          <a:prstGeom prst="rect">
            <a:avLst/>
          </a:prstGeom>
          <a:solidFill>
            <a:srgbClr val="A4C73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B1D12"/>
                </a:solidFill>
              </a:rPr>
              <a:t>400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6CCD3F-CDEC-4F63-B9C9-F7C8ED49E9C1}"/>
              </a:ext>
            </a:extLst>
          </p:cNvPr>
          <p:cNvSpPr txBox="1"/>
          <p:nvPr/>
        </p:nvSpPr>
        <p:spPr>
          <a:xfrm>
            <a:off x="6135973" y="4196844"/>
            <a:ext cx="699230" cy="461665"/>
          </a:xfrm>
          <a:prstGeom prst="rect">
            <a:avLst/>
          </a:prstGeom>
          <a:solidFill>
            <a:srgbClr val="A4C735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B1D12"/>
                </a:solidFill>
              </a:rPr>
              <a:t>800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F7BAB7-4783-45AE-9A04-87F721ADA2CC}"/>
              </a:ext>
            </a:extLst>
          </p:cNvPr>
          <p:cNvSpPr txBox="1"/>
          <p:nvPr/>
        </p:nvSpPr>
        <p:spPr>
          <a:xfrm>
            <a:off x="9953283" y="4059752"/>
            <a:ext cx="967634" cy="461665"/>
          </a:xfrm>
          <a:prstGeom prst="rect">
            <a:avLst/>
          </a:prstGeom>
          <a:solidFill>
            <a:srgbClr val="F1FF23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B1D12"/>
                </a:solidFill>
              </a:rPr>
              <a:t>1000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A599712-192E-41CA-AC65-0EC1187C207C}"/>
              </a:ext>
            </a:extLst>
          </p:cNvPr>
          <p:cNvSpPr txBox="1"/>
          <p:nvPr/>
        </p:nvSpPr>
        <p:spPr>
          <a:xfrm>
            <a:off x="10175520" y="4578638"/>
            <a:ext cx="699230" cy="461665"/>
          </a:xfrm>
          <a:prstGeom prst="rect">
            <a:avLst/>
          </a:prstGeom>
          <a:solidFill>
            <a:srgbClr val="F1FF23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B1D12"/>
                </a:solidFill>
              </a:rPr>
              <a:t>400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6778E9-84F4-462C-94E7-46A56034206C}"/>
              </a:ext>
            </a:extLst>
          </p:cNvPr>
          <p:cNvSpPr txBox="1"/>
          <p:nvPr/>
        </p:nvSpPr>
        <p:spPr>
          <a:xfrm>
            <a:off x="10087485" y="5136900"/>
            <a:ext cx="699230" cy="461665"/>
          </a:xfrm>
          <a:prstGeom prst="rect">
            <a:avLst/>
          </a:prstGeom>
          <a:solidFill>
            <a:srgbClr val="F1FF23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B1D12"/>
                </a:solidFill>
              </a:rPr>
              <a:t>600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525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BB2E9C2-EC09-4322-BA55-9813F4575CAF}"/>
              </a:ext>
            </a:extLst>
          </p:cNvPr>
          <p:cNvSpPr/>
          <p:nvPr/>
        </p:nvSpPr>
        <p:spPr>
          <a:xfrm>
            <a:off x="875173" y="5217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143670-FA5D-4AE8-9EB6-6F8FE7B3B3B0}"/>
              </a:ext>
            </a:extLst>
          </p:cNvPr>
          <p:cNvSpPr txBox="1"/>
          <p:nvPr/>
        </p:nvSpPr>
        <p:spPr>
          <a:xfrm>
            <a:off x="1312496" y="521747"/>
            <a:ext cx="2932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Đặt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.</a:t>
            </a:r>
            <a:endParaRPr lang="vi-VN" sz="2800" dirty="0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DA13A828-588C-4B46-89B2-0C97BF23FC6F}"/>
              </a:ext>
            </a:extLst>
          </p:cNvPr>
          <p:cNvGrpSpPr/>
          <p:nvPr/>
        </p:nvGrpSpPr>
        <p:grpSpPr>
          <a:xfrm>
            <a:off x="2148405" y="1016036"/>
            <a:ext cx="7505356" cy="658837"/>
            <a:chOff x="1824226" y="3918824"/>
            <a:chExt cx="7505356" cy="658837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4AB7751-4D18-418B-BD7C-975EB308B5C5}"/>
                </a:ext>
              </a:extLst>
            </p:cNvPr>
            <p:cNvSpPr/>
            <p:nvPr/>
          </p:nvSpPr>
          <p:spPr>
            <a:xfrm>
              <a:off x="1824226" y="3918826"/>
              <a:ext cx="1795684" cy="6588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435 + 352</a:t>
              </a:r>
              <a:endParaRPr lang="vi-VN" sz="2800" dirty="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011C59F-0534-4F1D-9EF0-20C9FB4695E6}"/>
                </a:ext>
              </a:extLst>
            </p:cNvPr>
            <p:cNvSpPr/>
            <p:nvPr/>
          </p:nvSpPr>
          <p:spPr>
            <a:xfrm>
              <a:off x="4859079" y="3918825"/>
              <a:ext cx="1795684" cy="6588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236 + 528</a:t>
              </a:r>
              <a:endParaRPr lang="vi-VN" sz="2800" dirty="0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0EEBC333-CEC9-472D-8696-A30FF744D7E9}"/>
                </a:ext>
              </a:extLst>
            </p:cNvPr>
            <p:cNvSpPr/>
            <p:nvPr/>
          </p:nvSpPr>
          <p:spPr>
            <a:xfrm>
              <a:off x="7734273" y="3918824"/>
              <a:ext cx="1595309" cy="6588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354 + 63</a:t>
              </a:r>
              <a:endParaRPr lang="vi-VN" sz="2800" dirty="0"/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FB56EDC-BA23-43A7-8842-5CE14C6C5C24}"/>
              </a:ext>
            </a:extLst>
          </p:cNvPr>
          <p:cNvGrpSpPr/>
          <p:nvPr/>
        </p:nvGrpSpPr>
        <p:grpSpPr>
          <a:xfrm>
            <a:off x="2247952" y="1663821"/>
            <a:ext cx="1123898" cy="1312215"/>
            <a:chOff x="1933616" y="4498692"/>
            <a:chExt cx="1123898" cy="1312215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C1F448BF-DDAD-45D1-8D5F-64B97B6B5163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435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352</a:t>
              </a:r>
              <a:endParaRPr lang="vi-VN" sz="2800" dirty="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6B0786B-5289-47B7-8427-0401F0753D6B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A99030D-C9DF-4CD1-99FC-6B12456EBD56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10326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79730BD-9856-44C2-A655-D2D6D9A98C8C}"/>
              </a:ext>
            </a:extLst>
          </p:cNvPr>
          <p:cNvGrpSpPr/>
          <p:nvPr/>
        </p:nvGrpSpPr>
        <p:grpSpPr>
          <a:xfrm>
            <a:off x="5477420" y="1656771"/>
            <a:ext cx="1037625" cy="1312215"/>
            <a:chOff x="1933616" y="4498692"/>
            <a:chExt cx="1037625" cy="1312215"/>
          </a:xfrm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7DDAF8E0-30B1-4EA7-B1BF-2D9A43899155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236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528</a:t>
              </a:r>
              <a:endParaRPr lang="vi-VN" sz="2800" dirty="0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F2E0C61A-7B67-4649-9A57-B5590A5FFA33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4BC151BC-2C8F-495B-808E-75FB027106CF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9463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59D77FB-54F8-4E89-9E44-F0BF6CDDCDBB}"/>
              </a:ext>
            </a:extLst>
          </p:cNvPr>
          <p:cNvGrpSpPr/>
          <p:nvPr/>
        </p:nvGrpSpPr>
        <p:grpSpPr>
          <a:xfrm>
            <a:off x="8247053" y="1663821"/>
            <a:ext cx="1115585" cy="1312215"/>
            <a:chOff x="1933616" y="4498692"/>
            <a:chExt cx="1115585" cy="1312215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DD5233CB-5699-4D2D-BB7E-A85418E9CF88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354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  63</a:t>
              </a:r>
              <a:endParaRPr lang="vi-VN" sz="2800" dirty="0"/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B3AFD639-FE12-4420-A30A-2A7B1C4EEF66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C23F00B9-E083-4C81-B9B7-BD8726AFAFD8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102432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6AFA1E75-DA6C-4F58-9698-CB39AE46EE9E}"/>
              </a:ext>
            </a:extLst>
          </p:cNvPr>
          <p:cNvSpPr txBox="1"/>
          <p:nvPr/>
        </p:nvSpPr>
        <p:spPr>
          <a:xfrm>
            <a:off x="2445282" y="3004913"/>
            <a:ext cx="1038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787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555AC40-1073-46F2-B1DB-0B00523F7589}"/>
              </a:ext>
            </a:extLst>
          </p:cNvPr>
          <p:cNvSpPr txBox="1"/>
          <p:nvPr/>
        </p:nvSpPr>
        <p:spPr>
          <a:xfrm>
            <a:off x="5674750" y="2974035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764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802FD48D-E0E7-4E20-B19E-5A60AEF79092}"/>
              </a:ext>
            </a:extLst>
          </p:cNvPr>
          <p:cNvSpPr txBox="1"/>
          <p:nvPr/>
        </p:nvSpPr>
        <p:spPr>
          <a:xfrm>
            <a:off x="8470887" y="3004911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417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36C6D745-B8A3-49F5-B7C4-BA5499C82BD0}"/>
              </a:ext>
            </a:extLst>
          </p:cNvPr>
          <p:cNvSpPr txBox="1"/>
          <p:nvPr/>
        </p:nvSpPr>
        <p:spPr>
          <a:xfrm>
            <a:off x="1239014" y="1259763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C6E66B30-4E37-490F-BCFB-81233D192142}"/>
              </a:ext>
            </a:extLst>
          </p:cNvPr>
          <p:cNvSpPr txBox="1"/>
          <p:nvPr/>
        </p:nvSpPr>
        <p:spPr>
          <a:xfrm>
            <a:off x="1239014" y="3952733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20FC9F9-D8EC-497B-B413-946F2F2C2FAA}"/>
              </a:ext>
            </a:extLst>
          </p:cNvPr>
          <p:cNvGrpSpPr/>
          <p:nvPr/>
        </p:nvGrpSpPr>
        <p:grpSpPr>
          <a:xfrm>
            <a:off x="2148405" y="3807591"/>
            <a:ext cx="7725757" cy="658837"/>
            <a:chOff x="1824226" y="3918824"/>
            <a:chExt cx="7725757" cy="658838"/>
          </a:xfrm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A4EACBED-CE7F-4173-9ED7-BE6B26E97A5A}"/>
                </a:ext>
              </a:extLst>
            </p:cNvPr>
            <p:cNvSpPr/>
            <p:nvPr/>
          </p:nvSpPr>
          <p:spPr>
            <a:xfrm>
              <a:off x="1824226" y="3918826"/>
              <a:ext cx="1885453" cy="658836"/>
            </a:xfrm>
            <a:prstGeom prst="rect">
              <a:avLst/>
            </a:prstGeom>
            <a:solidFill>
              <a:srgbClr val="92D050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569 – 426 </a:t>
              </a:r>
              <a:endParaRPr lang="vi-VN" sz="2800" dirty="0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4D2444EB-9791-498B-8EBA-154C4E659963}"/>
                </a:ext>
              </a:extLst>
            </p:cNvPr>
            <p:cNvSpPr/>
            <p:nvPr/>
          </p:nvSpPr>
          <p:spPr>
            <a:xfrm>
              <a:off x="4830051" y="3918825"/>
              <a:ext cx="1885453" cy="658836"/>
            </a:xfrm>
            <a:prstGeom prst="rect">
              <a:avLst/>
            </a:prstGeom>
            <a:solidFill>
              <a:srgbClr val="92D050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753 – 236 </a:t>
              </a:r>
              <a:endParaRPr lang="vi-VN" sz="2800" dirty="0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48E7441A-4D06-42FB-B131-E64432081129}"/>
                </a:ext>
              </a:extLst>
            </p:cNvPr>
            <p:cNvSpPr/>
            <p:nvPr/>
          </p:nvSpPr>
          <p:spPr>
            <a:xfrm>
              <a:off x="7864906" y="3918824"/>
              <a:ext cx="1685077" cy="658836"/>
            </a:xfrm>
            <a:prstGeom prst="rect">
              <a:avLst/>
            </a:prstGeom>
            <a:solidFill>
              <a:srgbClr val="92D050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880 – 54 </a:t>
              </a:r>
              <a:endParaRPr lang="vi-VN" sz="2800" dirty="0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C954A4D7-4B5D-4C0C-8CBE-6D1C24F1742E}"/>
              </a:ext>
            </a:extLst>
          </p:cNvPr>
          <p:cNvGrpSpPr/>
          <p:nvPr/>
        </p:nvGrpSpPr>
        <p:grpSpPr>
          <a:xfrm>
            <a:off x="2454428" y="4455375"/>
            <a:ext cx="1037625" cy="1312215"/>
            <a:chOff x="1933616" y="4498692"/>
            <a:chExt cx="1037625" cy="1312215"/>
          </a:xfrm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F79902AB-CAF4-4E13-8E59-4A057BB26B7E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569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426</a:t>
              </a:r>
              <a:endParaRPr lang="vi-VN" sz="2800" dirty="0"/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87C81AA5-2DEB-4EB1-AE58-C12819979DE5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CCF98CFC-8284-4E8A-A5CC-57EE4723FE61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9463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85F2EE29-ED6C-4BEC-9EB8-473B5C047328}"/>
              </a:ext>
            </a:extLst>
          </p:cNvPr>
          <p:cNvGrpSpPr/>
          <p:nvPr/>
        </p:nvGrpSpPr>
        <p:grpSpPr>
          <a:xfrm>
            <a:off x="5377866" y="4448325"/>
            <a:ext cx="1089081" cy="1312215"/>
            <a:chOff x="1933616" y="4498692"/>
            <a:chExt cx="1089081" cy="1312215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26F998AC-B2B9-49BB-B524-4EAFAD80133B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753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236</a:t>
              </a:r>
              <a:endParaRPr lang="vi-VN" sz="2800" dirty="0"/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72C95C04-D280-4A5A-9CF5-2B9902694E47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63AC2064-59F0-4BB8-B838-DF5DCEF21213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99781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A16CBB1-A17C-407D-889C-9B142EC82EF4}"/>
              </a:ext>
            </a:extLst>
          </p:cNvPr>
          <p:cNvGrpSpPr/>
          <p:nvPr/>
        </p:nvGrpSpPr>
        <p:grpSpPr>
          <a:xfrm>
            <a:off x="8344970" y="4455375"/>
            <a:ext cx="1115585" cy="1312215"/>
            <a:chOff x="1933616" y="4498692"/>
            <a:chExt cx="1115585" cy="1312215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A7C21D5-067B-4A8D-BE06-A5A1EA0E724E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880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  54</a:t>
              </a:r>
              <a:endParaRPr lang="vi-VN" sz="2800" dirty="0"/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A9130515-B732-4A0B-8A5D-1C9E55EF51BF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D6CB41E8-CAD8-4BB4-8654-BCAB113C1B30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102432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4" name="TextBox 153">
            <a:extLst>
              <a:ext uri="{FF2B5EF4-FFF2-40B4-BE49-F238E27FC236}">
                <a16:creationId xmlns:a16="http://schemas.microsoft.com/office/drawing/2014/main" id="{9FD3802F-5150-4C68-8AE5-E60D5E4135A8}"/>
              </a:ext>
            </a:extLst>
          </p:cNvPr>
          <p:cNvSpPr txBox="1"/>
          <p:nvPr/>
        </p:nvSpPr>
        <p:spPr>
          <a:xfrm>
            <a:off x="2651758" y="5796467"/>
            <a:ext cx="883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143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0FB66F20-023D-42CE-980E-D39F2E65537E}"/>
              </a:ext>
            </a:extLst>
          </p:cNvPr>
          <p:cNvSpPr txBox="1"/>
          <p:nvPr/>
        </p:nvSpPr>
        <p:spPr>
          <a:xfrm>
            <a:off x="5575196" y="5765589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517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9103D85C-B649-40E2-8F47-8875A0F5C253}"/>
              </a:ext>
            </a:extLst>
          </p:cNvPr>
          <p:cNvSpPr txBox="1"/>
          <p:nvPr/>
        </p:nvSpPr>
        <p:spPr>
          <a:xfrm>
            <a:off x="8568804" y="5796465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826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182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33" grpId="0"/>
      <p:bldP spid="134" grpId="0"/>
      <p:bldP spid="135" grpId="0"/>
      <p:bldP spid="136" grpId="0"/>
      <p:bldP spid="137" grpId="0"/>
      <p:bldP spid="154" grpId="0"/>
      <p:bldP spid="155" grpId="0"/>
      <p:bldP spid="1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BE1A96-EC7A-4A6D-9199-4C0CC50C2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249" y="2299609"/>
            <a:ext cx="9346544" cy="407651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D65375A-62EC-4AFC-BBE9-43999262B4E0}"/>
              </a:ext>
            </a:extLst>
          </p:cNvPr>
          <p:cNvSpPr/>
          <p:nvPr/>
        </p:nvSpPr>
        <p:spPr>
          <a:xfrm>
            <a:off x="670073" y="61172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E4C4FB-F0B8-4CE1-80F9-5D904953EFB9}"/>
              </a:ext>
            </a:extLst>
          </p:cNvPr>
          <p:cNvSpPr txBox="1"/>
          <p:nvPr/>
        </p:nvSpPr>
        <p:spPr>
          <a:xfrm>
            <a:off x="1016565" y="369332"/>
            <a:ext cx="10245017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,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400,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560?</a:t>
            </a:r>
            <a:endParaRPr lang="vi-VN" sz="28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3D2526-9AF5-423A-B3FA-CF329EF3E9C4}"/>
              </a:ext>
            </a:extLst>
          </p:cNvPr>
          <p:cNvCxnSpPr>
            <a:cxnSpLocks/>
          </p:cNvCxnSpPr>
          <p:nvPr/>
        </p:nvCxnSpPr>
        <p:spPr>
          <a:xfrm>
            <a:off x="1484976" y="1567026"/>
            <a:ext cx="1803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EB5C69-426A-47CD-92A6-90BF9AA708A0}"/>
              </a:ext>
            </a:extLst>
          </p:cNvPr>
          <p:cNvCxnSpPr>
            <a:cxnSpLocks/>
          </p:cNvCxnSpPr>
          <p:nvPr/>
        </p:nvCxnSpPr>
        <p:spPr>
          <a:xfrm>
            <a:off x="8624895" y="1558527"/>
            <a:ext cx="196444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AC429D4-4F60-41C6-8223-0F760CB33C16}"/>
              </a:ext>
            </a:extLst>
          </p:cNvPr>
          <p:cNvSpPr/>
          <p:nvPr/>
        </p:nvSpPr>
        <p:spPr>
          <a:xfrm>
            <a:off x="7862488" y="2809093"/>
            <a:ext cx="1799731" cy="7820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80C462-EE69-4D96-83C1-5BC78742B83C}"/>
              </a:ext>
            </a:extLst>
          </p:cNvPr>
          <p:cNvSpPr txBox="1"/>
          <p:nvPr/>
        </p:nvSpPr>
        <p:spPr>
          <a:xfrm>
            <a:off x="4586510" y="1935356"/>
            <a:ext cx="928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562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744413-AAC9-4FC1-B77F-7BC95F9CFF54}"/>
              </a:ext>
            </a:extLst>
          </p:cNvPr>
          <p:cNvSpPr txBox="1"/>
          <p:nvPr/>
        </p:nvSpPr>
        <p:spPr>
          <a:xfrm>
            <a:off x="8348606" y="2022158"/>
            <a:ext cx="928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389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3AC3DD-D350-498D-BEB1-B703FFF57FC8}"/>
              </a:ext>
            </a:extLst>
          </p:cNvPr>
          <p:cNvSpPr txBox="1"/>
          <p:nvPr/>
        </p:nvSpPr>
        <p:spPr>
          <a:xfrm>
            <a:off x="2140224" y="2927286"/>
            <a:ext cx="1016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400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3D56D2-E345-4DB0-BFB3-52F0A468B6FF}"/>
              </a:ext>
            </a:extLst>
          </p:cNvPr>
          <p:cNvSpPr txBox="1"/>
          <p:nvPr/>
        </p:nvSpPr>
        <p:spPr>
          <a:xfrm>
            <a:off x="6166508" y="3435311"/>
            <a:ext cx="1016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600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FA3909-45F8-404B-902A-A952220102C8}"/>
              </a:ext>
            </a:extLst>
          </p:cNvPr>
          <p:cNvSpPr txBox="1"/>
          <p:nvPr/>
        </p:nvSpPr>
        <p:spPr>
          <a:xfrm>
            <a:off x="3576609" y="4469580"/>
            <a:ext cx="1009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560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9F6E3D-1DE0-4A60-840F-11C38804523E}"/>
              </a:ext>
            </a:extLst>
          </p:cNvPr>
          <p:cNvSpPr txBox="1"/>
          <p:nvPr/>
        </p:nvSpPr>
        <p:spPr>
          <a:xfrm>
            <a:off x="8658044" y="4387311"/>
            <a:ext cx="928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270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312A195-4627-4EF3-A32B-A3946DB66BFE}"/>
              </a:ext>
            </a:extLst>
          </p:cNvPr>
          <p:cNvSpPr/>
          <p:nvPr/>
        </p:nvSpPr>
        <p:spPr>
          <a:xfrm>
            <a:off x="8083606" y="5174246"/>
            <a:ext cx="1799731" cy="7820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DF009FA-A4CD-4C9E-89E0-61713F205C54}"/>
              </a:ext>
            </a:extLst>
          </p:cNvPr>
          <p:cNvSpPr/>
          <p:nvPr/>
        </p:nvSpPr>
        <p:spPr>
          <a:xfrm>
            <a:off x="4115260" y="2725806"/>
            <a:ext cx="1799731" cy="78203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5E68CCF-410D-493B-846E-89D4C4CC551D}"/>
              </a:ext>
            </a:extLst>
          </p:cNvPr>
          <p:cNvSpPr/>
          <p:nvPr/>
        </p:nvSpPr>
        <p:spPr>
          <a:xfrm>
            <a:off x="5662347" y="4207842"/>
            <a:ext cx="1799731" cy="779588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D132A8B-F3F2-4D54-8930-42A28D25A8F1}"/>
              </a:ext>
            </a:extLst>
          </p:cNvPr>
          <p:cNvSpPr/>
          <p:nvPr/>
        </p:nvSpPr>
        <p:spPr>
          <a:xfrm>
            <a:off x="2968309" y="5288013"/>
            <a:ext cx="1799731" cy="779588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168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2" grpId="0" animBg="1"/>
      <p:bldP spid="14" grpId="0"/>
      <p:bldP spid="15" grpId="0"/>
      <p:bldP spid="16" grpId="0"/>
      <p:bldP spid="17" grpId="0"/>
      <p:bldP spid="18" grpId="0"/>
      <p:bldP spid="19" grpId="0"/>
      <p:bldP spid="21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98CF6E-975F-405E-B0CF-A2314EEA1A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48" b="1818"/>
          <a:stretch/>
        </p:blipFill>
        <p:spPr>
          <a:xfrm>
            <a:off x="5929796" y="824773"/>
            <a:ext cx="5459363" cy="560581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A360CFB-78A6-4639-AF94-94E4AB10EEBD}"/>
              </a:ext>
            </a:extLst>
          </p:cNvPr>
          <p:cNvSpPr/>
          <p:nvPr/>
        </p:nvSpPr>
        <p:spPr>
          <a:xfrm>
            <a:off x="666943" y="36810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5CC4FB-9D2C-4CDD-AA67-E1111FD2C9F1}"/>
              </a:ext>
            </a:extLst>
          </p:cNvPr>
          <p:cNvSpPr txBox="1"/>
          <p:nvPr/>
        </p:nvSpPr>
        <p:spPr>
          <a:xfrm>
            <a:off x="1157532" y="186200"/>
            <a:ext cx="10163612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700" dirty="0"/>
              <a:t>Quan </a:t>
            </a:r>
            <a:r>
              <a:rPr lang="en-US" sz="2700" dirty="0" err="1"/>
              <a:t>sát</a:t>
            </a:r>
            <a:r>
              <a:rPr lang="en-US" sz="2700" dirty="0"/>
              <a:t> </a:t>
            </a:r>
            <a:r>
              <a:rPr lang="en-US" sz="2700" dirty="0" err="1"/>
              <a:t>một</a:t>
            </a:r>
            <a:r>
              <a:rPr lang="en-US" sz="2700" dirty="0"/>
              <a:t> </a:t>
            </a:r>
            <a:r>
              <a:rPr lang="en-US" sz="2700" dirty="0" err="1"/>
              <a:t>số</a:t>
            </a:r>
            <a:r>
              <a:rPr lang="en-US" sz="2700" dirty="0"/>
              <a:t> </a:t>
            </a:r>
            <a:r>
              <a:rPr lang="en-US" sz="2700" dirty="0" err="1"/>
              <a:t>tuyến</a:t>
            </a:r>
            <a:r>
              <a:rPr lang="en-US" sz="2700" dirty="0"/>
              <a:t> </a:t>
            </a:r>
            <a:r>
              <a:rPr lang="en-US" sz="2700" dirty="0" err="1"/>
              <a:t>đường</a:t>
            </a:r>
            <a:r>
              <a:rPr lang="en-US" sz="2700" dirty="0"/>
              <a:t> </a:t>
            </a:r>
            <a:r>
              <a:rPr lang="en-US" sz="2700" dirty="0" err="1"/>
              <a:t>bộ</a:t>
            </a:r>
            <a:r>
              <a:rPr lang="en-US" sz="2700" dirty="0"/>
              <a:t> </a:t>
            </a:r>
            <a:r>
              <a:rPr lang="en-US" sz="2700" dirty="0" err="1"/>
              <a:t>trong</a:t>
            </a:r>
            <a:r>
              <a:rPr lang="en-US" sz="2700" dirty="0"/>
              <a:t> </a:t>
            </a:r>
            <a:r>
              <a:rPr lang="en-US" sz="2700" dirty="0" err="1"/>
              <a:t>hình</a:t>
            </a:r>
            <a:r>
              <a:rPr lang="en-US" sz="2700" dirty="0"/>
              <a:t> </a:t>
            </a:r>
            <a:r>
              <a:rPr lang="en-US" sz="2700" dirty="0" err="1"/>
              <a:t>vẽ</a:t>
            </a:r>
            <a:r>
              <a:rPr lang="en-US" sz="2700" dirty="0"/>
              <a:t>.</a:t>
            </a:r>
            <a:endParaRPr lang="vi-VN" sz="27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2DFCB-A8BC-4FAD-8599-B5174579C265}"/>
              </a:ext>
            </a:extLst>
          </p:cNvPr>
          <p:cNvSpPr txBox="1"/>
          <p:nvPr/>
        </p:nvSpPr>
        <p:spPr>
          <a:xfrm>
            <a:off x="418654" y="840370"/>
            <a:ext cx="4980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a) Cao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Vinh,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xa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Nội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?</a:t>
            </a:r>
            <a:endParaRPr lang="vi-VN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E033F9-CBC9-46EC-B836-9F06CCBEE0E9}"/>
              </a:ext>
            </a:extLst>
          </p:cNvPr>
          <p:cNvSpPr txBox="1"/>
          <p:nvPr/>
        </p:nvSpPr>
        <p:spPr>
          <a:xfrm>
            <a:off x="601103" y="1588461"/>
            <a:ext cx="498019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>
                <a:solidFill>
                  <a:srgbClr val="FF0000"/>
                </a:solidFill>
                <a:sym typeface="Wingdings" panose="05000000000000000000" pitchFamily="2" charset="2"/>
              </a:rPr>
              <a:t>-&gt;Vinh xa Hà Nội hơn Cao Bằng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D5E1DF-5057-4E6C-B737-6C5D8034EEBB}"/>
              </a:ext>
            </a:extLst>
          </p:cNvPr>
          <p:cNvSpPr txBox="1"/>
          <p:nvPr/>
        </p:nvSpPr>
        <p:spPr>
          <a:xfrm>
            <a:off x="108141" y="2212516"/>
            <a:ext cx="609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b) </a:t>
            </a:r>
            <a:r>
              <a:rPr lang="en-US" sz="2400" dirty="0" err="1"/>
              <a:t>Quãng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Nội</a:t>
            </a:r>
            <a:r>
              <a:rPr lang="en-US" sz="2400" dirty="0"/>
              <a:t> – </a:t>
            </a:r>
            <a:r>
              <a:rPr lang="en-US" sz="2400" dirty="0" err="1"/>
              <a:t>Đà</a:t>
            </a:r>
            <a:r>
              <a:rPr lang="en-US" sz="2400" dirty="0"/>
              <a:t> </a:t>
            </a:r>
            <a:r>
              <a:rPr lang="en-US" sz="2400" dirty="0" err="1"/>
              <a:t>Nẵng</a:t>
            </a:r>
            <a:r>
              <a:rPr lang="en-US" sz="2400" dirty="0"/>
              <a:t> </a:t>
            </a:r>
          </a:p>
          <a:p>
            <a:pPr algn="ctr"/>
            <a:r>
              <a:rPr lang="en-US" sz="2400" dirty="0"/>
              <a:t>(qua Vinh) </a:t>
            </a:r>
            <a:r>
              <a:rPr lang="en-US" sz="2400" dirty="0" err="1"/>
              <a:t>dài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ki-</a:t>
            </a:r>
            <a:r>
              <a:rPr lang="en-US" sz="2400" dirty="0" err="1"/>
              <a:t>lô</a:t>
            </a:r>
            <a:r>
              <a:rPr lang="en-US" sz="2400" dirty="0"/>
              <a:t>-</a:t>
            </a:r>
            <a:r>
              <a:rPr lang="en-US" sz="2400" dirty="0" err="1"/>
              <a:t>mét</a:t>
            </a:r>
            <a:r>
              <a:rPr lang="en-US" sz="2400" dirty="0"/>
              <a:t>?</a:t>
            </a:r>
            <a:endParaRPr lang="vi-VN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5366DF-0B02-409F-8187-F8FDCCF9CDD7}"/>
              </a:ext>
            </a:extLst>
          </p:cNvPr>
          <p:cNvSpPr txBox="1"/>
          <p:nvPr/>
        </p:nvSpPr>
        <p:spPr>
          <a:xfrm>
            <a:off x="666943" y="3006683"/>
            <a:ext cx="4200959" cy="57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400" i="1" dirty="0" err="1">
                <a:solidFill>
                  <a:srgbClr val="FF0000"/>
                </a:solidFill>
              </a:rPr>
              <a:t>Quãng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đường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dài</a:t>
            </a:r>
            <a:r>
              <a:rPr lang="en-US" sz="2400" i="1" dirty="0">
                <a:solidFill>
                  <a:srgbClr val="FF0000"/>
                </a:solidFill>
              </a:rPr>
              <a:t> 771 km.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5D3091-9D99-411B-A436-C94A8E8F669D}"/>
              </a:ext>
            </a:extLst>
          </p:cNvPr>
          <p:cNvSpPr txBox="1"/>
          <p:nvPr/>
        </p:nvSpPr>
        <p:spPr>
          <a:xfrm>
            <a:off x="279113" y="3573414"/>
            <a:ext cx="6097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c) </a:t>
            </a:r>
            <a:r>
              <a:rPr lang="en-US" sz="2400" dirty="0" err="1"/>
              <a:t>Quãng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Đà</a:t>
            </a:r>
            <a:r>
              <a:rPr lang="en-US" sz="2400" dirty="0"/>
              <a:t> </a:t>
            </a:r>
            <a:r>
              <a:rPr lang="en-US" sz="2400" dirty="0" err="1"/>
              <a:t>Nẵng</a:t>
            </a:r>
            <a:r>
              <a:rPr lang="en-US" sz="2400" dirty="0"/>
              <a:t> – TP </a:t>
            </a:r>
            <a:r>
              <a:rPr lang="en-US" sz="2400" dirty="0" err="1"/>
              <a:t>Hồ</a:t>
            </a:r>
            <a:r>
              <a:rPr lang="en-US" sz="2400" dirty="0"/>
              <a:t> </a:t>
            </a:r>
            <a:r>
              <a:rPr lang="en-US" sz="2400" dirty="0" err="1"/>
              <a:t>Chí</a:t>
            </a:r>
            <a:r>
              <a:rPr lang="en-US" sz="2400" dirty="0"/>
              <a:t> Minh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quãng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TP </a:t>
            </a:r>
            <a:r>
              <a:rPr lang="en-US" sz="2400" dirty="0" err="1"/>
              <a:t>Hồ</a:t>
            </a:r>
            <a:r>
              <a:rPr lang="en-US" sz="2400" dirty="0"/>
              <a:t> </a:t>
            </a:r>
            <a:r>
              <a:rPr lang="en-US" sz="2400" dirty="0" err="1"/>
              <a:t>Chí</a:t>
            </a:r>
            <a:r>
              <a:rPr lang="en-US" sz="2400" dirty="0"/>
              <a:t> Minh –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Thơ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ki-</a:t>
            </a:r>
            <a:r>
              <a:rPr lang="en-US" sz="2400" dirty="0" err="1"/>
              <a:t>lô</a:t>
            </a:r>
            <a:r>
              <a:rPr lang="en-US" sz="2400" dirty="0"/>
              <a:t>-</a:t>
            </a:r>
            <a:r>
              <a:rPr lang="en-US" sz="2400" dirty="0" err="1"/>
              <a:t>mét</a:t>
            </a:r>
            <a:r>
              <a:rPr lang="en-US" sz="2400" dirty="0"/>
              <a:t>?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23D9D3-D8D1-42F0-899C-CA20E12FBC3A}"/>
              </a:ext>
            </a:extLst>
          </p:cNvPr>
          <p:cNvSpPr txBox="1"/>
          <p:nvPr/>
        </p:nvSpPr>
        <p:spPr>
          <a:xfrm>
            <a:off x="666942" y="4858060"/>
            <a:ext cx="5262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>
                <a:solidFill>
                  <a:srgbClr val="FB1D12"/>
                </a:solidFill>
                <a:sym typeface="Wingdings" panose="05000000000000000000" pitchFamily="2" charset="2"/>
              </a:rPr>
              <a:t> </a:t>
            </a:r>
            <a:r>
              <a:rPr lang="en-US" sz="2400" i="1" dirty="0" err="1">
                <a:solidFill>
                  <a:srgbClr val="FB1D12"/>
                </a:solidFill>
              </a:rPr>
              <a:t>Quãng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đường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Đà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Nẵng</a:t>
            </a:r>
            <a:r>
              <a:rPr lang="en-US" sz="2400" i="1" dirty="0">
                <a:solidFill>
                  <a:srgbClr val="FB1D12"/>
                </a:solidFill>
              </a:rPr>
              <a:t> – TP </a:t>
            </a:r>
            <a:r>
              <a:rPr lang="en-US" sz="2400" i="1" dirty="0" err="1">
                <a:solidFill>
                  <a:srgbClr val="FB1D12"/>
                </a:solidFill>
              </a:rPr>
              <a:t>Hồ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Chí</a:t>
            </a:r>
            <a:r>
              <a:rPr lang="en-US" sz="2400" i="1" dirty="0">
                <a:solidFill>
                  <a:srgbClr val="FB1D12"/>
                </a:solidFill>
              </a:rPr>
              <a:t> Minh </a:t>
            </a:r>
            <a:r>
              <a:rPr lang="en-US" sz="2400" i="1" dirty="0" err="1">
                <a:solidFill>
                  <a:srgbClr val="FB1D12"/>
                </a:solidFill>
              </a:rPr>
              <a:t>dài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hơn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quãng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đường</a:t>
            </a:r>
            <a:r>
              <a:rPr lang="en-US" sz="2400" i="1" dirty="0">
                <a:solidFill>
                  <a:srgbClr val="FB1D12"/>
                </a:solidFill>
              </a:rPr>
              <a:t> TP </a:t>
            </a:r>
            <a:r>
              <a:rPr lang="en-US" sz="2400" i="1" dirty="0" err="1">
                <a:solidFill>
                  <a:srgbClr val="FB1D12"/>
                </a:solidFill>
              </a:rPr>
              <a:t>Hồ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Chí</a:t>
            </a:r>
            <a:r>
              <a:rPr lang="en-US" sz="2400" i="1" dirty="0">
                <a:solidFill>
                  <a:srgbClr val="FB1D12"/>
                </a:solidFill>
              </a:rPr>
              <a:t> Minh – </a:t>
            </a:r>
            <a:r>
              <a:rPr lang="en-US" sz="2400" i="1" dirty="0" err="1">
                <a:solidFill>
                  <a:srgbClr val="FB1D12"/>
                </a:solidFill>
              </a:rPr>
              <a:t>Cần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Thơ</a:t>
            </a:r>
            <a:r>
              <a:rPr lang="en-US" sz="2400" i="1" dirty="0">
                <a:solidFill>
                  <a:srgbClr val="FB1D12"/>
                </a:solidFill>
              </a:rPr>
              <a:t> 684 km.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500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9" grpId="0" build="p"/>
      <p:bldP spid="10" grpId="0"/>
      <p:bldP spid="11" grpId="0" build="p"/>
      <p:bldP spid="12" grpId="0"/>
      <p:bldP spid="1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408218" y="54494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微软雅黑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638" y="2843899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 hiện được phép cộng, phép trừ trong phạm vi 1000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2D9C7-B4BA-4BC8-A832-4E355F0724B1}"/>
              </a:ext>
            </a:extLst>
          </p:cNvPr>
          <p:cNvSpPr txBox="1"/>
          <p:nvPr/>
        </p:nvSpPr>
        <p:spPr>
          <a:xfrm>
            <a:off x="2133600" y="2730565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 hiện được cộng, trừ nhẩm; so sánh được các số trong phạm vi 1000.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E1C2D419-6506-46DA-9588-D2DA4C5FD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582" y="4044982"/>
            <a:ext cx="546362" cy="9723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4ECCD9-ABCB-4F2C-B99F-8FEACDF1BE14}"/>
              </a:ext>
            </a:extLst>
          </p:cNvPr>
          <p:cNvSpPr txBox="1"/>
          <p:nvPr/>
        </p:nvSpPr>
        <p:spPr>
          <a:xfrm>
            <a:off x="2124364" y="4105898"/>
            <a:ext cx="9587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 được bài toán có nội dung thực tiễn liên quan đến phép cộng, phép trừ trong phạm vi 1000.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14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553" y="572621"/>
            <a:ext cx="2657988" cy="45247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8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37BD6E-691F-46B8-9F0C-54F488264C6A}"/>
              </a:ext>
            </a:extLst>
          </p:cNvPr>
          <p:cNvSpPr txBox="1"/>
          <p:nvPr/>
        </p:nvSpPr>
        <p:spPr>
          <a:xfrm>
            <a:off x="2367913" y="2309092"/>
            <a:ext cx="69457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cs typeface="+mn-cs"/>
              </a:rPr>
              <a:t>CHÀO TẠM BIỆT VÀ HẸN GẶP LẠI!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138C25-CF3A-465B-B7E6-42C30821173C}"/>
              </a:ext>
            </a:extLst>
          </p:cNvPr>
          <p:cNvGrpSpPr/>
          <p:nvPr/>
        </p:nvGrpSpPr>
        <p:grpSpPr>
          <a:xfrm>
            <a:off x="993911" y="106016"/>
            <a:ext cx="2208945" cy="980661"/>
            <a:chOff x="1523998" y="0"/>
            <a:chExt cx="2208945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384A053-A1E6-439B-A919-2F424B13516D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B6063A08-A60E-4694-ABCC-273A3D0953EE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4C41FB10-03C2-4D3E-9855-3196235482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7F5520-C5D5-4F4E-96E0-A72DCF2CB46C}"/>
                </a:ext>
              </a:extLst>
            </p:cNvPr>
            <p:cNvSpPr txBox="1"/>
            <p:nvPr/>
          </p:nvSpPr>
          <p:spPr>
            <a:xfrm>
              <a:off x="1542192" y="206880"/>
              <a:ext cx="2190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7030A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7030A0"/>
                  </a:solidFill>
                  <a:latin typeface="+mj-lt"/>
                </a:rPr>
                <a:t>14</a:t>
              </a:r>
              <a:endParaRPr lang="vi-VN" sz="3200" dirty="0">
                <a:solidFill>
                  <a:srgbClr val="7030A0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E1D5657-02F9-4206-8D9F-84DE1BC35A4E}"/>
              </a:ext>
            </a:extLst>
          </p:cNvPr>
          <p:cNvSpPr txBox="1"/>
          <p:nvPr/>
        </p:nvSpPr>
        <p:spPr>
          <a:xfrm>
            <a:off x="3172735" y="317237"/>
            <a:ext cx="4167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7030A0"/>
                </a:solidFill>
                <a:latin typeface="+mj-lt"/>
              </a:rPr>
              <a:t>ÔN TẬP </a:t>
            </a:r>
            <a:r>
              <a:rPr lang="en-US" sz="3600">
                <a:solidFill>
                  <a:srgbClr val="7030A0"/>
                </a:solidFill>
                <a:latin typeface="+mj-lt"/>
              </a:rPr>
              <a:t>CUỐI NĂM</a:t>
            </a:r>
            <a:endParaRPr lang="vi-VN" sz="36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A2A65E-4925-443C-973E-2B692A7DB1DB}"/>
              </a:ext>
            </a:extLst>
          </p:cNvPr>
          <p:cNvSpPr txBox="1"/>
          <p:nvPr/>
        </p:nvSpPr>
        <p:spPr>
          <a:xfrm>
            <a:off x="993911" y="1922475"/>
            <a:ext cx="9035459" cy="27405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400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+mj-lt"/>
              </a:rPr>
              <a:t>BÀI </a:t>
            </a:r>
            <a:r>
              <a:rPr lang="en-US" sz="5400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+mj-lt"/>
              </a:rPr>
              <a:t>70</a:t>
            </a:r>
            <a:endParaRPr lang="vi-VN" sz="5400" dirty="0">
              <a:ln>
                <a:solidFill>
                  <a:srgbClr val="7030A0"/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+mj-lt"/>
              </a:rPr>
              <a:t>ÔN TẬP </a:t>
            </a:r>
            <a:r>
              <a:rPr lang="en-US" sz="4800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+mj-lt"/>
              </a:rPr>
              <a:t>PHÉP CỘNG, PHÉP TRỪ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+mj-lt"/>
              </a:rPr>
              <a:t>TRONG PHẠM VI 100</a:t>
            </a:r>
            <a:r>
              <a:rPr lang="en-US" sz="4800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+mj-lt"/>
              </a:rPr>
              <a:t>0</a:t>
            </a:r>
            <a:endParaRPr lang="vi-VN" sz="4800" dirty="0">
              <a:ln>
                <a:solidFill>
                  <a:srgbClr val="7030A0"/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49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pic>
        <p:nvPicPr>
          <p:cNvPr id="11" name="Joy Gruttmann-Schnapp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30677" y="3173081"/>
            <a:ext cx="812800" cy="81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B853E1-316E-43EE-8DF1-76F183E370DF}"/>
              </a:ext>
            </a:extLst>
          </p:cNvPr>
          <p:cNvSpPr txBox="1"/>
          <p:nvPr/>
        </p:nvSpPr>
        <p:spPr>
          <a:xfrm>
            <a:off x="3251689" y="2263767"/>
            <a:ext cx="58364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806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a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2057401"/>
            <a:ext cx="2819400" cy="4286321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6629400" y="457200"/>
            <a:ext cx="3810000" cy="18288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CHINH PHỤC CÚP C1 THÔI NÀO !! ^^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800" y="38100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1">
                <a:solidFill>
                  <a:srgbClr val="FF0000"/>
                </a:solidFill>
                <a:latin typeface="Arial" panose="020B0604020202020204" pitchFamily="34" charset="0"/>
              </a:rPr>
              <a:t>ĐÁ BÓNG ĐỈNH CAO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52436" y="831272"/>
            <a:ext cx="6772564" cy="19881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Calibri"/>
              </a:rPr>
              <a:t>270 + 404 = ?</a:t>
            </a:r>
          </a:p>
        </p:txBody>
      </p:sp>
      <p:pic>
        <p:nvPicPr>
          <p:cNvPr id="9" name="Picture 8" descr="bong.png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5029201"/>
            <a:ext cx="1371600" cy="134971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430dcb88016bc5e42f7101ebdc877f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936" y="-667368"/>
            <a:ext cx="9144000" cy="5638800"/>
          </a:xfrm>
          <a:prstGeom prst="rect">
            <a:avLst/>
          </a:prstGeom>
        </p:spPr>
      </p:pic>
      <p:pic>
        <p:nvPicPr>
          <p:cNvPr id="6" name="Picture 5" descr="f002c92eee74a495b2b40cc86e0dc2e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219200"/>
            <a:ext cx="2362200" cy="2819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90800" y="5486400"/>
            <a:ext cx="1524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574</a:t>
            </a:r>
            <a:endParaRPr lang="vi-VN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05300" y="5496951"/>
            <a:ext cx="1600200" cy="113244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570</a:t>
            </a:r>
            <a:endParaRPr lang="vi-VN" sz="32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5999" y="5486400"/>
            <a:ext cx="1523999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670</a:t>
            </a:r>
            <a:endParaRPr lang="vi-VN" sz="32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72400" y="5476671"/>
            <a:ext cx="1600200" cy="11527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674</a:t>
            </a:r>
            <a:endParaRPr lang="vi-VN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bo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0" y="4576864"/>
            <a:ext cx="609600" cy="599871"/>
          </a:xfrm>
          <a:prstGeom prst="rect">
            <a:avLst/>
          </a:prstGeom>
        </p:spPr>
      </p:pic>
      <p:pic>
        <p:nvPicPr>
          <p:cNvPr id="12" name="Picture 11" descr="bo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4576865"/>
            <a:ext cx="609600" cy="599871"/>
          </a:xfrm>
          <a:prstGeom prst="rect">
            <a:avLst/>
          </a:prstGeom>
        </p:spPr>
      </p:pic>
      <p:pic>
        <p:nvPicPr>
          <p:cNvPr id="13" name="Picture 12" descr="bo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05954" y="4541695"/>
            <a:ext cx="609600" cy="599871"/>
          </a:xfrm>
          <a:prstGeom prst="rect">
            <a:avLst/>
          </a:prstGeom>
        </p:spPr>
      </p:pic>
      <p:pic>
        <p:nvPicPr>
          <p:cNvPr id="14" name="Picture 13" descr="bo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36977" y="4576863"/>
            <a:ext cx="609600" cy="599871"/>
          </a:xfrm>
          <a:prstGeom prst="rect">
            <a:avLst/>
          </a:prstGeom>
        </p:spPr>
      </p:pic>
      <p:sp>
        <p:nvSpPr>
          <p:cNvPr id="15" name="Plaque 14"/>
          <p:cNvSpPr/>
          <p:nvPr/>
        </p:nvSpPr>
        <p:spPr>
          <a:xfrm>
            <a:off x="8763000" y="0"/>
            <a:ext cx="1905000" cy="1447800"/>
          </a:xfrm>
          <a:prstGeom prst="plaqu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libri"/>
              </a:rPr>
              <a:t>Không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Vào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Plaque 17"/>
          <p:cNvSpPr/>
          <p:nvPr/>
        </p:nvSpPr>
        <p:spPr>
          <a:xfrm>
            <a:off x="8763000" y="0"/>
            <a:ext cx="1905000" cy="1447800"/>
          </a:xfrm>
          <a:prstGeom prst="plaqu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libri"/>
              </a:rPr>
              <a:t>Không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vào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Plaque 18"/>
          <p:cNvSpPr/>
          <p:nvPr/>
        </p:nvSpPr>
        <p:spPr>
          <a:xfrm>
            <a:off x="8763000" y="0"/>
            <a:ext cx="1905000" cy="1447800"/>
          </a:xfrm>
          <a:prstGeom prst="plaqu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libri"/>
              </a:rPr>
              <a:t>Không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vào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Plaque 19"/>
          <p:cNvSpPr/>
          <p:nvPr/>
        </p:nvSpPr>
        <p:spPr>
          <a:xfrm>
            <a:off x="8763000" y="0"/>
            <a:ext cx="1905000" cy="1447800"/>
          </a:xfrm>
          <a:prstGeom prst="plaqu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Vàoooooo</a:t>
            </a:r>
            <a:endParaRPr lang="en-US" sz="2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9677400" y="6248400"/>
            <a:ext cx="990600" cy="60960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Next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1875 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33333E-6 -1.11111E-6 C 0.01563 -0.00301 0.03143 -0.00579 0.05313 -0.01667 C 0.07483 -0.02731 0.1125 -0.04282 0.13039 -0.06412 C 0.14827 -0.08542 0.15677 -0.11829 0.16059 -0.14467 C 0.16441 -0.17106 0.16111 -0.19653 0.15313 -0.22176 C 0.14514 -0.24722 0.12379 -0.27315 0.11216 -0.29722 C 0.10052 -0.3213 0.08855 -0.35463 0.08334 -0.36597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0" y="-1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17917 0.0055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0" y="3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.27778E-6 2.59259E-6 C -0.0276 -0.03681 -0.05503 -0.07338 -0.06353 -0.10926 C -0.07204 -0.14514 -0.06753 -0.18519 -0.05138 -0.21621 C -0.03523 -0.24722 0.00539 -0.27292 0.03334 -0.29514 C 0.06129 -0.31736 0.0889 -0.33357 0.11667 -0.34954 " pathEditMode="relative" ptsTypes="aaa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7.5E-6 3.33333E-6 C 0.00244 -0.02662 0.00504 -0.05324 0.02275 -0.09306 C 0.04046 -0.13287 0.09028 -0.19445 0.10608 -0.23843 C 0.12188 -0.28241 0.11615 -0.3375 0.11806 -0.35764 " pathEditMode="relative" ptsTypes="aaaA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2375 0.0055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0" y="30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72222E-6 2.59259E-6 C -0.04739 -0.0132 -0.09496 -0.02639 -0.14392 -0.03843 C -0.19305 -0.05046 -0.25069 -0.06227 -0.29531 -0.07292 C -0.33993 -0.08357 -0.38298 -0.09329 -0.41197 -0.10301 C -0.44097 -0.11273 -0.45468 -0.11597 -0.46961 -0.13148 C -0.48454 -0.14699 -0.49652 -0.1632 -0.50138 -0.19607 C -0.50625 -0.22894 -0.50069 -0.28171 -0.49843 -0.3294 C -0.49618 -0.37708 -0.50121 -0.43681 -0.48784 -0.48287 C -0.47447 -0.52894 -0.44635 -0.56759 -0.41805 -0.60625 " pathEditMode="relative" ptsTypes="aaaaaaaaA">
                                      <p:cBhvr>
                                        <p:cTn id="7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438400" y="0"/>
            <a:ext cx="7086600" cy="2819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3576" y="820730"/>
            <a:ext cx="678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739 – 164 = ?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bong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5029201"/>
            <a:ext cx="1371600" cy="134971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85518" y="4475105"/>
            <a:ext cx="1265895" cy="10715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574</a:t>
            </a:r>
            <a:endParaRPr lang="vi-VN" sz="32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 descr="d430dcb88016bc5e42f7101ebdc877f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6660" y="-762000"/>
            <a:ext cx="9144000" cy="5638800"/>
          </a:xfrm>
          <a:prstGeom prst="rect">
            <a:avLst/>
          </a:prstGeom>
        </p:spPr>
      </p:pic>
      <p:pic>
        <p:nvPicPr>
          <p:cNvPr id="6" name="Picture 5" descr="f002c92eee74a495b2b40cc86e0dc2e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7560" y="1219200"/>
            <a:ext cx="2362200" cy="2819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245387" y="4475105"/>
            <a:ext cx="1265894" cy="10715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565</a:t>
            </a:r>
            <a:endParaRPr lang="vi-VN" sz="32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21612" y="4483479"/>
            <a:ext cx="1265895" cy="10715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160"/>
              </a:lnSpc>
            </a:pP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160"/>
              </a:lnSpc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564</a:t>
            </a:r>
            <a:endParaRPr lang="vi-VN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09293" y="4491853"/>
            <a:ext cx="1265895" cy="10548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575</a:t>
            </a:r>
            <a:endParaRPr lang="vi-VN" sz="32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10" descr="bo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3666" y="3779446"/>
            <a:ext cx="609600" cy="599871"/>
          </a:xfrm>
          <a:prstGeom prst="rect">
            <a:avLst/>
          </a:prstGeom>
        </p:spPr>
      </p:pic>
      <p:pic>
        <p:nvPicPr>
          <p:cNvPr id="13" name="Picture 12" descr="bo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95596" y="3815782"/>
            <a:ext cx="609600" cy="599871"/>
          </a:xfrm>
          <a:prstGeom prst="rect">
            <a:avLst/>
          </a:prstGeom>
        </p:spPr>
      </p:pic>
      <p:sp>
        <p:nvSpPr>
          <p:cNvPr id="16" name="Plaque 15"/>
          <p:cNvSpPr/>
          <p:nvPr/>
        </p:nvSpPr>
        <p:spPr>
          <a:xfrm>
            <a:off x="8915400" y="0"/>
            <a:ext cx="1752600" cy="12954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libri"/>
              </a:rPr>
              <a:t>Không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vào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Plaque 16"/>
          <p:cNvSpPr/>
          <p:nvPr/>
        </p:nvSpPr>
        <p:spPr>
          <a:xfrm>
            <a:off x="8915400" y="0"/>
            <a:ext cx="1752600" cy="12954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Vàoooooo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 descr="bo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49760" y="3779446"/>
            <a:ext cx="609600" cy="599871"/>
          </a:xfrm>
          <a:prstGeom prst="rect">
            <a:avLst/>
          </a:prstGeom>
        </p:spPr>
      </p:pic>
      <p:sp>
        <p:nvSpPr>
          <p:cNvPr id="22" name="Plaque 21"/>
          <p:cNvSpPr/>
          <p:nvPr/>
        </p:nvSpPr>
        <p:spPr>
          <a:xfrm>
            <a:off x="8991600" y="0"/>
            <a:ext cx="1676400" cy="12954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libri"/>
              </a:rPr>
              <a:t>Không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vào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 descr="bo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82100" y="3779445"/>
            <a:ext cx="609600" cy="599871"/>
          </a:xfrm>
          <a:prstGeom prst="rect">
            <a:avLst/>
          </a:prstGeom>
        </p:spPr>
      </p:pic>
      <p:sp>
        <p:nvSpPr>
          <p:cNvPr id="24" name="Plaque 23"/>
          <p:cNvSpPr/>
          <p:nvPr/>
        </p:nvSpPr>
        <p:spPr>
          <a:xfrm>
            <a:off x="8991600" y="0"/>
            <a:ext cx="1676400" cy="12192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 err="1">
                <a:solidFill>
                  <a:prstClr val="black"/>
                </a:solidFill>
                <a:latin typeface="Calibri"/>
              </a:rPr>
              <a:t>Không</a:t>
            </a:r>
            <a:r>
              <a:rPr lang="en-US" sz="21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Calibri"/>
              </a:rPr>
              <a:t>vào</a:t>
            </a:r>
            <a:endParaRPr lang="en-US" sz="2100" b="1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E-6 2.59259E-6 C 0.04011 -0.05903 0.08039 -0.11783 0.13039 -0.14144 C 0.18039 -0.16505 0.2698 -0.10903 0.30001 -0.14144 C 0.33021 -0.17385 0.32119 -0.25463 0.31216 -0.33542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4" y="-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-0.0875 0.0055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27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66667E-6 -1.48148E-6 C -0.01788 -0.03889 -0.03577 -0.07754 -0.05452 -0.10717 C -0.07327 -0.1368 -0.09774 -0.15301 -0.11215 -0.17778 C -0.12656 -0.20254 -0.14097 -0.22454 -0.14097 -0.25648 C -0.14097 -0.28842 -0.12552 -0.33333 -0.11215 -0.36967 C -0.09879 -0.40602 -0.07622 -0.44282 -0.06059 -0.47477 C -0.04497 -0.50671 -0.02726 -0.54444 -0.01823 -0.56157 C -0.0092 -0.5787 -0.00764 -0.57824 -0.00608 -0.57778 " pathEditMode="relative" rAng="0" ptsTypes="AAAAAA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9" y="-2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0.22083 -0.0055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27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25 -0.00069 C 0.02361 0.00209 0.07222 0.0051 0.11024 -0.01643 C 0.14827 -0.03773 0.19202 -0.08194 0.2033 -0.12824 C 0.21458 -0.1743 0.19722 -0.24699 0.17778 -0.29398 C 0.15851 -0.34097 0.1224 -0.37592 0.08663 -0.41041 " pathEditMode="relative" rAng="0" ptsTypes="AAAAA"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0" y="-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-0.20417 -0.0055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-27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927 -0.03982 C 0.10138 -0.03426 0.11006 -0.02847 0.08055 -0.03982 C 0.05104 -0.05116 -0.04115 -0.09676 -0.08455 -0.10857 C -0.12796 -0.12037 -0.15174 -0.10533 -0.18004 -0.11042 C -0.20834 -0.11551 -0.22987 -0.1257 -0.25434 -0.13889 C -0.27882 -0.15209 -0.30747 -0.17222 -0.32709 -0.18935 C -0.34671 -0.20648 -0.35955 -0.2176 -0.3724 -0.2419 C -0.38525 -0.26621 -0.40938 -0.30741 -0.40434 -0.33472 C -0.39931 -0.36204 -0.37084 -0.3838 -0.34219 -0.40556 " pathEditMode="relative" rAng="0" ptsTypes="AAAAAAAAA">
                                      <p:cBhvr>
                                        <p:cTn id="7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79" y="-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7f78bf619e3dbd9b85f5af43ff9315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3595017"/>
            <a:ext cx="2133600" cy="2514886"/>
          </a:xfrm>
          <a:prstGeom prst="rect">
            <a:avLst/>
          </a:prstGeom>
        </p:spPr>
      </p:pic>
      <p:pic>
        <p:nvPicPr>
          <p:cNvPr id="8" name="Picture 7" descr="dsa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0" y="1981201"/>
            <a:ext cx="2899668" cy="4408353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70.Ontapphepcongpheptrutrongphamvi1000[20210616164816684].mdb"/>
  <p:tag name="INKNOELEADERBOARD" val="9442539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2020</TotalTime>
  <Words>481</Words>
  <Application>Microsoft Office PowerPoint</Application>
  <PresentationFormat>Widescreen</PresentationFormat>
  <Paragraphs>116</Paragraphs>
  <Slides>18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HP001 4 hàng</vt:lpstr>
      <vt:lpstr>HP001 5H Normal</vt:lpstr>
      <vt:lpstr>Times New Roman</vt:lpstr>
      <vt:lpstr>UTM Cookies</vt:lpstr>
      <vt:lpstr>UTM Cooper Black</vt:lpstr>
      <vt:lpstr>Office Theme</vt:lpstr>
      <vt:lpstr>1_Office Theme</vt:lpstr>
      <vt:lpstr>Office 主题​​</vt:lpstr>
      <vt:lpstr>2_Office Theme</vt:lpstr>
      <vt:lpstr>1_Office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Dell 7405</cp:lastModifiedBy>
  <cp:revision>261</cp:revision>
  <dcterms:created xsi:type="dcterms:W3CDTF">2021-06-02T01:34:28Z</dcterms:created>
  <dcterms:modified xsi:type="dcterms:W3CDTF">2022-03-31T11:42:09Z</dcterms:modified>
</cp:coreProperties>
</file>