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6" r:id="rId2"/>
    <p:sldId id="298" r:id="rId3"/>
    <p:sldId id="287" r:id="rId4"/>
    <p:sldId id="273" r:id="rId5"/>
    <p:sldId id="288" r:id="rId6"/>
    <p:sldId id="258" r:id="rId7"/>
    <p:sldId id="299" r:id="rId8"/>
    <p:sldId id="261" r:id="rId9"/>
    <p:sldId id="263" r:id="rId10"/>
    <p:sldId id="262" r:id="rId11"/>
    <p:sldId id="279" r:id="rId12"/>
    <p:sldId id="280" r:id="rId13"/>
    <p:sldId id="281" r:id="rId14"/>
    <p:sldId id="278" r:id="rId15"/>
    <p:sldId id="289" r:id="rId16"/>
    <p:sldId id="267" r:id="rId17"/>
    <p:sldId id="282" r:id="rId18"/>
    <p:sldId id="284" r:id="rId19"/>
    <p:sldId id="290" r:id="rId20"/>
    <p:sldId id="292" r:id="rId21"/>
    <p:sldId id="302" r:id="rId22"/>
    <p:sldId id="293" r:id="rId23"/>
    <p:sldId id="294" r:id="rId24"/>
    <p:sldId id="296" r:id="rId25"/>
    <p:sldId id="297" r:id="rId26"/>
    <p:sldId id="300" r:id="rId27"/>
    <p:sldId id="283" r:id="rId28"/>
    <p:sldId id="301" r:id="rId29"/>
  </p:sldIdLst>
  <p:sldSz cx="9144000" cy="5143500" type="screen16x9"/>
  <p:notesSz cx="6858000" cy="9144000"/>
  <p:defaultTextStyle>
    <a:defPPr>
      <a:defRPr lang="en-US"/>
    </a:defPPr>
    <a:lvl1pPr marL="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8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5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2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17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DFF"/>
    <a:srgbClr val="AFEAFF"/>
    <a:srgbClr val="FFFF01"/>
    <a:srgbClr val="FFFF37"/>
    <a:srgbClr val="F3CEF6"/>
    <a:srgbClr val="ECB2F0"/>
    <a:srgbClr val="E496EA"/>
    <a:srgbClr val="A521AF"/>
    <a:srgbClr val="D24CDC"/>
    <a:srgbClr val="DD77E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2" autoAdjust="0"/>
  </p:normalViewPr>
  <p:slideViewPr>
    <p:cSldViewPr>
      <p:cViewPr varScale="1">
        <p:scale>
          <a:sx n="91" d="100"/>
          <a:sy n="91" d="100"/>
        </p:scale>
        <p:origin x="-78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5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0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55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06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58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1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6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1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441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1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881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197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851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98524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7137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68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39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Hoa đoàn</a:t>
            </a:r>
            <a:r>
              <a:rPr lang="en-US" baseline="0" smtClean="0"/>
              <a:t> kết, bông hoa đặc biệt…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223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89" indent="0">
              <a:buNone/>
              <a:defRPr sz="2800"/>
            </a:lvl2pPr>
            <a:lvl3pPr marL="913180" indent="0">
              <a:buNone/>
              <a:defRPr sz="2400"/>
            </a:lvl3pPr>
            <a:lvl4pPr marL="1369769" indent="0">
              <a:buNone/>
              <a:defRPr sz="2000"/>
            </a:lvl4pPr>
            <a:lvl5pPr marL="1826359" indent="0">
              <a:buNone/>
              <a:defRPr sz="2000"/>
            </a:lvl5pPr>
            <a:lvl6pPr marL="2282948" indent="0">
              <a:buNone/>
              <a:defRPr sz="2000"/>
            </a:lvl6pPr>
            <a:lvl7pPr marL="2739538" indent="0">
              <a:buNone/>
              <a:defRPr sz="2000"/>
            </a:lvl7pPr>
            <a:lvl8pPr marL="3196128" indent="0">
              <a:buNone/>
              <a:defRPr sz="2000"/>
            </a:lvl8pPr>
            <a:lvl9pPr marL="36527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17" tIns="45660" rIns="91317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2" indent="-342442" algn="l" defTabSz="913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8" indent="-285369" algn="l" defTabSz="913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74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64" indent="-228296" algn="l" defTabSz="913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54" indent="-228296" algn="l" defTabSz="913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4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3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2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1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8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7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4.gif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12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36.gif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4">
            <a:extLst>
              <a:ext uri="{FF2B5EF4-FFF2-40B4-BE49-F238E27FC236}">
                <a16:creationId xmlns:a16="http://schemas.microsoft.com/office/drawing/2014/main" xmlns="" id="{45FFCA32-A877-4B09-A0FC-98583CA87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49772"/>
            <a:ext cx="9135611" cy="329372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CF27E8-23FC-4EE9-A854-04E497D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6774E29C-5A44-4EF7-909C-98F966C11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E6C60E5-D186-41DD-9EE9-19D8DBBB2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815745" y="2305923"/>
            <a:ext cx="1373663" cy="23814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02C94CC-1E2C-437C-BF2B-6006BB22D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871" y="3466751"/>
            <a:ext cx="1754759" cy="12374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54970A0-1C59-4D2F-8F80-97F1E71528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3121" y="2549071"/>
            <a:ext cx="3176184" cy="31761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52CDB8-E3F4-4407-93D5-990A8104E2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68" y="-456163"/>
            <a:ext cx="9118832" cy="18268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600" y="898440"/>
            <a:ext cx="6157055" cy="144650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TIẾNG VIỆT</a:t>
            </a:r>
          </a:p>
          <a:p>
            <a:pPr algn="ctr"/>
            <a:r>
              <a:rPr lang="en-US" sz="44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LỚP 1</a:t>
            </a:r>
            <a:endParaRPr lang="en-US" sz="44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222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2346" y="590610"/>
            <a:ext cx="8991600" cy="4308124"/>
            <a:chOff x="62346" y="590610"/>
            <a:chExt cx="8991600" cy="4308124"/>
          </a:xfrm>
        </p:grpSpPr>
        <p:sp>
          <p:nvSpPr>
            <p:cNvPr id="11" name="TextBox 10"/>
            <p:cNvSpPr txBox="1"/>
            <p:nvPr/>
          </p:nvSpPr>
          <p:spPr>
            <a:xfrm>
              <a:off x="1584614" y="590610"/>
              <a:ext cx="5947064" cy="523099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endParaRPr lang="en-US" sz="28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346" y="1113203"/>
              <a:ext cx="8991600" cy="378553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30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	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ở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khắp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nơi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Nhưng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không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nhìn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thấy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được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thường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tiếp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xúc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đồ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vật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dính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cầm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từ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theo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cơ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Do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</a:p>
            <a:p>
              <a:pPr algn="just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phải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xà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sạch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  <a:p>
              <a:pPr algn="r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					        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(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Nguyên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Vũ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)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</p:txBody>
        </p:sp>
      </p:grpSp>
      <p:sp>
        <p:nvSpPr>
          <p:cNvPr id="14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953" y="1174847"/>
            <a:ext cx="361507" cy="31867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50191" y="3486150"/>
            <a:ext cx="361507" cy="311875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381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smtClean="0">
                <a:latin typeface="Arial" pitchFamily="34" charset="0"/>
                <a:cs typeface="Arial" pitchFamily="34" charset="0"/>
              </a:rPr>
              <a:t>Giải nghĩa từ khó: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666750"/>
            <a:ext cx="9144000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70000" lnSpcReduction="200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FF0000"/>
                </a:solidFill>
                <a:latin typeface="+mn-lt"/>
                <a:cs typeface="Arial-SGK-TV" pitchFamily="2" charset="0"/>
              </a:rPr>
              <a:t>Vi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  <a:cs typeface="Arial-SGK-TV" pitchFamily="2" charset="0"/>
              </a:rPr>
              <a:t>trùng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-SGK-TV" pitchFamily="2" charset="0"/>
              </a:rPr>
              <a:t>: </a:t>
            </a:r>
            <a:r>
              <a:rPr lang="en-US" dirty="0" err="1" smtClean="0">
                <a:latin typeface="+mn-lt"/>
                <a:cs typeface="Arial-SGK-TV" pitchFamily="2" charset="0"/>
              </a:rPr>
              <a:t>sinh</a:t>
            </a:r>
            <a:r>
              <a:rPr lang="en-US" dirty="0" smtClean="0">
                <a:latin typeface="+mn-lt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cs typeface="Arial-SGK-TV" pitchFamily="2" charset="0"/>
              </a:rPr>
              <a:t>vật</a:t>
            </a:r>
            <a:r>
              <a:rPr lang="en-US" dirty="0" smtClean="0">
                <a:latin typeface="+mn-lt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cs typeface="Arial-SGK-TV" pitchFamily="2" charset="0"/>
              </a:rPr>
              <a:t>rất</a:t>
            </a:r>
            <a:r>
              <a:rPr lang="en-US" dirty="0" smtClean="0">
                <a:latin typeface="+mn-lt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cs typeface="Arial-SGK-TV" pitchFamily="2" charset="0"/>
              </a:rPr>
              <a:t>nhỏ</a:t>
            </a:r>
            <a:r>
              <a:rPr lang="en-US" dirty="0" smtClean="0">
                <a:latin typeface="+mn-lt"/>
                <a:cs typeface="Arial-SGK-TV" pitchFamily="2" charset="0"/>
              </a:rPr>
              <a:t>, </a:t>
            </a:r>
            <a:r>
              <a:rPr lang="en-US" dirty="0" err="1" smtClean="0">
                <a:latin typeface="+mn-lt"/>
                <a:cs typeface="Arial-SGK-TV" pitchFamily="2" charset="0"/>
              </a:rPr>
              <a:t>có</a:t>
            </a:r>
            <a:r>
              <a:rPr lang="en-US" dirty="0" smtClean="0">
                <a:latin typeface="+mn-lt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cs typeface="Arial-SGK-TV" pitchFamily="2" charset="0"/>
              </a:rPr>
              <a:t>khả</a:t>
            </a:r>
            <a:r>
              <a:rPr lang="en-US" dirty="0" smtClean="0">
                <a:latin typeface="+mn-lt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cs typeface="Arial-SGK-TV" pitchFamily="2" charset="0"/>
              </a:rPr>
              <a:t>năng</a:t>
            </a:r>
            <a:r>
              <a:rPr lang="en-US" dirty="0" smtClean="0">
                <a:latin typeface="+mn-lt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cs typeface="Arial-SGK-TV" pitchFamily="2" charset="0"/>
              </a:rPr>
              <a:t>gây</a:t>
            </a:r>
            <a:r>
              <a:rPr lang="en-US" dirty="0" smtClean="0">
                <a:latin typeface="+mn-lt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cs typeface="Arial-SGK-TV" pitchFamily="2" charset="0"/>
              </a:rPr>
              <a:t>bệnh</a:t>
            </a:r>
            <a:r>
              <a:rPr lang="en-US" dirty="0" smtClean="0">
                <a:latin typeface="+mn-lt"/>
                <a:cs typeface="Arial-SGK-TV" pitchFamily="2" charset="0"/>
              </a:rPr>
              <a:t>.</a:t>
            </a:r>
            <a:endParaRPr lang="en-US" dirty="0">
              <a:latin typeface="+mn-lt"/>
              <a:cs typeface="Arial-SGK-TV" pitchFamily="2" charset="0"/>
            </a:endParaRPr>
          </a:p>
        </p:txBody>
      </p:sp>
      <p:pic>
        <p:nvPicPr>
          <p:cNvPr id="1026" name="Picture 2" descr="Những nơi vi khuẩn trú ngụ nhiều nhất và cách loại bỏ chúng hiệu quả | Báo  Dân tr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97717"/>
            <a:ext cx="2874474" cy="307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83"/>
          <a:stretch/>
        </p:blipFill>
        <p:spPr>
          <a:xfrm>
            <a:off x="4419600" y="1669596"/>
            <a:ext cx="3208779" cy="30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238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op Spreading Germs In Your Restaurant with These Food Safety Tips – My  Glove Dep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81150"/>
            <a:ext cx="5082006" cy="338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+mn-lt"/>
                <a:cs typeface="Arial-SGK-TV" pitchFamily="2" charset="0"/>
              </a:rPr>
              <a:t>Tiếp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  <a:cs typeface="Arial-SGK-TV" pitchFamily="2" charset="0"/>
              </a:rPr>
              <a:t>xúc</a:t>
            </a:r>
            <a:r>
              <a:rPr lang="en-US" dirty="0" smtClean="0">
                <a:latin typeface="+mn-lt"/>
                <a:cs typeface="Arial-SGK-TV" pitchFamily="2" charset="0"/>
              </a:rPr>
              <a:t>: </a:t>
            </a:r>
            <a:r>
              <a:rPr lang="en-US" dirty="0" err="1" smtClean="0">
                <a:latin typeface="+mn-lt"/>
                <a:cs typeface="Arial-SGK-TV" pitchFamily="2" charset="0"/>
              </a:rPr>
              <a:t>chạm</a:t>
            </a:r>
            <a:r>
              <a:rPr lang="en-US" dirty="0" smtClean="0">
                <a:latin typeface="+mn-lt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cs typeface="Arial-SGK-TV" pitchFamily="2" charset="0"/>
              </a:rPr>
              <a:t>vào</a:t>
            </a:r>
            <a:r>
              <a:rPr lang="en-US" dirty="0" smtClean="0">
                <a:latin typeface="+mn-lt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cs typeface="Arial-SGK-TV" pitchFamily="2" charset="0"/>
              </a:rPr>
              <a:t>nhau</a:t>
            </a:r>
            <a:r>
              <a:rPr lang="en-US" dirty="0" smtClean="0">
                <a:latin typeface="+mn-lt"/>
                <a:cs typeface="Arial-SGK-TV" pitchFamily="2" charset="0"/>
              </a:rPr>
              <a:t>.</a:t>
            </a:r>
            <a:endParaRPr lang="en-US" dirty="0">
              <a:latin typeface="+mn-lt"/>
              <a:cs typeface="Arial-SGK-TV" pitchFamily="2" charset="0"/>
            </a:endParaRPr>
          </a:p>
        </p:txBody>
      </p:sp>
      <p:pic>
        <p:nvPicPr>
          <p:cNvPr id="1026" name="Picture 2" descr="Chị em chú ý: 6 nơi bẩn nhất trong nhà không ngờ tới có thể là nơi trú ẩn  cho vi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581150"/>
            <a:ext cx="4630924" cy="334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2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1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b="1" dirty="0" err="1" smtClean="0">
                <a:solidFill>
                  <a:srgbClr val="FF0000"/>
                </a:solidFill>
                <a:latin typeface="+mn-lt"/>
                <a:ea typeface="Aachen" pitchFamily="18" charset="0"/>
                <a:cs typeface="Arial-SGK-TV" pitchFamily="2" charset="0"/>
              </a:rPr>
              <a:t>Mắc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  <a:ea typeface="Aachen" pitchFamily="18" charset="0"/>
                <a:cs typeface="Arial-SGK-TV" pitchFamily="2" charset="0"/>
              </a:rPr>
              <a:t>bệnh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achen" pitchFamily="18" charset="0"/>
                <a:cs typeface="Arial-SGK-TV" pitchFamily="2" charset="0"/>
              </a:rPr>
              <a:t>: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bị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một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bệnh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nào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đó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.</a:t>
            </a:r>
            <a:endParaRPr lang="en-US" dirty="0">
              <a:latin typeface="+mn-lt"/>
              <a:ea typeface="Aachen" pitchFamily="18" charset="0"/>
              <a:cs typeface="Arial-SGK-TV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419350"/>
            <a:ext cx="8534400" cy="114300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90000" lnSpcReduction="200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>
                <a:solidFill>
                  <a:srgbClr val="FF0000"/>
                </a:solidFill>
                <a:latin typeface="+mn-lt"/>
                <a:ea typeface="Aachen" pitchFamily="18" charset="0"/>
                <a:cs typeface="Arial-SGK-TV" pitchFamily="2" charset="0"/>
              </a:rPr>
              <a:t>Phòng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  <a:ea typeface="Aachen" pitchFamily="18" charset="0"/>
                <a:cs typeface="Arial-SGK-TV" pitchFamily="2" charset="0"/>
              </a:rPr>
              <a:t>bệnh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achen" pitchFamily="18" charset="0"/>
                <a:cs typeface="Arial-SGK-TV" pitchFamily="2" charset="0"/>
              </a:rPr>
              <a:t>: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ngăn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ngừa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để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không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bị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+mn-lt"/>
                <a:ea typeface="Aachen" pitchFamily="18" charset="0"/>
                <a:cs typeface="Arial-SGK-TV" pitchFamily="2" charset="0"/>
              </a:rPr>
              <a:t>bệnh</a:t>
            </a:r>
            <a:r>
              <a:rPr lang="en-US" dirty="0" smtClean="0">
                <a:latin typeface="+mn-lt"/>
                <a:ea typeface="Aachen" pitchFamily="18" charset="0"/>
                <a:cs typeface="Arial-SGK-TV" pitchFamily="2" charset="0"/>
              </a:rPr>
              <a:t>.</a:t>
            </a:r>
            <a:endParaRPr lang="en-US" dirty="0">
              <a:latin typeface="+mn-lt"/>
              <a:ea typeface="Aachen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4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2346" y="261842"/>
            <a:ext cx="8991600" cy="4308124"/>
            <a:chOff x="62346" y="590610"/>
            <a:chExt cx="8991600" cy="4308124"/>
          </a:xfrm>
        </p:grpSpPr>
        <p:sp>
          <p:nvSpPr>
            <p:cNvPr id="8" name="TextBox 7"/>
            <p:cNvSpPr txBox="1"/>
            <p:nvPr/>
          </p:nvSpPr>
          <p:spPr>
            <a:xfrm>
              <a:off x="1584614" y="590610"/>
              <a:ext cx="5947064" cy="523099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endParaRPr lang="en-US" sz="28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346" y="1113203"/>
              <a:ext cx="8991600" cy="378553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30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	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ở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khắp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nơi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Nhưng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không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nhìn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thấy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được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thường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tiếp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xúc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đồ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vật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dính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cầm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từ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theo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cơ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Do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</a:p>
            <a:p>
              <a:pPr algn="just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phải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xà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sạch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  <a:p>
              <a:pPr algn="r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					        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(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Nguyên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Vũ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)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82" b="30348"/>
          <a:stretch/>
        </p:blipFill>
        <p:spPr>
          <a:xfrm>
            <a:off x="2667000" y="4084825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074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27661" y="183815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71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123950"/>
            <a:ext cx="8762999" cy="2554436"/>
          </a:xfrm>
          <a:prstGeom prst="rect">
            <a:avLst/>
          </a:prstGeom>
        </p:spPr>
        <p:txBody>
          <a:bodyPr wrap="square" lIns="91330" tIns="45666" rIns="91330" bIns="45666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200" dirty="0" smtClean="0">
                <a:ea typeface="Arial-Rounded" pitchFamily="34" charset="0"/>
                <a:cs typeface="Arial-SGK-TV" pitchFamily="2" charset="0"/>
              </a:rPr>
              <a:t>Vi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trùng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ở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khắp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nơi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Nhưng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ta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không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nhìn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thấy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được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bằng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mắt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thường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tay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tiếp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xúc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với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đồ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vật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, vi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trùng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dính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vào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tay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Tay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cầm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thức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, vi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trùng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từ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tay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theo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thức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đi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vào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cơ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thể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. Do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đó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200" dirty="0" smtClean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ta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thể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mắc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ea typeface="Arial-Rounded" pitchFamily="34" charset="0"/>
                <a:cs typeface="Arial-SGK-TV" pitchFamily="2" charset="0"/>
              </a:rPr>
              <a:t>bệnh</a:t>
            </a:r>
            <a:r>
              <a:rPr lang="en-US" sz="3200" dirty="0">
                <a:ea typeface="Arial-Rounded" pitchFamily="34" charset="0"/>
                <a:cs typeface="Arial-SGK-TV" pitchFamily="2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285750"/>
            <a:ext cx="3642531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b="1" dirty="0" err="1">
                <a:ea typeface="Arial-Rounded" pitchFamily="34" charset="0"/>
                <a:cs typeface="Arial-SGK-TV" pitchFamily="2" charset="0"/>
              </a:rPr>
              <a:t>Đọc</a:t>
            </a:r>
            <a:r>
              <a:rPr lang="en-US" sz="32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ea typeface="Arial-Rounded" pitchFamily="34" charset="0"/>
                <a:cs typeface="Arial-SGK-TV" pitchFamily="2" charset="0"/>
              </a:rPr>
              <a:t>đoạn</a:t>
            </a:r>
            <a:r>
              <a:rPr lang="en-US" sz="3200" b="1" dirty="0">
                <a:ea typeface="Arial-Rounded" pitchFamily="34" charset="0"/>
                <a:cs typeface="Arial-SGK-TV" pitchFamily="2" charset="0"/>
              </a:rPr>
              <a:t>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798" y="4324350"/>
            <a:ext cx="8761815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 trùng có ở đâu?</a:t>
            </a:r>
            <a:endParaRPr lang="en-US" sz="32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324350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 trùng đi vào cơ thể con người bằng cách nào?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185" y="4324350"/>
            <a:ext cx="91440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 trùng gây nguy hiểm gì cho con người? </a:t>
            </a:r>
            <a:endParaRPr lang="en-US" sz="32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91829" y="3105150"/>
            <a:ext cx="601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8600" y="356235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0815" y="3607110"/>
            <a:ext cx="30491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43000" y="1657350"/>
            <a:ext cx="441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190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428750"/>
            <a:ext cx="838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 smtClean="0">
                <a:ea typeface="Arial-Rounded" pitchFamily="34" charset="0"/>
                <a:cs typeface="Arial-SGK-TV" pitchFamily="2" charset="0"/>
              </a:rPr>
              <a:t>Để</a:t>
            </a:r>
            <a:r>
              <a:rPr lang="en-US" sz="3600" dirty="0" smtClean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phòng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bệnh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ta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rửa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tay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trước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Cần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rửa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tay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bằng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xà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phòng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với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nước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ea typeface="Arial-Rounded" pitchFamily="34" charset="0"/>
                <a:cs typeface="Arial-SGK-TV" pitchFamily="2" charset="0"/>
              </a:rPr>
              <a:t>sạch</a:t>
            </a:r>
            <a:r>
              <a:rPr lang="en-US" sz="3600" dirty="0">
                <a:ea typeface="Arial-Rounded" pitchFamily="34" charset="0"/>
                <a:cs typeface="Arial-SGK-TV" pitchFamily="2" charset="0"/>
              </a:rPr>
              <a:t>.</a:t>
            </a:r>
            <a:endParaRPr lang="en-US" sz="3600" dirty="0"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248150"/>
            <a:ext cx="8533216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Để phòng bệnh, chúng ta phải làm gì?</a:t>
            </a:r>
            <a:endParaRPr lang="en-US" sz="32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1" y="4256675"/>
            <a:ext cx="8533215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Cần rửa tay như thế nào cho đúng?</a:t>
            </a:r>
            <a:endParaRPr lang="en-US" sz="32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466148"/>
            <a:ext cx="3642531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b="1" dirty="0" err="1">
                <a:ea typeface="Arial-Rounded" pitchFamily="34" charset="0"/>
                <a:cs typeface="Arial-SGK-TV" pitchFamily="2" charset="0"/>
              </a:rPr>
              <a:t>Đọc</a:t>
            </a:r>
            <a:r>
              <a:rPr lang="en-US" sz="32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ea typeface="Arial-Rounded" pitchFamily="34" charset="0"/>
                <a:cs typeface="Arial-SGK-TV" pitchFamily="2" charset="0"/>
              </a:rPr>
              <a:t>đoạn</a:t>
            </a:r>
            <a:r>
              <a:rPr lang="en-US" sz="32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smtClean="0">
                <a:ea typeface="Arial-Rounded" pitchFamily="34" charset="0"/>
                <a:cs typeface="Arial-SGK-TV" pitchFamily="2" charset="0"/>
              </a:rPr>
              <a:t>2:</a:t>
            </a:r>
            <a:endParaRPr lang="en-US" sz="3200" b="1" dirty="0">
              <a:ea typeface="Arial-Rounded" pitchFamily="34" charset="0"/>
              <a:cs typeface="Arial-SGK-TV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71600" y="2038350"/>
            <a:ext cx="7315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8331" y="2571750"/>
            <a:ext cx="33678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7200" y="2571750"/>
            <a:ext cx="441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3123786"/>
            <a:ext cx="42596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649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ũ điệu 6 bước rửa tay đúng cách vui nhộn - Cùng Lifebuoy phòng chống virus Corona (2019-nCoV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8600" y="133350"/>
            <a:ext cx="8686800" cy="4886182"/>
          </a:xfrm>
        </p:spPr>
      </p:pic>
    </p:spTree>
    <p:extLst>
      <p:ext uri="{BB962C8B-B14F-4D97-AF65-F5344CB8AC3E}">
        <p14:creationId xmlns:p14="http://schemas.microsoft.com/office/powerpoint/2010/main" xmlns="" val="416825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44383" y="4184886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290270" y="39518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ea typeface="Arial-Rounded" panose="020B0500000000000000" pitchFamily="34" charset="-93"/>
                <a:cs typeface="Arial-SGK-TV" pitchFamily="2" charset="0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" name="Google Shape;523;p19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926357" y="323215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6289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64"/>
          <a:stretch/>
        </p:blipFill>
        <p:spPr>
          <a:xfrm>
            <a:off x="3430776" y="3034312"/>
            <a:ext cx="2282448" cy="1955133"/>
          </a:xfrm>
          <a:prstGeom prst="rect">
            <a:avLst/>
          </a:prstGeom>
        </p:spPr>
      </p:pic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7"/>
            <a:ext cx="5828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3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902" y="-187920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71600" y="5848350"/>
            <a:ext cx="7086600" cy="92320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5400" b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EM CẦN BIẾT</a:t>
            </a:r>
            <a:endParaRPr lang="en-US" sz="5400" b="1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62116"/>
            <a:ext cx="7089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1340" y="2119843"/>
            <a:ext cx="9874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618" y="2173578"/>
            <a:ext cx="51212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37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20955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 chữ hoa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815" y="831515"/>
            <a:ext cx="7324725" cy="41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76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52400" y="514350"/>
            <a:ext cx="1905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 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 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</a:t>
            </a:r>
            <a:r>
              <a:rPr lang="en-US" altLang="zh-CN" sz="3600" b="1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</a:t>
            </a:r>
            <a:r>
              <a:rPr lang="en-US" altLang="zh-CN" sz="3600" b="1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ướng dẫn viết chữ hoa Ă - Cỡ vừa 5 ô li - Lồng tiếng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33600" y="285750"/>
            <a:ext cx="6286500" cy="433551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04800" y="2266950"/>
            <a:ext cx="101457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600" b="1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27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288930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Tô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545" y="742949"/>
            <a:ext cx="8929255" cy="3857188"/>
            <a:chOff x="138545" y="742949"/>
            <a:chExt cx="8929255" cy="385718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6101" r="3489" b="-79"/>
            <a:stretch/>
          </p:blipFill>
          <p:spPr bwMode="auto">
            <a:xfrm>
              <a:off x="138545" y="742949"/>
              <a:ext cx="7678412" cy="19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6018" r="83754" b="-80"/>
            <a:stretch/>
          </p:blipFill>
          <p:spPr bwMode="auto">
            <a:xfrm>
              <a:off x="7775392" y="742950"/>
              <a:ext cx="1292408" cy="194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8367" r="3489" b="-80"/>
            <a:stretch/>
          </p:blipFill>
          <p:spPr bwMode="auto">
            <a:xfrm>
              <a:off x="138545" y="2700735"/>
              <a:ext cx="7678412" cy="1899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9247" r="83754" b="-79"/>
            <a:stretch/>
          </p:blipFill>
          <p:spPr bwMode="auto">
            <a:xfrm>
              <a:off x="7775392" y="2714590"/>
              <a:ext cx="1292408" cy="1881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04" y="1398227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2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3" y="3603670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      </a:t>
            </a:r>
            <a:r>
              <a:rPr lang="en-US" altLang="en-US" sz="34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398227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  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2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075" y="1402214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   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2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689" y="1398227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   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2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098" y="1398227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    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2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0492" y="1398227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    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2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435" y="3603593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      </a:t>
            </a: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3708" y="3603592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       </a:t>
            </a: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689" y="3603592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       </a:t>
            </a: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098" y="3603591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        </a:t>
            </a: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883" y="3592958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        </a:t>
            </a: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21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38545" y="62386"/>
            <a:ext cx="2288930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545" y="742949"/>
            <a:ext cx="8929255" cy="3857188"/>
            <a:chOff x="138545" y="742949"/>
            <a:chExt cx="8929255" cy="385718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6101" r="3489" b="-79"/>
            <a:stretch/>
          </p:blipFill>
          <p:spPr bwMode="auto">
            <a:xfrm>
              <a:off x="138545" y="742949"/>
              <a:ext cx="7678412" cy="19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6018" r="83754" b="-80"/>
            <a:stretch/>
          </p:blipFill>
          <p:spPr bwMode="auto">
            <a:xfrm>
              <a:off x="7775392" y="742950"/>
              <a:ext cx="1292408" cy="194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8367" r="3489" b="-80"/>
            <a:stretch/>
          </p:blipFill>
          <p:spPr bwMode="auto">
            <a:xfrm>
              <a:off x="138545" y="2700735"/>
              <a:ext cx="7678412" cy="1899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9247" r="83754" b="-79"/>
            <a:stretch/>
          </p:blipFill>
          <p:spPr bwMode="auto">
            <a:xfrm>
              <a:off x="7775392" y="2714590"/>
              <a:ext cx="1292408" cy="1881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26" y="1069696"/>
            <a:ext cx="130960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5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Ǉrùng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42" y="1069697"/>
            <a:ext cx="51965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5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ν΅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08" y="2349861"/>
            <a:ext cx="120372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ι</a:t>
            </a:r>
            <a:r>
              <a:rPr lang="en-US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Ŝg 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607" y="2348468"/>
            <a:ext cx="129540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χϚζ</a:t>
            </a:r>
            <a:endParaRPr lang="en-US" altLang="en-US" sz="31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697" y="1068426"/>
            <a:ext cx="130960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5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Ǉrùng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113" y="1057794"/>
            <a:ext cx="51965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5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ν΅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904" y="1068425"/>
            <a:ext cx="130960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5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Ǉrùng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320" y="1057793"/>
            <a:ext cx="51965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5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ν΅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379" y="2343202"/>
            <a:ext cx="120372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ι</a:t>
            </a:r>
            <a:r>
              <a:rPr lang="en-US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Ŝg 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578" y="2341809"/>
            <a:ext cx="129540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χϚζ</a:t>
            </a:r>
            <a:endParaRPr lang="en-US" altLang="en-US" sz="31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350" y="2343202"/>
            <a:ext cx="120372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ι</a:t>
            </a:r>
            <a:r>
              <a:rPr lang="en-US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Ŝg </a:t>
            </a:r>
          </a:p>
        </p:txBody>
      </p:sp>
      <p:sp>
        <p:nvSpPr>
          <p:cNvPr id="4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549" y="2341809"/>
            <a:ext cx="129540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χϚζ</a:t>
            </a:r>
            <a:endParaRPr lang="en-US" altLang="en-US" sz="31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2884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2"/>
            <a:ext cx="601038" cy="61488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9" y="445960"/>
            <a:ext cx="7841671" cy="46158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Viết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vào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vở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câu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trả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lời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câu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hỏi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smtClean="0">
                <a:ea typeface="Arial-Rounded" pitchFamily="34" charset="0"/>
                <a:cs typeface="Arial-SGK-TV" pitchFamily="2" charset="0"/>
              </a:rPr>
              <a:t>b 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ở </a:t>
            </a:r>
            <a:r>
              <a:rPr lang="en-US" sz="2400" b="1" dirty="0" err="1">
                <a:ea typeface="Arial-Rounded" pitchFamily="34" charset="0"/>
                <a:cs typeface="Arial-SGK-TV" pitchFamily="2" charset="0"/>
              </a:rPr>
              <a:t>mục</a:t>
            </a:r>
            <a:r>
              <a:rPr lang="en-US" sz="2400" b="1" dirty="0">
                <a:ea typeface="Arial-Rounded" pitchFamily="34" charset="0"/>
                <a:cs typeface="Arial-SGK-TV" pitchFamily="2" charset="0"/>
              </a:rPr>
              <a:t>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292697"/>
            <a:ext cx="5164185" cy="523147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2800" dirty="0" err="1" smtClean="0">
                <a:ea typeface="Arial-Rounded" pitchFamily="34" charset="0"/>
                <a:cs typeface="Arial-SGK-TV" pitchFamily="2" charset="0"/>
              </a:rPr>
              <a:t>Để</a:t>
            </a:r>
            <a:r>
              <a:rPr lang="en-US" sz="2800" dirty="0" smtClean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ea typeface="Arial-Rounded" pitchFamily="34" charset="0"/>
                <a:cs typeface="Arial-SGK-TV" pitchFamily="2" charset="0"/>
              </a:rPr>
              <a:t>phòng</a:t>
            </a:r>
            <a:r>
              <a:rPr lang="en-US" sz="2800" dirty="0" smtClean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ea typeface="Arial-Rounded" pitchFamily="34" charset="0"/>
                <a:cs typeface="Arial-SGK-TV" pitchFamily="2" charset="0"/>
              </a:rPr>
              <a:t>bệnh</a:t>
            </a:r>
            <a:r>
              <a:rPr lang="en-US" sz="2800" dirty="0" smtClean="0"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2800" dirty="0" err="1" smtClean="0"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2800" dirty="0" smtClean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ea typeface="Arial-Rounded" pitchFamily="34" charset="0"/>
                <a:cs typeface="Arial-SGK-TV" pitchFamily="2" charset="0"/>
              </a:rPr>
              <a:t>ta</a:t>
            </a:r>
            <a:r>
              <a:rPr lang="en-US" sz="2800" dirty="0" smtClean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ea typeface="Arial-Rounded" pitchFamily="34" charset="0"/>
                <a:cs typeface="Arial-SGK-TV" pitchFamily="2" charset="0"/>
              </a:rPr>
              <a:t>phải</a:t>
            </a:r>
            <a:endParaRPr lang="en-US" sz="2800" dirty="0"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91200" y="1284089"/>
            <a:ext cx="777630" cy="523147"/>
          </a:xfrm>
          <a:prstGeom prst="rect">
            <a:avLst/>
          </a:prstGeom>
        </p:spPr>
        <p:txBody>
          <a:bodyPr wrap="none" lIns="91367" tIns="45684" rIns="91367" bIns="45684">
            <a:spAutoFit/>
          </a:bodyPr>
          <a:lstStyle/>
          <a:p>
            <a:pPr algn="ctr"/>
            <a:r>
              <a:rPr lang="en-US" sz="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(…).</a:t>
            </a:r>
            <a:endParaRPr lang="en-US" sz="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920" y="1286240"/>
            <a:ext cx="8356023" cy="2246696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</a:t>
            </a:r>
            <a:r>
              <a:rPr lang="en-US" sz="2800" dirty="0" err="1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rửa</a:t>
            </a:r>
            <a:r>
              <a:rPr lang="en-US" sz="2800" dirty="0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tay</a:t>
            </a:r>
            <a:r>
              <a:rPr lang="en-US" sz="2800" dirty="0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đúng</a:t>
            </a:r>
            <a:endParaRPr lang="en-US" sz="2800" dirty="0" smtClean="0">
              <a:solidFill>
                <a:srgbClr val="FF0000"/>
              </a:solidFill>
              <a:ea typeface="Arial-Rounded" pitchFamily="34" charset="0"/>
              <a:cs typeface="Arial-SGK-TV" pitchFamily="2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</a:p>
          <a:p>
            <a:endParaRPr lang="en-US" sz="2800" dirty="0" smtClean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trước</a:t>
            </a:r>
            <a:r>
              <a:rPr lang="en-US" sz="2800" dirty="0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ea typeface="Arial-Rounded" pitchFamily="34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FF0000"/>
              </a:solidFill>
              <a:ea typeface="Arial-Rounded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7897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3768" y="67151"/>
            <a:ext cx="8530099" cy="572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6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3. Viết câu trả lời cho câu hỏi b ở mục 3 ( SHS trang 65)</a:t>
            </a:r>
            <a:endParaRPr lang="vi-VN" sz="26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545" y="742949"/>
            <a:ext cx="8929255" cy="3857188"/>
            <a:chOff x="138545" y="742949"/>
            <a:chExt cx="8929255" cy="385718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6101" r="3489" b="-79"/>
            <a:stretch/>
          </p:blipFill>
          <p:spPr bwMode="auto">
            <a:xfrm>
              <a:off x="138545" y="742949"/>
              <a:ext cx="7678412" cy="19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6018" r="83754" b="-80"/>
            <a:stretch/>
          </p:blipFill>
          <p:spPr bwMode="auto">
            <a:xfrm>
              <a:off x="7775392" y="742950"/>
              <a:ext cx="1292408" cy="194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8367" r="3489" b="-80"/>
            <a:stretch/>
          </p:blipFill>
          <p:spPr bwMode="auto">
            <a:xfrm>
              <a:off x="138545" y="2700735"/>
              <a:ext cx="7678412" cy="1899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9247" r="83754" b="-79"/>
            <a:stretch/>
          </p:blipFill>
          <p:spPr bwMode="auto">
            <a:xfrm>
              <a:off x="7775392" y="2714590"/>
              <a:ext cx="1292408" cy="1881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526" y="1062271"/>
            <a:ext cx="69607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Đƛ</a:t>
            </a:r>
            <a:r>
              <a:rPr lang="en-US" altLang="en-US" sz="315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15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078" y="1695906"/>
            <a:ext cx="759003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818" y="1062271"/>
            <a:ext cx="12192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315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ι</a:t>
            </a:r>
            <a:r>
              <a:rPr lang="en-US" altLang="en-US" sz="315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Ŝg</a:t>
            </a:r>
            <a:endParaRPr lang="en-US" altLang="en-US" sz="315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630" y="1059092"/>
            <a:ext cx="129540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1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χϚζ</a:t>
            </a:r>
            <a:endParaRPr lang="en-US" altLang="en-US" sz="31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818" y="1699633"/>
            <a:ext cx="47860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383" y="1051398"/>
            <a:ext cx="47860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081" y="1061672"/>
            <a:ext cx="12192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chúng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973" y="1061672"/>
            <a:ext cx="54367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Ǉa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141" y="1061121"/>
            <a:ext cx="107707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↨hải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364" y="1072545"/>
            <a:ext cx="84847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ǟửa</a:t>
            </a:r>
          </a:p>
        </p:txBody>
      </p:sp>
      <p:sp>
        <p:nvSpPr>
          <p:cNvPr id="46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146" y="1061672"/>
            <a:ext cx="77227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Ǉay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8630" y="1062271"/>
            <a:ext cx="107707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đúng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7" y="1709908"/>
            <a:ext cx="107707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55" y="1699634"/>
            <a:ext cx="107707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Ǉrư</a:t>
            </a:r>
            <a:r>
              <a:rPr lang="el-GR" altLang="en-US" sz="315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ϐ 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011" y="1699634"/>
            <a:ext cx="759003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l-GR" altLang="en-US" sz="315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15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996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304800" y="285750"/>
            <a:ext cx="8662416" cy="44196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457200" indent="-457200" algn="just">
              <a:buFontTx/>
              <a:buChar char="-"/>
            </a:pP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 lại bài: </a:t>
            </a:r>
            <a:r>
              <a:rPr lang="en-US" sz="32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Rửa tay trước khi ăn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(trang 64, 65).</a:t>
            </a:r>
          </a:p>
          <a:p>
            <a:pPr marL="457200" indent="-457200" algn="just">
              <a:buFontTx/>
              <a:buChar char="-"/>
            </a:pP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 bị bài mới (trang 66, 67).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8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sống cho trẻ - Rửa tay đúng cách - Tập 31 - Lắng nghe cơ thể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" y="186044"/>
            <a:ext cx="8813514" cy="4957456"/>
          </a:xfrm>
        </p:spPr>
      </p:pic>
    </p:spTree>
    <p:extLst>
      <p:ext uri="{BB962C8B-B14F-4D97-AF65-F5344CB8AC3E}">
        <p14:creationId xmlns:p14="http://schemas.microsoft.com/office/powerpoint/2010/main" xmlns="" val="26529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1592463"/>
            <a:ext cx="7543800" cy="18788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dirty="0" err="1" smtClean="0">
                <a:cs typeface="Arial-SGK-TV" pitchFamily="2" charset="0"/>
              </a:rPr>
              <a:t>Chúc</a:t>
            </a:r>
            <a:r>
              <a:rPr lang="en-US" dirty="0" smtClean="0">
                <a:cs typeface="Arial-SGK-TV" pitchFamily="2" charset="0"/>
              </a:rPr>
              <a:t> </a:t>
            </a:r>
            <a:r>
              <a:rPr lang="en-US" dirty="0" err="1">
                <a:cs typeface="Arial-SGK-TV" pitchFamily="2" charset="0"/>
              </a:rPr>
              <a:t>các</a:t>
            </a:r>
            <a:r>
              <a:rPr lang="en-US" dirty="0">
                <a:cs typeface="Arial-SGK-TV" pitchFamily="2" charset="0"/>
              </a:rPr>
              <a:t> </a:t>
            </a:r>
            <a:r>
              <a:rPr lang="en-US" dirty="0" smtClean="0">
                <a:cs typeface="Arial-SGK-TV" pitchFamily="2" charset="0"/>
              </a:rPr>
              <a:t>con </a:t>
            </a:r>
            <a:r>
              <a:rPr lang="en-US" dirty="0" err="1" smtClean="0">
                <a:cs typeface="Arial-SGK-TV" pitchFamily="2" charset="0"/>
              </a:rPr>
              <a:t>luôn</a:t>
            </a:r>
            <a:r>
              <a:rPr lang="en-US" dirty="0" smtClean="0">
                <a:cs typeface="Arial-SGK-TV" pitchFamily="2" charset="0"/>
              </a:rPr>
              <a:t> </a:t>
            </a:r>
          </a:p>
          <a:p>
            <a:pPr algn="ctr"/>
            <a:r>
              <a:rPr lang="en-US" dirty="0" err="1" smtClean="0">
                <a:cs typeface="Arial-SGK-TV" pitchFamily="2" charset="0"/>
              </a:rPr>
              <a:t>chăm</a:t>
            </a:r>
            <a:r>
              <a:rPr lang="en-US" dirty="0" smtClean="0">
                <a:cs typeface="Arial-SGK-TV" pitchFamily="2" charset="0"/>
              </a:rPr>
              <a:t> </a:t>
            </a:r>
            <a:r>
              <a:rPr lang="en-US" dirty="0" err="1" smtClean="0">
                <a:cs typeface="Arial-SGK-TV" pitchFamily="2" charset="0"/>
              </a:rPr>
              <a:t>ngoan</a:t>
            </a:r>
            <a:r>
              <a:rPr lang="en-US" dirty="0" smtClean="0">
                <a:cs typeface="Arial-SGK-TV" pitchFamily="2" charset="0"/>
              </a:rPr>
              <a:t>,</a:t>
            </a:r>
          </a:p>
          <a:p>
            <a:pPr algn="ctr"/>
            <a:r>
              <a:rPr lang="en-US" dirty="0" err="1" smtClean="0">
                <a:cs typeface="Arial-SGK-TV" pitchFamily="2" charset="0"/>
              </a:rPr>
              <a:t>học</a:t>
            </a:r>
            <a:r>
              <a:rPr lang="en-US" dirty="0" smtClean="0">
                <a:cs typeface="Arial-SGK-TV" pitchFamily="2" charset="0"/>
              </a:rPr>
              <a:t> </a:t>
            </a:r>
            <a:r>
              <a:rPr lang="en-US" dirty="0" err="1" smtClean="0">
                <a:cs typeface="Arial-SGK-TV" pitchFamily="2" charset="0"/>
              </a:rPr>
              <a:t>giỏi</a:t>
            </a:r>
            <a:r>
              <a:rPr lang="en-US" dirty="0" smtClean="0">
                <a:cs typeface="Arial-SGK-TV" pitchFamily="2" charset="0"/>
              </a:rPr>
              <a:t>!</a:t>
            </a:r>
            <a:endParaRPr lang="en-US" dirty="0">
              <a:cs typeface="Arial-SGK-TV" pitchFamily="2" charset="0"/>
            </a:endParaRP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20336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962150"/>
            <a:ext cx="4031168" cy="857250"/>
          </a:xfrm>
          <a:solidFill>
            <a:srgbClr val="00B0F0"/>
          </a:solidFill>
        </p:spPr>
        <p:txBody>
          <a:bodyPr/>
          <a:lstStyle/>
          <a:p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Khởi động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35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300" y="260747"/>
            <a:ext cx="739140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 các bạn đang rửa tay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300" y="4086990"/>
            <a:ext cx="453390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a) Vì sao các bạn phải rửa tay?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507" y="190897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6300" y="4548570"/>
            <a:ext cx="453390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b) Em thường rửa tay khi nào?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22327"/>
            <a:ext cx="5334000" cy="3262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068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682" y="274548"/>
            <a:ext cx="1160318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346" y="590610"/>
            <a:ext cx="8991600" cy="4308124"/>
            <a:chOff x="62346" y="590610"/>
            <a:chExt cx="8991600" cy="4308124"/>
          </a:xfrm>
        </p:grpSpPr>
        <p:sp>
          <p:nvSpPr>
            <p:cNvPr id="4" name="TextBox 3"/>
            <p:cNvSpPr txBox="1"/>
            <p:nvPr/>
          </p:nvSpPr>
          <p:spPr>
            <a:xfrm>
              <a:off x="1584614" y="590610"/>
              <a:ext cx="5947064" cy="523099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endParaRPr lang="en-US" sz="28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2346" y="1113203"/>
              <a:ext cx="8991600" cy="378553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30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	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ở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khắp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nơi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Nhưng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không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nhìn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thấy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được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thường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tiếp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xúc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đồ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vật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dính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cầm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từ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theo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cơ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Do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</a:p>
            <a:p>
              <a:pPr algn="just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phải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xà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sạch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  <a:p>
              <a:pPr algn="r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					        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(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Nguyên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Vũ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)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69" y="165456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44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2346" y="128280"/>
            <a:ext cx="8991600" cy="4308124"/>
            <a:chOff x="62346" y="590610"/>
            <a:chExt cx="8991600" cy="4308124"/>
          </a:xfrm>
        </p:grpSpPr>
        <p:sp>
          <p:nvSpPr>
            <p:cNvPr id="5" name="TextBox 4"/>
            <p:cNvSpPr txBox="1"/>
            <p:nvPr/>
          </p:nvSpPr>
          <p:spPr>
            <a:xfrm>
              <a:off x="1584614" y="590610"/>
              <a:ext cx="5947064" cy="523099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endParaRPr lang="en-US" sz="28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346" y="1113203"/>
              <a:ext cx="8991600" cy="378553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30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	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ở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khắp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nơi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Nhưng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không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nhìn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thấy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được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thường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tiếp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xúc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đồ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vật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dính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cầm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từ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theo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cơ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Do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</a:p>
            <a:p>
              <a:pPr algn="just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phải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xà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sạch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  <a:p>
              <a:pPr algn="r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					        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(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Nguyên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Vũ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)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43000" y="4374331"/>
            <a:ext cx="5629625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Con 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hãy tìm từ </a:t>
            </a:r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khó 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trong bài.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088575" y="1138464"/>
            <a:ext cx="14115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038601" y="1581150"/>
            <a:ext cx="19049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531678" y="1567195"/>
            <a:ext cx="14115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32846" y="2038350"/>
            <a:ext cx="7057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239001" y="2038350"/>
            <a:ext cx="1219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95601" y="2952750"/>
            <a:ext cx="16763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722150" y="3409950"/>
            <a:ext cx="2087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05601" y="3409950"/>
            <a:ext cx="11429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419600" y="3867150"/>
            <a:ext cx="14115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705602" y="3873744"/>
            <a:ext cx="17525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4607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2346" y="590610"/>
            <a:ext cx="8991600" cy="4308124"/>
            <a:chOff x="62346" y="590610"/>
            <a:chExt cx="8991600" cy="4308124"/>
          </a:xfrm>
        </p:grpSpPr>
        <p:sp>
          <p:nvSpPr>
            <p:cNvPr id="11" name="TextBox 10"/>
            <p:cNvSpPr txBox="1"/>
            <p:nvPr/>
          </p:nvSpPr>
          <p:spPr>
            <a:xfrm>
              <a:off x="1584614" y="590610"/>
              <a:ext cx="5947064" cy="523099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2800" b="1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endParaRPr lang="en-US" sz="28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346" y="1113203"/>
              <a:ext cx="8991600" cy="378553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30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	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ở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khắp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nơi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Nhưng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không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nhìn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thấy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được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thường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tiếp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xúc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đồ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vật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dính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cầm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vi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trùng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từ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theo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thức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vào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cơ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Do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có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thể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mắc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</a:p>
            <a:p>
              <a:pPr algn="just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Để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bệnh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,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chúng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phải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trước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khi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ăn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Cần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rửa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tay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bằng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xà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phòng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với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nước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sạch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.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  <a:p>
              <a:pPr algn="r"/>
              <a:r>
                <a:rPr lang="en-US" sz="3000" dirty="0">
                  <a:ea typeface="Arial-Rounded" pitchFamily="34" charset="0"/>
                  <a:cs typeface="Arial-SGK-TV" pitchFamily="2" charset="0"/>
                </a:rPr>
                <a:t>						        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(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Nguyên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000" dirty="0" err="1" smtClean="0">
                  <a:ea typeface="Arial-Rounded" pitchFamily="34" charset="0"/>
                  <a:cs typeface="Arial-SGK-TV" pitchFamily="2" charset="0"/>
                </a:rPr>
                <a:t>Vũ</a:t>
              </a:r>
              <a:r>
                <a:rPr lang="en-US" sz="3000" dirty="0" smtClean="0">
                  <a:ea typeface="Arial-Rounded" pitchFamily="34" charset="0"/>
                  <a:cs typeface="Arial-SGK-TV" pitchFamily="2" charset="0"/>
                </a:rPr>
                <a:t>)</a:t>
              </a:r>
              <a:endParaRPr lang="en-US" sz="3000" dirty="0">
                <a:ea typeface="Arial-Rounded" pitchFamily="34" charset="0"/>
                <a:cs typeface="Arial-SGK-TV" pitchFamily="2" charset="0"/>
              </a:endParaRPr>
            </a:p>
          </p:txBody>
        </p:sp>
      </p:grp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66950" y="1152718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865729" y="104454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5410200" y="2005248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531678" y="244548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66949" y="3486150"/>
            <a:ext cx="267477" cy="24255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1143000" y="38217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5933326" y="154451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466150"/>
            <a:ext cx="44196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Luyện đọc câu dài: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739" y="1733551"/>
            <a:ext cx="8407461" cy="1077109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just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Tay cầm thức ăn, vi 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trùng từ tay theo thức ăn đi vào cơ thể.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771900" y="1816961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1739" y="3130013"/>
            <a:ext cx="8382000" cy="1077109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Để phòng bệnh, chúng ta phải rửa tay trước khi ăn.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543300" y="320976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272314" y="317774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828800" y="3718701"/>
            <a:ext cx="107372" cy="429295"/>
            <a:chOff x="5029200" y="3423349"/>
            <a:chExt cx="107372" cy="42929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5029200" y="342334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098472" y="342741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1688" y="2330208"/>
            <a:ext cx="98712" cy="435617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6362700" y="184693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620000" y="3204261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26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408</Words>
  <Application>Microsoft Office PowerPoint</Application>
  <PresentationFormat>On-screen Show (16:9)</PresentationFormat>
  <Paragraphs>135</Paragraphs>
  <Slides>28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1. Khởi động</vt:lpstr>
      <vt:lpstr>Slide 4</vt:lpstr>
      <vt:lpstr>Slide 5</vt:lpstr>
      <vt:lpstr>Slide 6</vt:lpstr>
      <vt:lpstr>Slide 7</vt:lpstr>
      <vt:lpstr>Slide 8</vt:lpstr>
      <vt:lpstr>Slide 9</vt:lpstr>
      <vt:lpstr>Slide 10</vt:lpstr>
      <vt:lpstr>Giải nghĩa từ khó:</vt:lpstr>
      <vt:lpstr>Tiếp xúc: chạm vào nhau.</vt:lpstr>
      <vt:lpstr>Mắc bệnh: bị một bệnh nào đó.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171</cp:revision>
  <dcterms:created xsi:type="dcterms:W3CDTF">2020-12-08T15:48:47Z</dcterms:created>
  <dcterms:modified xsi:type="dcterms:W3CDTF">2022-03-07T13:39:05Z</dcterms:modified>
</cp:coreProperties>
</file>