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5"/>
  </p:notesMasterIdLst>
  <p:sldIdLst>
    <p:sldId id="322" r:id="rId2"/>
    <p:sldId id="320" r:id="rId3"/>
    <p:sldId id="340" r:id="rId4"/>
    <p:sldId id="349" r:id="rId5"/>
    <p:sldId id="350" r:id="rId6"/>
    <p:sldId id="325" r:id="rId7"/>
    <p:sldId id="323" r:id="rId8"/>
    <p:sldId id="351" r:id="rId9"/>
    <p:sldId id="327" r:id="rId10"/>
    <p:sldId id="328" r:id="rId11"/>
    <p:sldId id="352" r:id="rId12"/>
    <p:sldId id="330" r:id="rId13"/>
    <p:sldId id="341" r:id="rId14"/>
  </p:sldIdLst>
  <p:sldSz cx="6858000" cy="5143500"/>
  <p:notesSz cx="6858000" cy="9144000"/>
  <p:embeddedFontLst>
    <p:embeddedFont>
      <p:font typeface="Montserrat" panose="000005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Kalam"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615"/>
  </p:normalViewPr>
  <p:slideViewPr>
    <p:cSldViewPr snapToGrid="0">
      <p:cViewPr varScale="1">
        <p:scale>
          <a:sx n="104" d="100"/>
          <a:sy n="104" d="100"/>
        </p:scale>
        <p:origin x="57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18318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21700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65310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15.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8094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rPr>
              <a:t>Vì sao vào mùa nước nổi, người ta phải làm cầu từ cửa trước vào đến tận bếp?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616963" y="1506503"/>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ngập lên những viên gạch, không đi lại được.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515678"/>
            <a:ext cx="5760620" cy="412934"/>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nhất hình ảnh nào trong bài? </a:t>
            </a:r>
          </a:p>
        </p:txBody>
      </p:sp>
      <p:sp>
        <p:nvSpPr>
          <p:cNvPr id="16" name="TextBox 15">
            <a:extLst>
              <a:ext uri="{FF2B5EF4-FFF2-40B4-BE49-F238E27FC236}">
                <a16:creationId xmlns:a16="http://schemas.microsoft.com/office/drawing/2014/main" id="{4731BFB4-6F71-6E48-B2D8-BD28FA690A02}"/>
              </a:ext>
            </a:extLst>
          </p:cNvPr>
          <p:cNvSpPr txBox="1"/>
          <p:nvPr/>
        </p:nvSpPr>
        <p:spPr>
          <a:xfrm>
            <a:off x="616963" y="292839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802799" cy="555217"/>
            <a:chOff x="635794" y="386605"/>
            <a:chExt cx="280279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222049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LUYỆN 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Tree>
    <p:extLst>
      <p:ext uri="{BB962C8B-B14F-4D97-AF65-F5344CB8AC3E}">
        <p14:creationId xmlns:p14="http://schemas.microsoft.com/office/powerpoint/2010/main" val="401218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Từ nào chỉ đặc điểm của mưa có trong bài đọc?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Tìm thêm từ ngữ tả mưa:</a:t>
            </a:r>
          </a:p>
          <a:p>
            <a:pPr lvl="0" algn="just">
              <a:lnSpc>
                <a:spcPct val="15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ào ào, </a:t>
            </a:r>
          </a:p>
        </p:txBody>
      </p:sp>
      <p:sp>
        <p:nvSpPr>
          <p:cNvPr id="7" name="Rounded Rectangle 6">
            <a:extLst>
              <a:ext uri="{FF2B5EF4-FFF2-40B4-BE49-F238E27FC236}">
                <a16:creationId xmlns:a16="http://schemas.microsoft.com/office/drawing/2014/main" id="{59F76D46-3E84-EF47-9898-0AFB63E9F736}"/>
              </a:ext>
            </a:extLst>
          </p:cNvPr>
          <p:cNvSpPr/>
          <p:nvPr/>
        </p:nvSpPr>
        <p:spPr>
          <a:xfrm rot="288941">
            <a:off x="1258044" y="1718984"/>
            <a:ext cx="1542972" cy="464893"/>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dầm</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dề</a:t>
            </a:r>
            <a:endParaRPr lang="en-US" sz="1800" dirty="0">
              <a:solidFill>
                <a:srgbClr val="000000"/>
              </a:solidFill>
              <a:latin typeface="UTM Avo" panose="02040603050506020204" pitchFamily="18" charset="0"/>
            </a:endParaRPr>
          </a:p>
        </p:txBody>
      </p:sp>
      <p:sp>
        <p:nvSpPr>
          <p:cNvPr id="12" name="Rounded Rectangle 11">
            <a:extLst>
              <a:ext uri="{FF2B5EF4-FFF2-40B4-BE49-F238E27FC236}">
                <a16:creationId xmlns:a16="http://schemas.microsoft.com/office/drawing/2014/main" id="{73E485E1-662A-FB4C-B56F-E9F73416C416}"/>
              </a:ext>
            </a:extLst>
          </p:cNvPr>
          <p:cNvSpPr/>
          <p:nvPr/>
        </p:nvSpPr>
        <p:spPr>
          <a:xfrm rot="21311040">
            <a:off x="1257180" y="2786622"/>
            <a:ext cx="1601113" cy="446740"/>
          </a:xfrm>
          <a:prstGeom prst="roundRect">
            <a:avLst>
              <a:gd name="adj" fmla="val 20734"/>
            </a:avLst>
          </a:prstGeom>
          <a:solidFill>
            <a:schemeClr val="accent1">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sướt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mướt</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D85DDC54-BC0D-8F4C-920F-255AEEB6E284}"/>
              </a:ext>
            </a:extLst>
          </p:cNvPr>
          <p:cNvSpPr/>
          <p:nvPr/>
        </p:nvSpPr>
        <p:spPr>
          <a:xfrm>
            <a:off x="3582284" y="1834068"/>
            <a:ext cx="1496291" cy="446740"/>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rả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rích</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398E846D-EE4F-0D4B-A06C-0F1F1AD7FCEA}"/>
              </a:ext>
            </a:extLst>
          </p:cNvPr>
          <p:cNvSpPr/>
          <p:nvPr/>
        </p:nvSpPr>
        <p:spPr>
          <a:xfrm rot="347092">
            <a:off x="3866588" y="2807623"/>
            <a:ext cx="1496291" cy="446740"/>
          </a:xfrm>
          <a:prstGeom prst="roundRect">
            <a:avLst>
              <a:gd name="adj" fmla="val 26156"/>
            </a:avLst>
          </a:prstGeom>
          <a:solidFill>
            <a:schemeClr val="bg1">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dai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dẳng</a:t>
            </a:r>
            <a:endParaRPr lang="en-US" sz="1800" dirty="0">
              <a:solidFill>
                <a:srgbClr val="000000"/>
              </a:solidFill>
              <a:latin typeface="UTM Avo" panose="02040603050506020204" pitchFamily="18" charset="0"/>
            </a:endParaRPr>
          </a:p>
        </p:txBody>
      </p:sp>
      <p:sp>
        <p:nvSpPr>
          <p:cNvPr id="2" name="Rectangle 1">
            <a:extLst>
              <a:ext uri="{FF2B5EF4-FFF2-40B4-BE49-F238E27FC236}">
                <a16:creationId xmlns:a16="http://schemas.microsoft.com/office/drawing/2014/main" id="{6E789C9B-4C6D-304F-89C3-C823DF97DDE5}"/>
              </a:ext>
            </a:extLst>
          </p:cNvPr>
          <p:cNvSpPr/>
          <p:nvPr/>
        </p:nvSpPr>
        <p:spPr>
          <a:xfrm>
            <a:off x="1597360" y="4017492"/>
            <a:ext cx="963725"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tí tách,</a:t>
            </a:r>
            <a:endParaRPr lang="en-VN" sz="1800" dirty="0">
              <a:solidFill>
                <a:srgbClr val="FF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3B2ACA82-5E94-784D-A4B3-334759798B50}"/>
              </a:ext>
            </a:extLst>
          </p:cNvPr>
          <p:cNvSpPr/>
          <p:nvPr/>
        </p:nvSpPr>
        <p:spPr>
          <a:xfrm>
            <a:off x="2465275" y="4017492"/>
            <a:ext cx="1426994"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lộp bộp, …</a:t>
            </a:r>
            <a:endParaRPr lang="en-VN" sz="1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9FE54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drumroll.wav"/>
                                        </p:tgtEl>
                                      </p:cMediaNode>
                                    </p:audio>
                                  </p:subTnLst>
                                </p:cTn>
                              </p:par>
                            </p:childTnLst>
                          </p:cTn>
                        </p:par>
                        <p:par>
                          <p:cTn id="47" fill="hold">
                            <p:stCondLst>
                              <p:cond delay="1000"/>
                            </p:stCondLst>
                            <p:childTnLst>
                              <p:par>
                                <p:cTn id="48" presetID="26" presetClass="emph" presetSubtype="0" repeatCount="0" fill="hold" grpId="1" nodeType="afterEffect">
                                  <p:stCondLst>
                                    <p:cond delay="0"/>
                                  </p:stCondLst>
                                  <p:iterate type="lt">
                                    <p:tmPct val="0"/>
                                  </p:iterate>
                                  <p:childTnLst>
                                    <p:animEffect transition="out" filter="fade">
                                      <p:cBhvr>
                                        <p:cTn id="49" dur="2000" tmFilter="0, 0; .2, .5; .8, .5; 1, 0"/>
                                        <p:tgtEl>
                                          <p:spTgt spid="7"/>
                                        </p:tgtEl>
                                      </p:cBhvr>
                                    </p:animEffect>
                                    <p:animScale>
                                      <p:cBhvr>
                                        <p:cTn id="50" dur="1000" autoRev="1" fill="hold"/>
                                        <p:tgtEl>
                                          <p:spTgt spid="7"/>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2"/>
                                        </p:tgtEl>
                                        <p:attrNameLst>
                                          <p:attrName>fillcolor</p:attrName>
                                        </p:attrNameLst>
                                      </p:cBhvr>
                                      <p:to>
                                        <a:srgbClr val="9FE540"/>
                                      </p:to>
                                    </p:animClr>
                                    <p:set>
                                      <p:cBhvr>
                                        <p:cTn id="56" dur="1000" fill="hold"/>
                                        <p:tgtEl>
                                          <p:spTgt spid="12"/>
                                        </p:tgtEl>
                                        <p:attrNameLst>
                                          <p:attrName>fill.type</p:attrName>
                                        </p:attrNameLst>
                                      </p:cBhvr>
                                      <p:to>
                                        <p:strVal val="solid"/>
                                      </p:to>
                                    </p:set>
                                    <p:set>
                                      <p:cBhvr>
                                        <p:cTn id="57" dur="1000" fill="hold"/>
                                        <p:tgtEl>
                                          <p:spTgt spid="1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childTnLst>
                          </p:cTn>
                        </p:par>
                        <p:par>
                          <p:cTn id="58" fill="hold">
                            <p:stCondLst>
                              <p:cond delay="1000"/>
                            </p:stCondLst>
                            <p:childTnLst>
                              <p:par>
                                <p:cTn id="59" presetID="26" presetClass="emph" presetSubtype="0" repeatCount="0" fill="hold" grpId="1" nodeType="afterEffect">
                                  <p:stCondLst>
                                    <p:cond delay="0"/>
                                  </p:stCondLst>
                                  <p:iterate type="lt">
                                    <p:tmPct val="0"/>
                                  </p:iterate>
                                  <p:childTnLst>
                                    <p:animEffect transition="out" filter="fade">
                                      <p:cBhvr>
                                        <p:cTn id="60" dur="2000" tmFilter="0, 0; .2, .5; .8, .5; 1, 0"/>
                                        <p:tgtEl>
                                          <p:spTgt spid="12"/>
                                        </p:tgtEl>
                                      </p:cBhvr>
                                    </p:animEffect>
                                    <p:animScale>
                                      <p:cBhvr>
                                        <p:cTn id="61" dur="1000" autoRev="1" fill="hold"/>
                                        <p:tgtEl>
                                          <p:spTgt spid="1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4"/>
                                        </p:tgtEl>
                                        <p:attrNameLst>
                                          <p:attrName>fillcolor</p:attrName>
                                        </p:attrNameLst>
                                      </p:cBhvr>
                                      <p:to>
                                        <a:srgbClr val="EF5F5F"/>
                                      </p:to>
                                    </p:animClr>
                                    <p:set>
                                      <p:cBhvr>
                                        <p:cTn id="67" dur="2000" fill="hold"/>
                                        <p:tgtEl>
                                          <p:spTgt spid="14"/>
                                        </p:tgtEl>
                                        <p:attrNameLst>
                                          <p:attrName>fill.type</p:attrName>
                                        </p:attrNameLst>
                                      </p:cBhvr>
                                      <p:to>
                                        <p:strVal val="solid"/>
                                      </p:to>
                                    </p:set>
                                    <p:set>
                                      <p:cBhvr>
                                        <p:cTn id="68" dur="2000" fill="hold"/>
                                        <p:tgtEl>
                                          <p:spTgt spid="1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par>
                          <p:cTn id="69" fill="hold">
                            <p:stCondLst>
                              <p:cond delay="2000"/>
                            </p:stCondLst>
                            <p:childTnLst>
                              <p:par>
                                <p:cTn id="70" presetID="26" presetClass="emph" presetSubtype="0" repeatCount="0" fill="hold" grpId="1" nodeType="afterEffect">
                                  <p:stCondLst>
                                    <p:cond delay="0"/>
                                  </p:stCondLst>
                                  <p:iterate type="lt">
                                    <p:tmPct val="0"/>
                                  </p:iterate>
                                  <p:childTnLst>
                                    <p:animEffect transition="out" filter="fade">
                                      <p:cBhvr>
                                        <p:cTn id="71" dur="2000" tmFilter="0, 0; .2, .5; .8, .5; 1, 0"/>
                                        <p:tgtEl>
                                          <p:spTgt spid="14"/>
                                        </p:tgtEl>
                                      </p:cBhvr>
                                    </p:animEffect>
                                    <p:animScale>
                                      <p:cBhvr>
                                        <p:cTn id="72" dur="1000" autoRev="1" fill="hold"/>
                                        <p:tgtEl>
                                          <p:spTgt spid="14"/>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5"/>
                                        </p:tgtEl>
                                        <p:attrNameLst>
                                          <p:attrName>fillcolor</p:attrName>
                                        </p:attrNameLst>
                                      </p:cBhvr>
                                      <p:to>
                                        <a:srgbClr val="EF5F5F"/>
                                      </p:to>
                                    </p:animClr>
                                    <p:set>
                                      <p:cBhvr>
                                        <p:cTn id="78" dur="2000" fill="hold"/>
                                        <p:tgtEl>
                                          <p:spTgt spid="15"/>
                                        </p:tgtEl>
                                        <p:attrNameLst>
                                          <p:attrName>fill.type</p:attrName>
                                        </p:attrNameLst>
                                      </p:cBhvr>
                                      <p:to>
                                        <p:strVal val="solid"/>
                                      </p:to>
                                    </p:set>
                                    <p:set>
                                      <p:cBhvr>
                                        <p:cTn id="79" dur="2000" fill="hold"/>
                                        <p:tgtEl>
                                          <p:spTgt spid="1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drumroll.wav"/>
                                        </p:tgtEl>
                                      </p:cMediaNode>
                                    </p:audio>
                                  </p:subTnLst>
                                </p:cTn>
                              </p:par>
                            </p:childTnLst>
                          </p:cTn>
                        </p:par>
                        <p:par>
                          <p:cTn id="80" fill="hold">
                            <p:stCondLst>
                              <p:cond delay="2000"/>
                            </p:stCondLst>
                            <p:childTnLst>
                              <p:par>
                                <p:cTn id="81" presetID="26" presetClass="emph" presetSubtype="0" repeatCount="0" fill="hold" grpId="1" nodeType="afterEffect">
                                  <p:stCondLst>
                                    <p:cond delay="0"/>
                                  </p:stCondLst>
                                  <p:iterate type="lt">
                                    <p:tmPct val="0"/>
                                  </p:iterate>
                                  <p:childTnLst>
                                    <p:animEffect transition="out" filter="fade">
                                      <p:cBhvr>
                                        <p:cTn id="82" dur="2000" tmFilter="0, 0; .2, .5; .8, .5; 1, 0"/>
                                        <p:tgtEl>
                                          <p:spTgt spid="15"/>
                                        </p:tgtEl>
                                      </p:cBhvr>
                                    </p:animEffect>
                                    <p:animScale>
                                      <p:cBhvr>
                                        <p:cTn id="83" dur="1000" autoRev="1" fill="hold"/>
                                        <p:tgtEl>
                                          <p:spTgt spid="15"/>
                                        </p:tgtEl>
                                      </p:cBhvr>
                                      <p:by x="105000" y="105000"/>
                                    </p:animScale>
                                  </p:childTnLst>
                                  <p:subTnLst>
                                    <p:audio>
                                      <p:cMediaNode>
                                        <p:cTn display="0" masterRel="sameClick">
                                          <p:stCondLst>
                                            <p:cond evt="begin" delay="0">
                                              <p:tn val="8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childTnLst>
        </p:cTn>
      </p:par>
    </p:tnLst>
    <p:bldLst>
      <p:bldP spid="8" grpId="0"/>
      <p:bldP spid="11" grpId="0" build="p"/>
      <p:bldP spid="7" grpId="0" animBg="1"/>
      <p:bldP spid="7" grpId="1" animBg="1"/>
      <p:bldP spid="12" grpId="0" animBg="1"/>
      <p:bldP spid="12" grpId="1" animBg="1"/>
      <p:bldP spid="14" grpId="0" animBg="1"/>
      <p:bldP spid="14" grpId="1" animBg="1"/>
      <p:bldP spid="15" grpId="0" animBg="1"/>
      <p:bldP spid="15" grpId="1" animBg="1"/>
      <p:bldP spid="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Bức tranh vẽ cảnh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254524" y="1867134"/>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002FED-2543-C94B-B683-DF867ED1749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6" name="Group 15">
            <a:extLst>
              <a:ext uri="{FF2B5EF4-FFF2-40B4-BE49-F238E27FC236}">
                <a16:creationId xmlns:a16="http://schemas.microsoft.com/office/drawing/2014/main" id="{6DFBEEB4-9308-F34E-87D0-76F2334B1E7C}"/>
              </a:ext>
            </a:extLst>
          </p:cNvPr>
          <p:cNvGrpSpPr/>
          <p:nvPr/>
        </p:nvGrpSpPr>
        <p:grpSpPr>
          <a:xfrm>
            <a:off x="395070" y="578414"/>
            <a:ext cx="1613648" cy="751495"/>
            <a:chOff x="369342" y="617893"/>
            <a:chExt cx="1613648" cy="751495"/>
          </a:xfrm>
        </p:grpSpPr>
        <p:sp>
          <p:nvSpPr>
            <p:cNvPr id="17" name="TextBox 16">
              <a:extLst>
                <a:ext uri="{FF2B5EF4-FFF2-40B4-BE49-F238E27FC236}">
                  <a16:creationId xmlns:a16="http://schemas.microsoft.com/office/drawing/2014/main" id="{BF062246-C886-5540-B983-53653F198EBF}"/>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8" name="TextBox 17">
              <a:extLst>
                <a:ext uri="{FF2B5EF4-FFF2-40B4-BE49-F238E27FC236}">
                  <a16:creationId xmlns:a16="http://schemas.microsoft.com/office/drawing/2014/main" id="{71DCDCA9-CC7B-5040-98CF-A746E730DB41}"/>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a:t>
            </a:r>
            <a:r>
              <a:rPr lang="vi-VN" b="1" dirty="0">
                <a:solidFill>
                  <a:srgbClr val="FF0000"/>
                </a:solidFill>
                <a:latin typeface="UTM Avo" panose="02040603050506020204" pitchFamily="18" charset="0"/>
              </a:rPr>
              <a:t>mùa nước nổi</a:t>
            </a:r>
            <a:r>
              <a:rPr lang="vi-VN" dirty="0">
                <a:latin typeface="UTM Avo" panose="02040603050506020204" pitchFamily="18" charset="0"/>
              </a:rPr>
              <a:t>, không gọi là mùa nước lũ vì nước lên hiền hoà. Nước mỗi ngày một dâng lên. Mưa dầm dề, mưa </a:t>
            </a:r>
            <a:r>
              <a:rPr lang="vi-VN" b="1" dirty="0">
                <a:solidFill>
                  <a:srgbClr val="FF0000"/>
                </a:solidFill>
                <a:latin typeface="UTM Avo" panose="02040603050506020204" pitchFamily="18" charset="0"/>
              </a:rPr>
              <a:t>sướt mướt </a:t>
            </a:r>
            <a:r>
              <a:rPr lang="vi-VN" dirty="0">
                <a:latin typeface="UTM Avo" panose="02040603050506020204" pitchFamily="18" charset="0"/>
              </a:rPr>
              <a:t>ngày này qua ngày khác.</a:t>
            </a:r>
          </a:p>
          <a:p>
            <a:pPr marL="44450" lvl="0" algn="just">
              <a:lnSpc>
                <a:spcPct val="150000"/>
              </a:lnSpc>
              <a:defRPr/>
            </a:pPr>
            <a:r>
              <a:rPr lang="vi-VN" dirty="0">
                <a:latin typeface="UTM Avo" panose="02040603050506020204" pitchFamily="18" charset="0"/>
              </a:rPr>
              <a:t>        Rồi đến rằm tháng Bảy: “</a:t>
            </a:r>
            <a:r>
              <a:rPr lang="vi-VN" b="1" dirty="0">
                <a:solidFill>
                  <a:srgbClr val="FF0000"/>
                </a:solidFill>
                <a:latin typeface="UTM Avo" panose="02040603050506020204" pitchFamily="18" charset="0"/>
              </a:rPr>
              <a:t>Rằm tháng Bảy </a:t>
            </a:r>
            <a:r>
              <a:rPr lang="vi-VN" dirty="0">
                <a:latin typeface="UTM Avo" panose="02040603050506020204" pitchFamily="18" charset="0"/>
              </a:rPr>
              <a:t>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a:t>
            </a:r>
            <a:r>
              <a:rPr lang="vi-VN" b="1" dirty="0">
                <a:solidFill>
                  <a:srgbClr val="FF0000"/>
                </a:solidFill>
                <a:latin typeface="UTM Avo" panose="02040603050506020204" pitchFamily="18" charset="0"/>
              </a:rPr>
              <a:t>phù sa </a:t>
            </a:r>
            <a:r>
              <a:rPr lang="vi-VN" dirty="0">
                <a:latin typeface="UTM Avo" panose="02040603050506020204" pitchFamily="18" charset="0"/>
              </a:rPr>
              <a:t>ở quanh mình, nước lại trong dần. Ngồi trong nhà, ta thấy cả những đàn cá </a:t>
            </a:r>
            <a:r>
              <a:rPr lang="vi-VN" b="1" dirty="0">
                <a:solidFill>
                  <a:srgbClr val="FF0000"/>
                </a:solidFill>
                <a:latin typeface="UTM Avo" panose="02040603050506020204" pitchFamily="18" charset="0"/>
              </a:rPr>
              <a:t>ròng ròng</a:t>
            </a:r>
            <a:r>
              <a:rPr lang="vi-VN" dirty="0">
                <a:latin typeface="UTM Avo" panose="02040603050506020204" pitchFamily="18" charset="0"/>
              </a:rPr>
              <a:t>, từng đàn, từng đàn theo cá mẹ xuôi theo dòng nước, vào tận </a:t>
            </a:r>
            <a:r>
              <a:rPr lang="vi-VN" b="1" dirty="0">
                <a:solidFill>
                  <a:srgbClr val="FF0000"/>
                </a:solidFill>
                <a:latin typeface="UTM Avo" panose="02040603050506020204" pitchFamily="18" charset="0"/>
              </a:rPr>
              <a:t>đồng sâu</a:t>
            </a:r>
            <a:r>
              <a:rPr lang="vi-VN" dirty="0">
                <a:latin typeface="UTM Avo" panose="02040603050506020204" pitchFamily="18" charset="0"/>
              </a:rPr>
              <a:t>.</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a:t>
            </a:r>
            <a:r>
              <a:rPr lang="vi-VN" b="1" dirty="0">
                <a:solidFill>
                  <a:srgbClr val="FF0000"/>
                </a:solidFill>
                <a:latin typeface="UTM Avo" panose="02040603050506020204" pitchFamily="18" charset="0"/>
              </a:rPr>
              <a:t>lắt lẻo </a:t>
            </a:r>
            <a:r>
              <a:rPr lang="vi-VN" dirty="0">
                <a:latin typeface="UTM Avo" panose="02040603050506020204" pitchFamily="18" charset="0"/>
              </a:rPr>
              <a:t>ngay dưới mái nhà.</a:t>
            </a:r>
          </a:p>
          <a:p>
            <a:pPr marL="266700" lvl="0" algn="ctr">
              <a:lnSpc>
                <a:spcPct val="150000"/>
              </a:lnSpc>
              <a:defRPr/>
            </a:pPr>
            <a:r>
              <a:rPr lang="vi-VN" dirty="0">
                <a:latin typeface="UTM Avo" panose="02040603050506020204" pitchFamily="18" charset="0"/>
              </a:rPr>
              <a:t>(Theo Nguyễn Quang Sáng)</a:t>
            </a:r>
          </a:p>
        </p:txBody>
      </p:sp>
    </p:spTree>
    <p:extLst>
      <p:ext uri="{BB962C8B-B14F-4D97-AF65-F5344CB8AC3E}">
        <p14:creationId xmlns:p14="http://schemas.microsoft.com/office/powerpoint/2010/main" val="227398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7561" y="1174610"/>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cá ròng ròng (cá lòng ròng)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3998840" y="1195033"/>
            <a:ext cx="2409028"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cá lóc nhỏ,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51816" y="2159823"/>
            <a:ext cx="4719562" cy="584775"/>
          </a:xfrm>
          <a:prstGeom prst="rect">
            <a:avLst/>
          </a:prstGeom>
        </p:spPr>
        <p:txBody>
          <a:bodyPr wrap="none">
            <a:spAutoFit/>
          </a:bodyPr>
          <a:lstStyle/>
          <a:p>
            <a:r>
              <a:rPr lang="vi-VN" sz="1800" dirty="0">
                <a:solidFill>
                  <a:schemeClr val="accent6">
                    <a:lumMod val="50000"/>
                  </a:schemeClr>
                </a:solidFill>
                <a:latin typeface="UTM Avo" panose="02040603050506020204" pitchFamily="18" charset="0"/>
              </a:rPr>
              <a:t>: một con sông lớn ở miền Nam nước ta.</a:t>
            </a:r>
          </a:p>
          <a:p>
            <a:endParaRPr lang="en-VN"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8" y="2045496"/>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Cửu Long</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18587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CC8DFE73-BAEC-C146-AA4D-35F41C5E0A6B}"/>
              </a:ext>
            </a:extLst>
          </p:cNvPr>
          <p:cNvSpPr txBox="1"/>
          <p:nvPr/>
        </p:nvSpPr>
        <p:spPr>
          <a:xfrm>
            <a:off x="789119" y="1556765"/>
            <a:ext cx="531812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thường bơi theo đàn vào mùa nước nổi.</a:t>
            </a:r>
          </a:p>
        </p:txBody>
      </p:sp>
      <p:pic>
        <p:nvPicPr>
          <p:cNvPr id="2050" name="Picture 2" descr="Danh sách 8 cửa sông còn sót lại của sông Cửu Long">
            <a:extLst>
              <a:ext uri="{FF2B5EF4-FFF2-40B4-BE49-F238E27FC236}">
                <a16:creationId xmlns:a16="http://schemas.microsoft.com/office/drawing/2014/main" id="{76254585-EBA8-3743-8EF4-1D9F6D270E1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07771" y="2521555"/>
            <a:ext cx="3635044" cy="24654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CB502E4-74CC-4842-8B0E-D7D336E2AF89}"/>
              </a:ext>
            </a:extLst>
          </p:cNvPr>
          <p:cNvSpPr/>
          <p:nvPr/>
        </p:nvSpPr>
        <p:spPr>
          <a:xfrm>
            <a:off x="1529537" y="2760345"/>
            <a:ext cx="2382588"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đất, cát nhỏ mịn, </a:t>
            </a:r>
            <a:endParaRPr lang="en-VN" dirty="0"/>
          </a:p>
        </p:txBody>
      </p:sp>
      <p:sp>
        <p:nvSpPr>
          <p:cNvPr id="17" name="Rectangle 16">
            <a:extLst>
              <a:ext uri="{FF2B5EF4-FFF2-40B4-BE49-F238E27FC236}">
                <a16:creationId xmlns:a16="http://schemas.microsoft.com/office/drawing/2014/main" id="{BFDE4D3A-7710-334E-941E-78E0B1097BF6}"/>
              </a:ext>
            </a:extLst>
          </p:cNvPr>
          <p:cNvSpPr/>
          <p:nvPr/>
        </p:nvSpPr>
        <p:spPr>
          <a:xfrm>
            <a:off x="708708" y="2674552"/>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phù sa</a:t>
            </a:r>
            <a:endParaRPr lang="vi-VN" sz="1800" b="1" dirty="0"/>
          </a:p>
        </p:txBody>
      </p:sp>
      <p:sp>
        <p:nvSpPr>
          <p:cNvPr id="18" name="Oval 17">
            <a:extLst>
              <a:ext uri="{FF2B5EF4-FFF2-40B4-BE49-F238E27FC236}">
                <a16:creationId xmlns:a16="http://schemas.microsoft.com/office/drawing/2014/main" id="{2321D673-2414-5145-BF96-90373A758E57}"/>
              </a:ext>
            </a:extLst>
          </p:cNvPr>
          <p:cNvSpPr/>
          <p:nvPr/>
        </p:nvSpPr>
        <p:spPr>
          <a:xfrm>
            <a:off x="540686" y="281493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FB843710-F523-8646-AAC0-38CEC4406D1C}"/>
              </a:ext>
            </a:extLst>
          </p:cNvPr>
          <p:cNvSpPr/>
          <p:nvPr/>
        </p:nvSpPr>
        <p:spPr>
          <a:xfrm>
            <a:off x="774601" y="3025847"/>
            <a:ext cx="2942376" cy="1279966"/>
          </a:xfrm>
          <a:prstGeom prst="rect">
            <a:avLst/>
          </a:prstGeom>
        </p:spPr>
        <p:txBody>
          <a:bodyPr wrap="square">
            <a:spAutoFit/>
          </a:bodyPr>
          <a:lstStyle/>
          <a:p>
            <a:pPr algn="just">
              <a:lnSpc>
                <a:spcPct val="150000"/>
              </a:lnSpc>
            </a:pPr>
            <a:r>
              <a:rPr lang="vi-VN" sz="1800" dirty="0">
                <a:solidFill>
                  <a:schemeClr val="accent6">
                    <a:lumMod val="50000"/>
                  </a:schemeClr>
                </a:solidFill>
                <a:latin typeface="UTM Avo" panose="02040603050506020204" pitchFamily="18" charset="0"/>
              </a:rPr>
              <a:t>hoà tan trong dòng nước</a:t>
            </a:r>
            <a:r>
              <a:rPr lang="en-VN" sz="1800" dirty="0"/>
              <a:t> </a:t>
            </a:r>
            <a:r>
              <a:rPr lang="vi-VN" sz="1800" dirty="0">
                <a:solidFill>
                  <a:srgbClr val="FC7D77">
                    <a:lumMod val="50000"/>
                  </a:srgbClr>
                </a:solidFill>
                <a:latin typeface="UTM Avo" panose="02040603050506020204" pitchFamily="18" charset="0"/>
              </a:rPr>
              <a:t>hoặc lắng đọng lại ở bờ sông, bãi bồi.</a:t>
            </a:r>
          </a:p>
        </p:txBody>
      </p:sp>
      <p:pic>
        <p:nvPicPr>
          <p:cNvPr id="2054" name="Picture 6" descr="Lở mãi sao không phù sa - Văn nghệ Tiền Giang online">
            <a:extLst>
              <a:ext uri="{FF2B5EF4-FFF2-40B4-BE49-F238E27FC236}">
                <a16:creationId xmlns:a16="http://schemas.microsoft.com/office/drawing/2014/main" id="{E9C48599-8D35-9C40-92B9-800E57FF155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3761494" y="2814933"/>
            <a:ext cx="2777469" cy="208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5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14" grpId="0"/>
      <p:bldP spid="16" grpId="0"/>
      <p:bldP spid="17" grpId="0"/>
      <p:bldP spid="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Nước trong ao hồ, trong đồng ruộng của mùa mưa hoà lẫn với nước dòng sông Cửu Long.</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5734278" y="126814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07675" y="126814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288789" y="2168175"/>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1815355" y="1738953"/>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Ngồi trong nhà, ta thấy cả những đàn cá ròng ròng, từng đàn, từng đàn theo cá mẹ xuôi theo dòng nước, vào tận đồng sâu.</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3340502" y="316987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1961664" y="320354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5619174" y="3672271"/>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841701" y="2732991"/>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6370388" y="320354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50E41D-6066-B04C-BE06-95CD14F91E8D}"/>
              </a:ext>
            </a:extLst>
          </p:cNvPr>
          <p:cNvCxnSpPr/>
          <p:nvPr/>
        </p:nvCxnSpPr>
        <p:spPr>
          <a:xfrm flipH="1">
            <a:off x="3273757" y="365739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Tree>
    <p:extLst>
      <p:ext uri="{BB962C8B-B14F-4D97-AF65-F5344CB8AC3E}">
        <p14:creationId xmlns:p14="http://schemas.microsoft.com/office/powerpoint/2010/main" val="400623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544741"/>
            <a:ext cx="6119826"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Vì sao người ta gọi là mùa nước nổi mà không gọi là mùa nước lũ?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84085"/>
            <a:ext cx="6119826" cy="2110962"/>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Cảnh vật trong mùa nước nổi thế nào?</a:t>
            </a:r>
          </a:p>
          <a:p>
            <a:pPr algn="just">
              <a:lnSpc>
                <a:spcPct val="150000"/>
              </a:lnSpc>
            </a:pPr>
            <a:r>
              <a:rPr lang="vi-VN" sz="1800" dirty="0">
                <a:latin typeface="UTM Avo" panose="02040603050506020204" pitchFamily="18" charset="0"/>
              </a:rPr>
              <a:t>- Sông nước</a:t>
            </a:r>
          </a:p>
          <a:p>
            <a:pPr algn="just">
              <a:lnSpc>
                <a:spcPct val="150000"/>
              </a:lnSpc>
            </a:pPr>
            <a:r>
              <a:rPr lang="vi-VN" sz="1800" dirty="0">
                <a:latin typeface="UTM Avo" panose="02040603050506020204" pitchFamily="18" charset="0"/>
              </a:rPr>
              <a:t>- Đồng ruộng</a:t>
            </a:r>
          </a:p>
          <a:p>
            <a:pPr algn="just">
              <a:lnSpc>
                <a:spcPct val="150000"/>
              </a:lnSpc>
            </a:pPr>
            <a:r>
              <a:rPr lang="vi-VN" sz="1800" dirty="0">
                <a:latin typeface="UTM Avo" panose="02040603050506020204" pitchFamily="18" charset="0"/>
              </a:rPr>
              <a:t>- Vườn tược, cây cỏ</a:t>
            </a:r>
          </a:p>
          <a:p>
            <a:pPr algn="just">
              <a:lnSpc>
                <a:spcPct val="150000"/>
              </a:lnSpc>
            </a:pPr>
            <a:r>
              <a:rPr lang="vi-VN" sz="1800" dirty="0">
                <a:latin typeface="UTM Avo" panose="02040603050506020204" pitchFamily="18" charset="0"/>
              </a:rPr>
              <a:t>- Cá</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232365"/>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lên hiền hoà.</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1899458" y="3109875"/>
            <a:ext cx="45484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dâng cao, nước lên hiền hoà.</a:t>
            </a:r>
          </a:p>
        </p:txBody>
      </p:sp>
      <p:pic>
        <p:nvPicPr>
          <p:cNvPr id="11" name="Picture 10">
            <a:extLst>
              <a:ext uri="{FF2B5EF4-FFF2-40B4-BE49-F238E27FC236}">
                <a16:creationId xmlns:a16="http://schemas.microsoft.com/office/drawing/2014/main" id="{DC815695-C266-2D48-AE0C-BE6334C8DBB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
        <p:nvSpPr>
          <p:cNvPr id="16" name="TextBox 15">
            <a:extLst>
              <a:ext uri="{FF2B5EF4-FFF2-40B4-BE49-F238E27FC236}">
                <a16:creationId xmlns:a16="http://schemas.microsoft.com/office/drawing/2014/main" id="{3C0EA619-49D4-8142-A9FE-CEA7CAD4BC82}"/>
              </a:ext>
            </a:extLst>
          </p:cNvPr>
          <p:cNvSpPr txBox="1"/>
          <p:nvPr/>
        </p:nvSpPr>
        <p:spPr>
          <a:xfrm>
            <a:off x="2005846" y="3531665"/>
            <a:ext cx="4899289"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trong đồng ruộng hoà lẫn nước sông CL</a:t>
            </a:r>
          </a:p>
        </p:txBody>
      </p:sp>
      <p:sp>
        <p:nvSpPr>
          <p:cNvPr id="18" name="TextBox 17">
            <a:extLst>
              <a:ext uri="{FF2B5EF4-FFF2-40B4-BE49-F238E27FC236}">
                <a16:creationId xmlns:a16="http://schemas.microsoft.com/office/drawing/2014/main" id="{1F683C54-BD01-D04A-8799-7A9C2392B36C}"/>
              </a:ext>
            </a:extLst>
          </p:cNvPr>
          <p:cNvSpPr txBox="1"/>
          <p:nvPr/>
        </p:nvSpPr>
        <p:spPr>
          <a:xfrm>
            <a:off x="2761562" y="3941008"/>
            <a:ext cx="2621144"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được bồi đắp phù sa.</a:t>
            </a:r>
          </a:p>
        </p:txBody>
      </p:sp>
      <p:sp>
        <p:nvSpPr>
          <p:cNvPr id="19" name="TextBox 18">
            <a:extLst>
              <a:ext uri="{FF2B5EF4-FFF2-40B4-BE49-F238E27FC236}">
                <a16:creationId xmlns:a16="http://schemas.microsoft.com/office/drawing/2014/main" id="{7428E294-BB96-D64E-BE41-B8D3338F58FF}"/>
              </a:ext>
            </a:extLst>
          </p:cNvPr>
          <p:cNvSpPr txBox="1"/>
          <p:nvPr/>
        </p:nvSpPr>
        <p:spPr>
          <a:xfrm>
            <a:off x="1019059" y="4365504"/>
            <a:ext cx="58860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bơi thành đàn, theo cá mẹ vào tận đồng sâu.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16" grpId="0" build="p"/>
      <p:bldP spid="18" grpId="0" build="p"/>
      <p:bldP spid="1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1170</Words>
  <Application>Microsoft Office PowerPoint</Application>
  <PresentationFormat>Custom</PresentationFormat>
  <Paragraphs>82</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UTM Cookies</vt:lpstr>
      <vt:lpstr>Montserrat</vt:lpstr>
      <vt:lpstr>Calibri</vt:lpstr>
      <vt:lpstr>Wingdings</vt:lpstr>
      <vt:lpstr>Kalam</vt:lpstr>
      <vt:lpstr>Arial</vt:lpstr>
      <vt:lpstr>Times New Roman</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DELL</cp:lastModifiedBy>
  <cp:revision>123</cp:revision>
  <dcterms:modified xsi:type="dcterms:W3CDTF">2022-01-19T04:09:12Z</dcterms:modified>
</cp:coreProperties>
</file>