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1" r:id="rId2"/>
    <p:sldId id="257" r:id="rId3"/>
    <p:sldId id="259" r:id="rId4"/>
    <p:sldId id="286" r:id="rId5"/>
    <p:sldId id="261" r:id="rId6"/>
    <p:sldId id="266" r:id="rId7"/>
    <p:sldId id="262" r:id="rId8"/>
    <p:sldId id="287" r:id="rId9"/>
    <p:sldId id="282" r:id="rId10"/>
    <p:sldId id="264" r:id="rId11"/>
    <p:sldId id="288" r:id="rId12"/>
    <p:sldId id="285" r:id="rId13"/>
  </p:sldIdLst>
  <p:sldSz cx="12192000" cy="6858000"/>
  <p:notesSz cx="6858000" cy="9144000"/>
  <p:embeddedFontLst>
    <p:embeddedFont>
      <p:font typeface="微软雅黑" panose="020B0503020204020204" pitchFamily="34" charset="-122"/>
      <p:regular r:id="rId14"/>
      <p:bold r:id="rId15"/>
    </p:embeddedFont>
    <p:embeddedFont>
      <p:font typeface="字魂110号-武林江湖体" panose="020B0604020202020204" charset="-122"/>
      <p:regular r:id="rId16"/>
    </p:embeddedFont>
    <p:embeddedFont>
      <p:font typeface="字魂46号-喵喵体" panose="020B0604020202020204" charset="-122"/>
      <p:regular r:id="rId17"/>
    </p:embeddedFont>
    <p:embeddedFont>
      <p:font typeface=".VnTime" panose="020B720000000000000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" panose="02040503050406030204" pitchFamily="18" charset="0"/>
      <p:regular r:id="rId26"/>
      <p:bold r:id="rId27"/>
      <p:italic r:id="rId28"/>
      <p:boldItalic r:id="rId29"/>
    </p:embeddedFont>
    <p:embeddedFont>
      <p:font typeface="SimSun" panose="02010600030101010101" pitchFamily="2" charset="-122"/>
      <p:regular r:id="rId3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BC5E"/>
    <a:srgbClr val="F038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57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E58507D-327E-4827-9243-34B7306DFA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3722" r="8870" b="372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0AF2B80-D45B-47DF-B57A-071AE53CC193}"/>
              </a:ext>
            </a:extLst>
          </p:cNvPr>
          <p:cNvSpPr txBox="1"/>
          <p:nvPr/>
        </p:nvSpPr>
        <p:spPr>
          <a:xfrm>
            <a:off x="2082018" y="2436188"/>
            <a:ext cx="75402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 TẢ ( NGHE – VIẾT)</a:t>
            </a:r>
          </a:p>
          <a:p>
            <a:pPr algn="ctr"/>
            <a:r>
              <a:rPr lang="en-US" sz="48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 NHẠC</a:t>
            </a:r>
          </a:p>
        </p:txBody>
      </p:sp>
    </p:spTree>
    <p:extLst>
      <p:ext uri="{BB962C8B-B14F-4D97-AF65-F5344CB8AC3E}">
        <p14:creationId xmlns:p14="http://schemas.microsoft.com/office/powerpoint/2010/main" val="345802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7">
            <a:extLst>
              <a:ext uri="{FF2B5EF4-FFF2-40B4-BE49-F238E27FC236}">
                <a16:creationId xmlns:a16="http://schemas.microsoft.com/office/drawing/2014/main" id="{D0DBC80C-0869-43E9-943D-ECD5CAB8D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498" y="173907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:( 2a) </a:t>
            </a: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chỗ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 hay n:</a:t>
            </a:r>
            <a:endParaRPr lang="en-US" altLang="vi-VN" sz="2800" b="0" dirty="0">
              <a:solidFill>
                <a:srgbClr val="0066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8">
            <a:extLst>
              <a:ext uri="{FF2B5EF4-FFF2-40B4-BE49-F238E27FC236}">
                <a16:creationId xmlns:a16="http://schemas.microsoft.com/office/drawing/2014/main" id="{781466E1-8803-4846-96A1-9AE395ED3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498" y="2555045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457200" indent="-457200">
              <a:buFontTx/>
              <a:buChar char="-"/>
            </a:pP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….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áo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hỗn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….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áo</a:t>
            </a:r>
            <a:endParaRPr lang="en-SG" altLang="en-US" sz="2800" b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béo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….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úc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….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ích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…..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úc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endParaRPr lang="vi-VN" altLang="en-US" sz="2800" b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13">
            <a:extLst>
              <a:ext uri="{FF2B5EF4-FFF2-40B4-BE49-F238E27FC236}">
                <a16:creationId xmlns:a16="http://schemas.microsoft.com/office/drawing/2014/main" id="{A88C4C93-870B-4564-AABC-477CC95A2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501" y="2555045"/>
            <a:ext cx="4911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 </a:t>
            </a:r>
            <a:endParaRPr lang="en-US" altLang="vi-VN" sz="2800" b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id="{A523607E-29FC-47B2-B2DB-FCBDD57AD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3056" y="2555045"/>
            <a:ext cx="4911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endParaRPr lang="en-US" altLang="vi-VN" sz="2800" b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15">
            <a:extLst>
              <a:ext uri="{FF2B5EF4-FFF2-40B4-BE49-F238E27FC236}">
                <a16:creationId xmlns:a16="http://schemas.microsoft.com/office/drawing/2014/main" id="{8A003108-F7D9-40AF-B2FC-C23C30EE2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6489" y="2960271"/>
            <a:ext cx="911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43" name="Text Box 16">
            <a:extLst>
              <a:ext uri="{FF2B5EF4-FFF2-40B4-BE49-F238E27FC236}">
                <a16:creationId xmlns:a16="http://schemas.microsoft.com/office/drawing/2014/main" id="{7C9575C3-71F1-4E45-9B2F-758A04F4E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7916" y="2960271"/>
            <a:ext cx="914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</a:t>
            </a:r>
            <a:endParaRPr lang="en-US" altLang="vi-VN" sz="2800" b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7">
            <a:extLst>
              <a:ext uri="{FF2B5EF4-FFF2-40B4-BE49-F238E27FC236}">
                <a16:creationId xmlns:a16="http://schemas.microsoft.com/office/drawing/2014/main" id="{36FCAC92-3435-4925-87F4-09EB7F30B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486" y="2983598"/>
            <a:ext cx="9906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endParaRPr lang="en-US" altLang="vi-VN" sz="2800" b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601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7">
            <a:extLst>
              <a:ext uri="{FF2B5EF4-FFF2-40B4-BE49-F238E27FC236}">
                <a16:creationId xmlns:a16="http://schemas.microsoft.com/office/drawing/2014/main" id="{D0DBC80C-0869-43E9-943D-ECD5CAB8D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498" y="173907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3: </a:t>
            </a: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nhanh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ngữ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endParaRPr lang="en-US" altLang="vi-VN" sz="2800" b="0" dirty="0">
              <a:solidFill>
                <a:srgbClr val="0066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8">
            <a:extLst>
              <a:ext uri="{FF2B5EF4-FFF2-40B4-BE49-F238E27FC236}">
                <a16:creationId xmlns:a16="http://schemas.microsoft.com/office/drawing/2014/main" id="{781466E1-8803-4846-96A1-9AE395ED3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498" y="2555045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514350" indent="-514350">
              <a:buAutoNum type="alphaLcParenR"/>
            </a:pP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Chứa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bắt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hoặc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n.</a:t>
            </a:r>
          </a:p>
          <a:p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M: - l: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lấy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endParaRPr lang="en-SG" altLang="en-US" sz="2800" b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- n: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nuông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endParaRPr lang="en-SG" altLang="en-US" sz="2800" b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196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E58507D-327E-4827-9243-34B7306DFA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3722" r="8870" b="372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8CDAEEA-5C7B-43D7-8F13-73A268DBD03D}"/>
              </a:ext>
            </a:extLst>
          </p:cNvPr>
          <p:cNvSpPr txBox="1"/>
          <p:nvPr/>
        </p:nvSpPr>
        <p:spPr>
          <a:xfrm>
            <a:off x="1465335" y="2358387"/>
            <a:ext cx="92613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rgbClr val="E3B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110号-武林江湖体" panose="00000500000000000000" pitchFamily="2" charset="-122"/>
                <a:ea typeface="字魂110号-武林江湖体" panose="00000500000000000000" pitchFamily="2" charset="-122"/>
              </a:rPr>
              <a:t>CHÀO TẠM BIỆT</a:t>
            </a:r>
            <a:endParaRPr lang="zh-CN" altLang="en-US" sz="8000" dirty="0">
              <a:solidFill>
                <a:srgbClr val="E3BC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110号-武林江湖体" panose="00000500000000000000" pitchFamily="2" charset="-122"/>
              <a:ea typeface="字魂110号-武林江湖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569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>
            <a:extLst>
              <a:ext uri="{FF2B5EF4-FFF2-40B4-BE49-F238E27FC236}">
                <a16:creationId xmlns:a16="http://schemas.microsoft.com/office/drawing/2014/main" id="{4118045F-B67F-4B7C-9106-0845289C52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3722" r="8870" b="3722"/>
          <a:stretch/>
        </p:blipFill>
        <p:spPr>
          <a:xfrm>
            <a:off x="0" y="-226107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180CBD1-B706-4818-9078-87AAC83FD1CF}"/>
              </a:ext>
            </a:extLst>
          </p:cNvPr>
          <p:cNvSpPr txBox="1"/>
          <p:nvPr/>
        </p:nvSpPr>
        <p:spPr>
          <a:xfrm>
            <a:off x="2330330" y="226107"/>
            <a:ext cx="69665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>
                <a:solidFill>
                  <a:srgbClr val="00B050"/>
                </a:solidFill>
                <a:latin typeface="Times New Roman" panose="02020603050405020304" pitchFamily="18" charset="0"/>
                <a:ea typeface="字魂46号-喵喵体" panose="00000500000000000000" pitchFamily="2" charset="-122"/>
                <a:cs typeface="Times New Roman" panose="02020603050405020304" pitchFamily="18" charset="0"/>
              </a:rPr>
              <a:t>MỤC TIÊU</a:t>
            </a:r>
            <a:endParaRPr lang="zh-CN" altLang="en-US" sz="8800" dirty="0">
              <a:solidFill>
                <a:srgbClr val="00B050"/>
              </a:solidFill>
              <a:latin typeface="Times New Roman" panose="02020603050405020304" pitchFamily="18" charset="0"/>
              <a:ea typeface="字魂46号-喵喵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31B649B-29E1-4A28-A5E6-7C96A4EEA61C}"/>
              </a:ext>
            </a:extLst>
          </p:cNvPr>
          <p:cNvSpPr/>
          <p:nvPr/>
        </p:nvSpPr>
        <p:spPr>
          <a:xfrm>
            <a:off x="1687537" y="2129498"/>
            <a:ext cx="8816926" cy="11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- Nghe –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Nghe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400" spc="-150" dirty="0"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en-US" sz="2400" spc="-15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spc="-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5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spc="-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5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spc="-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5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spc="-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5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spc="-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5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spc="-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5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spc="-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5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spc="-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5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spc="-150" dirty="0">
                <a:latin typeface="Times New Roman" pitchFamily="18" charset="0"/>
                <a:cs typeface="Times New Roman" pitchFamily="18" charset="0"/>
              </a:rPr>
              <a:t> l/n qua </a:t>
            </a:r>
            <a:r>
              <a:rPr lang="en-US" sz="2400" spc="-15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spc="-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5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spc="-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5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400" spc="-150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SG" sz="2400" spc="-150" dirty="0">
                <a:latin typeface="Times New Roman" pitchFamily="18" charset="0"/>
                <a:cs typeface="Times New Roman" pitchFamily="18" charset="0"/>
              </a:rPr>
              <a:t>ừ </a:t>
            </a:r>
            <a:r>
              <a:rPr lang="en-SG" sz="2400" spc="-15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SG" sz="2400" spc="-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spc="-15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SG" sz="2400" spc="-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spc="-15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SG" sz="2400" spc="-15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pc="-1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96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49E7EF7-097E-49B3-B10F-C1D76FF209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61" b="14656"/>
          <a:stretch/>
        </p:blipFill>
        <p:spPr>
          <a:xfrm>
            <a:off x="-609322" y="5099125"/>
            <a:ext cx="2875772" cy="1888808"/>
          </a:xfrm>
          <a:prstGeom prst="rect">
            <a:avLst/>
          </a:prstGeom>
        </p:spPr>
      </p:pic>
      <p:sp>
        <p:nvSpPr>
          <p:cNvPr id="33" name="Text Box 7">
            <a:extLst>
              <a:ext uri="{FF2B5EF4-FFF2-40B4-BE49-F238E27FC236}">
                <a16:creationId xmlns:a16="http://schemas.microsoft.com/office/drawing/2014/main" id="{BFEAEE4E-04B8-40AB-B65E-58B99C89C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42363"/>
            <a:ext cx="8686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buClr>
                <a:srgbClr val="00CC99"/>
              </a:buClr>
              <a:buFont typeface="Wingdings" pitchFamily="2" charset="2"/>
              <a:buNone/>
              <a:defRPr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(Nghe-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 eaLnBrk="1" hangingPunct="1">
              <a:buClr>
                <a:srgbClr val="00CC99"/>
              </a:buClr>
              <a:buFont typeface="Wingdings" pitchFamily="2" charset="2"/>
              <a:buNone/>
              <a:defRPr/>
            </a:pP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 Box 8">
            <a:extLst>
              <a:ext uri="{FF2B5EF4-FFF2-40B4-BE49-F238E27FC236}">
                <a16:creationId xmlns:a16="http://schemas.microsoft.com/office/drawing/2014/main" id="{7F89C8FD-E50C-4901-A142-DE0921C97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174" y="996690"/>
            <a:ext cx="4550259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just" eaLnBrk="1" hangingPunct="1">
              <a:buClr>
                <a:srgbClr val="00CC99"/>
              </a:buClr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bi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mải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miết</a:t>
            </a:r>
            <a:endParaRPr lang="en-US" sz="3200" dirty="0">
              <a:solidFill>
                <a:srgbClr val="FF33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eaLnBrk="1" hangingPunct="1">
              <a:buClr>
                <a:srgbClr val="00CC99"/>
              </a:buClr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Bỗng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nổi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đài</a:t>
            </a:r>
            <a:endParaRPr lang="en-US" sz="3200" dirty="0">
              <a:solidFill>
                <a:srgbClr val="FF33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eaLnBrk="1" hangingPunct="1">
              <a:buClr>
                <a:srgbClr val="00CC99"/>
              </a:buClr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Cương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dừng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endParaRPr lang="en-US" sz="3200" dirty="0">
              <a:solidFill>
                <a:srgbClr val="FF33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eaLnBrk="1" hangingPunct="1">
              <a:buClr>
                <a:srgbClr val="00CC99"/>
              </a:buClr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giẫm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nhịp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3C477325-57E1-4B14-B61B-C2B4E7212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5660" y="2912888"/>
            <a:ext cx="434941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just" eaLnBrk="1" hangingPunct="1">
              <a:buClr>
                <a:srgbClr val="00CC99"/>
              </a:buClr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vút</a:t>
            </a:r>
            <a:endParaRPr lang="en-US" sz="3200" dirty="0">
              <a:solidFill>
                <a:srgbClr val="FF33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eaLnBrk="1" hangingPunct="1">
              <a:buClr>
                <a:srgbClr val="00CC99"/>
              </a:buClr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Cương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lắc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nhịp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endParaRPr lang="en-US" sz="3200" dirty="0">
              <a:solidFill>
                <a:srgbClr val="FF33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eaLnBrk="1" hangingPunct="1">
              <a:buClr>
                <a:srgbClr val="00CC99"/>
              </a:buClr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lắc</a:t>
            </a:r>
            <a:endParaRPr lang="en-US" sz="3200" dirty="0">
              <a:solidFill>
                <a:srgbClr val="FF33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eaLnBrk="1" hangingPunct="1">
              <a:buClr>
                <a:srgbClr val="00CC99"/>
              </a:buClr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3B953CD3-00B7-4B36-8737-5EA5793E9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4038" y="4553534"/>
            <a:ext cx="533489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just" eaLnBrk="1" hangingPunct="1">
              <a:buClr>
                <a:srgbClr val="00CC99"/>
              </a:buClr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dồn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réo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rắt</a:t>
            </a:r>
            <a:endParaRPr lang="en-US" sz="3200" dirty="0">
              <a:solidFill>
                <a:srgbClr val="FF33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eaLnBrk="1" hangingPunct="1">
              <a:buClr>
                <a:srgbClr val="00CC99"/>
              </a:buClr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Cương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rung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endParaRPr lang="en-US" sz="3200" dirty="0">
              <a:solidFill>
                <a:srgbClr val="FF33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eaLnBrk="1" hangingPunct="1">
              <a:buClr>
                <a:srgbClr val="00CC99"/>
              </a:buClr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bi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lăn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endParaRPr lang="en-US" sz="3200" dirty="0">
              <a:solidFill>
                <a:srgbClr val="FF33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eaLnBrk="1" hangingPunct="1">
              <a:buClr>
                <a:srgbClr val="00CC99"/>
              </a:buClr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nằm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veo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152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49E7EF7-097E-49B3-B10F-C1D76FF209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61" b="14656"/>
          <a:stretch/>
        </p:blipFill>
        <p:spPr>
          <a:xfrm>
            <a:off x="-598565" y="4517369"/>
            <a:ext cx="3859787" cy="2535109"/>
          </a:xfrm>
          <a:prstGeom prst="rect">
            <a:avLst/>
          </a:prstGeom>
        </p:spPr>
      </p:pic>
      <p:sp>
        <p:nvSpPr>
          <p:cNvPr id="32" name="AutoShape 11">
            <a:extLst>
              <a:ext uri="{FF2B5EF4-FFF2-40B4-BE49-F238E27FC236}">
                <a16:creationId xmlns:a16="http://schemas.microsoft.com/office/drawing/2014/main" id="{D5B5B915-AC2A-4891-811A-4F62A8C5E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431" y="497108"/>
            <a:ext cx="7162800" cy="68580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 u="sng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Tìm</a:t>
            </a:r>
            <a:r>
              <a:rPr lang="en-US" sz="3600" u="sng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hiểu</a:t>
            </a:r>
            <a:r>
              <a:rPr lang="en-US" sz="3600" u="sng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nội</a:t>
            </a:r>
            <a:r>
              <a:rPr lang="en-US" sz="3600" u="sng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dung </a:t>
            </a:r>
            <a:r>
              <a:rPr lang="en-US" sz="3600" u="sng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3600" u="sng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viết</a:t>
            </a:r>
            <a:r>
              <a:rPr lang="en-US" sz="3600" u="sng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: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3" name="Text Box 7">
            <a:extLst>
              <a:ext uri="{FF2B5EF4-FFF2-40B4-BE49-F238E27FC236}">
                <a16:creationId xmlns:a16="http://schemas.microsoft.com/office/drawing/2014/main" id="{BFEAEE4E-04B8-40AB-B65E-58B99C89C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813" y="1214119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CC99"/>
              </a:buClr>
              <a:buFont typeface="Wingdings" pitchFamily="2" charset="2"/>
              <a:buNone/>
              <a:defRPr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  -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 Box 8">
            <a:extLst>
              <a:ext uri="{FF2B5EF4-FFF2-40B4-BE49-F238E27FC236}">
                <a16:creationId xmlns:a16="http://schemas.microsoft.com/office/drawing/2014/main" id="{7F89C8FD-E50C-4901-A142-DE0921C97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8209" y="1854958"/>
            <a:ext cx="8763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CC99"/>
              </a:buClr>
              <a:buFont typeface="Wingdings" pitchFamily="2" charset="2"/>
              <a:buNone/>
              <a:defRPr/>
            </a:pP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Cương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sở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2F75A52C-C693-4BBE-89A9-2E22C60CD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913" y="3007240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CC99"/>
              </a:buClr>
              <a:buFont typeface="Wingdings" pitchFamily="2" charset="2"/>
              <a:buNone/>
              <a:defRPr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  -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Cương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E384CBC9-D62D-4BBA-8136-1E0F13492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8209" y="3621717"/>
            <a:ext cx="8763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CC99"/>
              </a:buClr>
              <a:buFont typeface="Wingdings" pitchFamily="2" charset="2"/>
              <a:buNone/>
              <a:defRPr/>
            </a:pP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nổi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bỏ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bi,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nhún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nhảy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8253BC0C-18F8-495D-844D-85F676BE3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913" y="4760495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CC99"/>
              </a:buClr>
              <a:buFont typeface="Wingdings" pitchFamily="2" charset="2"/>
              <a:buNone/>
              <a:defRPr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  -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cuốn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hút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FB2A6FD2-98DD-4441-B039-84C516268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1644" y="5404235"/>
            <a:ext cx="8763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CC99"/>
              </a:buClr>
              <a:buFont typeface="Wingdings" pitchFamily="2" charset="2"/>
              <a:buNone/>
              <a:defRPr/>
            </a:pP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cối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lắc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bi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nằm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143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/>
      <p:bldP spid="6" grpId="0"/>
      <p:bldP spid="7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D100EF4-28B0-4870-9203-090B3D281C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03" y="253913"/>
            <a:ext cx="2217717" cy="180702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F4D8246-F017-498C-B3FA-EE2E88BD50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126" y="4873214"/>
            <a:ext cx="2435874" cy="1984786"/>
          </a:xfrm>
          <a:prstGeom prst="rect">
            <a:avLst/>
          </a:prstGeom>
        </p:spPr>
      </p:pic>
      <p:sp>
        <p:nvSpPr>
          <p:cNvPr id="13" name="AutoShape 11">
            <a:extLst>
              <a:ext uri="{FF2B5EF4-FFF2-40B4-BE49-F238E27FC236}">
                <a16:creationId xmlns:a16="http://schemas.microsoft.com/office/drawing/2014/main" id="{1A03C37F-A262-45E2-B050-86E41FF87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9360" y="701920"/>
            <a:ext cx="5943600" cy="68580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 u="sng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Hướng</a:t>
            </a:r>
            <a:r>
              <a:rPr lang="en-US" sz="3600" u="sng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dẫn</a:t>
            </a:r>
            <a:r>
              <a:rPr lang="en-US" sz="3600" u="sng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cách</a:t>
            </a:r>
            <a:r>
              <a:rPr lang="en-US" sz="3600" u="sng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trình</a:t>
            </a:r>
            <a:r>
              <a:rPr lang="en-US" sz="3600" u="sng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bày</a:t>
            </a:r>
            <a:r>
              <a:rPr lang="en-US" sz="3600" u="sng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: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7428F437-74D2-4707-B1AC-83BD2F652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9360" y="1606795"/>
            <a:ext cx="43925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D8B52666-4E67-4C7C-A201-4B6693788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9360" y="3062229"/>
            <a:ext cx="47660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006DB441-46C4-4D42-BFE8-86283978D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9360" y="3683319"/>
            <a:ext cx="86551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923083B8-BF23-40BB-B1B4-0EECAA895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0058" y="6793230"/>
            <a:ext cx="6629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Viết sau</a:t>
            </a:r>
            <a:r>
              <a:rPr lang="en-US" altLang="en-US" sz="3200" i="1">
                <a:solidFill>
                  <a:srgbClr val="FF0000"/>
                </a:solidFill>
                <a:cs typeface="Times New Roman" panose="02020603050405020304" pitchFamily="18" charset="0"/>
              </a:rPr>
              <a:t> dÊu hai chÊm, xuèng h</a:t>
            </a:r>
            <a:r>
              <a:rPr lang="en-US" alt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i="1">
                <a:solidFill>
                  <a:srgbClr val="FF0000"/>
                </a:solidFill>
                <a:cs typeface="Times New Roman" panose="02020603050405020304" pitchFamily="18" charset="0"/>
              </a:rPr>
              <a:t>ng, </a:t>
            </a:r>
            <a:r>
              <a:rPr lang="en-US" alt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 vào một ô</a:t>
            </a:r>
            <a:r>
              <a:rPr lang="en-US" altLang="en-US" sz="3200" i="1">
                <a:solidFill>
                  <a:srgbClr val="FF0000"/>
                </a:solidFill>
                <a:cs typeface="Times New Roman" panose="02020603050405020304" pitchFamily="18" charset="0"/>
              </a:rPr>
              <a:t> , g¹ch ®Çu </a:t>
            </a:r>
            <a:r>
              <a:rPr lang="en-US" alt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 </a:t>
            </a:r>
            <a:r>
              <a:rPr lang="en-US" altLang="en-US" sz="3200" i="1">
                <a:solidFill>
                  <a:srgbClr val="FF0000"/>
                </a:solidFill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67EDE1AC-770F-484B-A5E9-D34BD01E2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9056" y="4342955"/>
            <a:ext cx="80729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D3665DEB-669A-4314-887B-D249B21C6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9056" y="4936279"/>
            <a:ext cx="86551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C09B902A-B018-49FA-AC9B-E2D838C41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9056" y="2258379"/>
            <a:ext cx="42130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794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7" grpId="0"/>
      <p:bldP spid="1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E1818E9-143F-4D45-8704-5CF2198EC3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880" y="598715"/>
            <a:ext cx="6096012" cy="6096012"/>
          </a:xfrm>
          <a:prstGeom prst="rect">
            <a:avLst/>
          </a:prstGeom>
        </p:spPr>
      </p:pic>
      <p:sp>
        <p:nvSpPr>
          <p:cNvPr id="8" name="思想气泡: 云 7">
            <a:extLst>
              <a:ext uri="{FF2B5EF4-FFF2-40B4-BE49-F238E27FC236}">
                <a16:creationId xmlns:a16="http://schemas.microsoft.com/office/drawing/2014/main" id="{53970043-2CCB-49EC-A769-4528EFAE4858}"/>
              </a:ext>
            </a:extLst>
          </p:cNvPr>
          <p:cNvSpPr/>
          <p:nvPr/>
        </p:nvSpPr>
        <p:spPr>
          <a:xfrm>
            <a:off x="5005137" y="1487008"/>
            <a:ext cx="6833937" cy="4788785"/>
          </a:xfrm>
          <a:prstGeom prst="cloudCallout">
            <a:avLst>
              <a:gd name="adj1" fmla="val -64319"/>
              <a:gd name="adj2" fmla="val -4682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" panose="02040503050406030204" pitchFamily="18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79BA0FA5-D53A-4C19-8506-CC9ABA122BA4}"/>
              </a:ext>
            </a:extLst>
          </p:cNvPr>
          <p:cNvSpPr txBox="1">
            <a:spLocks noChangeArrowheads="1"/>
          </p:cNvSpPr>
          <p:nvPr/>
        </p:nvSpPr>
        <p:spPr>
          <a:xfrm>
            <a:off x="4197857" y="1487008"/>
            <a:ext cx="54102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u="sng">
                <a:latin typeface="Cambria" panose="02040503050406030204" pitchFamily="18" charset="0"/>
                <a:ea typeface="Cambria" panose="02040503050406030204" pitchFamily="18" charset="0"/>
              </a:rPr>
              <a:t>Hướng dẫn viết từ khó : </a:t>
            </a:r>
            <a:endParaRPr lang="en-US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 Box 26">
            <a:extLst>
              <a:ext uri="{FF2B5EF4-FFF2-40B4-BE49-F238E27FC236}">
                <a16:creationId xmlns:a16="http://schemas.microsoft.com/office/drawing/2014/main" id="{0BDD784B-8F32-46D4-AFA6-E3C86C27A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9332" y="3658263"/>
            <a:ext cx="2286000" cy="58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mải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miết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 Box 27">
            <a:extLst>
              <a:ext uri="{FF2B5EF4-FFF2-40B4-BE49-F238E27FC236}">
                <a16:creationId xmlns:a16="http://schemas.microsoft.com/office/drawing/2014/main" id="{A6D72DF0-D0B6-42E7-8043-5A3DF29B4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2532" y="2858608"/>
            <a:ext cx="2971800" cy="58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réo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rắt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 Box 28">
            <a:extLst>
              <a:ext uri="{FF2B5EF4-FFF2-40B4-BE49-F238E27FC236}">
                <a16:creationId xmlns:a16="http://schemas.microsoft.com/office/drawing/2014/main" id="{F5A9E425-B14B-41DA-B7DC-CA8A00E01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3132" y="2858608"/>
            <a:ext cx="2286000" cy="58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giẫm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 Box 29">
            <a:extLst>
              <a:ext uri="{FF2B5EF4-FFF2-40B4-BE49-F238E27FC236}">
                <a16:creationId xmlns:a16="http://schemas.microsoft.com/office/drawing/2014/main" id="{0DB10193-25EE-4E50-B5B0-1512A5464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2532" y="3699911"/>
            <a:ext cx="2286000" cy="58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rung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440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1" descr="chu hoa0005">
            <a:extLst>
              <a:ext uri="{FF2B5EF4-FFF2-40B4-BE49-F238E27FC236}">
                <a16:creationId xmlns:a16="http://schemas.microsoft.com/office/drawing/2014/main" id="{0948E8D5-8678-465C-93CF-8A403FBD763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32001" contrast="40000"/>
          </a:blip>
          <a:srcRect l="56860" t="39471" r="21571" b="43802"/>
          <a:stretch>
            <a:fillRect/>
          </a:stretch>
        </p:blipFill>
        <p:spPr>
          <a:xfrm>
            <a:off x="6637337" y="1240886"/>
            <a:ext cx="3795636" cy="4344666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1" name="Text Box 4">
            <a:extLst>
              <a:ext uri="{FF2B5EF4-FFF2-40B4-BE49-F238E27FC236}">
                <a16:creationId xmlns:a16="http://schemas.microsoft.com/office/drawing/2014/main" id="{BAA908B9-FF7A-4B51-8015-1B1A16797DF2}"/>
              </a:ext>
            </a:extLst>
          </p:cNvPr>
          <p:cNvSpPr txBox="1"/>
          <p:nvPr/>
        </p:nvSpPr>
        <p:spPr>
          <a:xfrm>
            <a:off x="771181" y="1240886"/>
            <a:ext cx="5796673" cy="480131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24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thẳng, không tì </a:t>
            </a:r>
            <a:r>
              <a:rPr lang="en-US" altLang="zh-CN" sz="24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ngực</a:t>
            </a: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24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hơi cúi.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24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cách vở khoảng 25 đến 30 cm.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 phải cầm bút.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 trái tì nhẹ lên mép vở để </a:t>
            </a:r>
            <a:r>
              <a:rPr lang="en-US" altLang="zh-CN" sz="24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chân để song song thoải </a:t>
            </a:r>
            <a:r>
              <a:rPr lang="en-US" altLang="zh-CN" sz="24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mái</a:t>
            </a: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24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tĩnh</a:t>
            </a: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24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hạn</a:t>
            </a: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chế</a:t>
            </a: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ồn</a:t>
            </a: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24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 eaLnBrk="0" hangingPunct="0"/>
            <a:endParaRPr lang="en-US" altLang="zh-CN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753B3FC0-143F-4F34-932F-FC852C08F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778" y="656111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buClr>
                <a:srgbClr val="00CC99"/>
              </a:buClr>
              <a:buFont typeface="Wingdings" pitchFamily="2" charset="2"/>
              <a:buNone/>
              <a:defRPr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ngồi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976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49E7EF7-097E-49B3-B10F-C1D76FF209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61" b="14656"/>
          <a:stretch/>
        </p:blipFill>
        <p:spPr>
          <a:xfrm>
            <a:off x="-609322" y="5099125"/>
            <a:ext cx="2875772" cy="1888808"/>
          </a:xfrm>
          <a:prstGeom prst="rect">
            <a:avLst/>
          </a:prstGeom>
        </p:spPr>
      </p:pic>
      <p:sp>
        <p:nvSpPr>
          <p:cNvPr id="33" name="Text Box 7">
            <a:extLst>
              <a:ext uri="{FF2B5EF4-FFF2-40B4-BE49-F238E27FC236}">
                <a16:creationId xmlns:a16="http://schemas.microsoft.com/office/drawing/2014/main" id="{BFEAEE4E-04B8-40AB-B65E-58B99C89C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30498"/>
            <a:ext cx="8686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buClr>
                <a:srgbClr val="00CC99"/>
              </a:buClr>
              <a:buFont typeface="Wingdings" pitchFamily="2" charset="2"/>
              <a:buNone/>
              <a:defRPr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(Nghe-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 eaLnBrk="1" hangingPunct="1">
              <a:buClr>
                <a:srgbClr val="00CC99"/>
              </a:buClr>
              <a:buFont typeface="Wingdings" pitchFamily="2" charset="2"/>
              <a:buNone/>
              <a:defRPr/>
            </a:pP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 Box 8">
            <a:extLst>
              <a:ext uri="{FF2B5EF4-FFF2-40B4-BE49-F238E27FC236}">
                <a16:creationId xmlns:a16="http://schemas.microsoft.com/office/drawing/2014/main" id="{7F89C8FD-E50C-4901-A142-DE0921C97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140" y="1048786"/>
            <a:ext cx="4550259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just" eaLnBrk="1" hangingPunct="1">
              <a:buClr>
                <a:srgbClr val="00CC99"/>
              </a:buClr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bi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mải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miết</a:t>
            </a:r>
            <a:endParaRPr lang="en-US" sz="3200" dirty="0">
              <a:solidFill>
                <a:srgbClr val="FF33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eaLnBrk="1" hangingPunct="1">
              <a:buClr>
                <a:srgbClr val="00CC99"/>
              </a:buClr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Bỗng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nổi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đài</a:t>
            </a:r>
            <a:endParaRPr lang="en-US" sz="3200" dirty="0">
              <a:solidFill>
                <a:srgbClr val="FF33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eaLnBrk="1" hangingPunct="1">
              <a:buClr>
                <a:srgbClr val="00CC99"/>
              </a:buClr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Cương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dừng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endParaRPr lang="en-US" sz="3200" dirty="0">
              <a:solidFill>
                <a:srgbClr val="FF33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eaLnBrk="1" hangingPunct="1">
              <a:buClr>
                <a:srgbClr val="00CC99"/>
              </a:buClr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giẫm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nhịp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3C477325-57E1-4B14-B61B-C2B4E7212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964" y="3045090"/>
            <a:ext cx="434941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just" eaLnBrk="1" hangingPunct="1">
              <a:buClr>
                <a:srgbClr val="00CC99"/>
              </a:buClr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vút</a:t>
            </a:r>
            <a:endParaRPr lang="en-US" sz="3200" dirty="0">
              <a:solidFill>
                <a:srgbClr val="FF33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eaLnBrk="1" hangingPunct="1">
              <a:buClr>
                <a:srgbClr val="00CC99"/>
              </a:buClr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Cương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lắc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nhịp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endParaRPr lang="en-US" sz="3200" dirty="0">
              <a:solidFill>
                <a:srgbClr val="FF33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eaLnBrk="1" hangingPunct="1">
              <a:buClr>
                <a:srgbClr val="00CC99"/>
              </a:buClr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lắc</a:t>
            </a:r>
            <a:endParaRPr lang="en-US" sz="3200" dirty="0">
              <a:solidFill>
                <a:srgbClr val="FF33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eaLnBrk="1" hangingPunct="1">
              <a:buClr>
                <a:srgbClr val="00CC99"/>
              </a:buClr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3B953CD3-00B7-4B36-8737-5EA5793E9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0645" y="4461411"/>
            <a:ext cx="533489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just" eaLnBrk="1" hangingPunct="1">
              <a:buClr>
                <a:srgbClr val="00CC99"/>
              </a:buClr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dồn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réo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rắt</a:t>
            </a:r>
            <a:endParaRPr lang="en-US" sz="3200" dirty="0">
              <a:solidFill>
                <a:srgbClr val="FF33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eaLnBrk="1" hangingPunct="1">
              <a:buClr>
                <a:srgbClr val="00CC99"/>
              </a:buClr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Cương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rung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endParaRPr lang="en-US" sz="3200" dirty="0">
              <a:solidFill>
                <a:srgbClr val="FF33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eaLnBrk="1" hangingPunct="1">
              <a:buClr>
                <a:srgbClr val="00CC99"/>
              </a:buClr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bi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lăn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endParaRPr lang="en-US" sz="3200" dirty="0">
              <a:solidFill>
                <a:srgbClr val="FF33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eaLnBrk="1" hangingPunct="1">
              <a:buClr>
                <a:srgbClr val="00CC99"/>
              </a:buClr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nằm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veo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143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45DB68D-FB7E-4142-85BA-A69139E7E9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3722" r="8870" b="37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04D6D25B-0D96-43F4-9699-9C7EFF535A6C}"/>
              </a:ext>
            </a:extLst>
          </p:cNvPr>
          <p:cNvSpPr txBox="1"/>
          <p:nvPr/>
        </p:nvSpPr>
        <p:spPr>
          <a:xfrm>
            <a:off x="2082018" y="2436188"/>
            <a:ext cx="7540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TẬP</a:t>
            </a:r>
            <a:endParaRPr lang="en-US" sz="4800" b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020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3|0.5|0.4|0.4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6|0.7|0.7|0.6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6|0.7|0.7|0.6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5|0.4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6|0.7|0.7|0.6|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3|0.5|0.4|0.4|0.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510</Words>
  <Application>Microsoft Office PowerPoint</Application>
  <PresentationFormat>Widescreen</PresentationFormat>
  <Paragraphs>75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SimSun</vt:lpstr>
      <vt:lpstr>字魂110号-武林江湖体</vt:lpstr>
      <vt:lpstr>微软雅黑</vt:lpstr>
      <vt:lpstr>Calibri</vt:lpstr>
      <vt:lpstr>字魂46号-喵喵体</vt:lpstr>
      <vt:lpstr>.VnTime</vt:lpstr>
      <vt:lpstr>Cambria</vt:lpstr>
      <vt:lpstr>Times New Roman</vt:lpstr>
      <vt:lpstr>Wingdings</vt:lpstr>
      <vt:lpstr>Arial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Think</dc:creator>
  <cp:lastModifiedBy>admin</cp:lastModifiedBy>
  <cp:revision>107</cp:revision>
  <dcterms:created xsi:type="dcterms:W3CDTF">2021-04-23T06:18:56Z</dcterms:created>
  <dcterms:modified xsi:type="dcterms:W3CDTF">2022-01-15T02:13:47Z</dcterms:modified>
</cp:coreProperties>
</file>