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88" r:id="rId2"/>
    <p:sldId id="327" r:id="rId3"/>
    <p:sldId id="259" r:id="rId4"/>
    <p:sldId id="290" r:id="rId5"/>
    <p:sldId id="328" r:id="rId6"/>
    <p:sldId id="329" r:id="rId7"/>
    <p:sldId id="268" r:id="rId8"/>
    <p:sldId id="315" r:id="rId9"/>
    <p:sldId id="330" r:id="rId10"/>
    <p:sldId id="331" r:id="rId11"/>
    <p:sldId id="318" r:id="rId12"/>
    <p:sldId id="1890" r:id="rId13"/>
    <p:sldId id="1891" r:id="rId14"/>
    <p:sldId id="291" r:id="rId15"/>
    <p:sldId id="1894" r:id="rId16"/>
    <p:sldId id="1895" r:id="rId17"/>
    <p:sldId id="1896" r:id="rId18"/>
    <p:sldId id="324" r:id="rId19"/>
    <p:sldId id="325" r:id="rId20"/>
    <p:sldId id="314" r:id="rId21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E884"/>
    <a:srgbClr val="A1CF6B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18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8037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6904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008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228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4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7414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374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8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8061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199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600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14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2387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med" advClick="0" advTm="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med" advClick="0" advTm="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med" advClick="0" advTm="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med" advClick="0" advTm="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ght Pattern Content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1500" y="1428750"/>
            <a:ext cx="4857750" cy="2457450"/>
          </a:xfrm>
        </p:spPr>
        <p:txBody>
          <a:bodyPr/>
          <a:lstStyle>
            <a:lvl1pPr marL="0" indent="0">
              <a:buNone/>
              <a:defRPr sz="1350" b="1">
                <a:solidFill>
                  <a:schemeClr val="accent1">
                    <a:lumMod val="50000"/>
                  </a:schemeClr>
                </a:solidFill>
              </a:defRPr>
            </a:lvl1pPr>
            <a:lvl2pPr marL="212598" indent="-212598">
              <a:spcBef>
                <a:spcPts val="750"/>
              </a:spcBef>
              <a:defRPr sz="1350">
                <a:solidFill>
                  <a:schemeClr val="accent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997D967-7D0C-43B1-AF0D-22448F050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91329" y="0"/>
            <a:ext cx="2352671" cy="514350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9B292CAA-5A7B-44A6-B47D-2FE9F593A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36971"/>
            <a:ext cx="4857749" cy="89177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000" b="1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75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249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>
          <p15:clr>
            <a:srgbClr val="5ACBF0"/>
          </p15:clr>
        </p15:guide>
        <p15:guide id="4" orient="horz" pos="2487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med" advClick="0" advTm="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med" advClick="0" advTm="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med" advClick="0" advTm="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med" advClick="0" advTm="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469900"/>
            <a:ext cx="9143244" cy="44831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五边形 7"/>
          <p:cNvSpPr/>
          <p:nvPr userDrawn="1"/>
        </p:nvSpPr>
        <p:spPr>
          <a:xfrm>
            <a:off x="0" y="266700"/>
            <a:ext cx="3365500" cy="444500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rgbClr val="00B050"/>
                </a:solidFill>
              </a:rPr>
              <a:t>Click here to add a title</a:t>
            </a:r>
            <a:endParaRPr lang="zh-CN" altLang="en-US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med" advClick="0" advTm="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med" advClick="0" advTm="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med" advClick="0" advTm="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med" advClick="0" advTm="0">
    <p:pull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fif"/><Relationship Id="rId13" Type="http://schemas.openxmlformats.org/officeDocument/2006/relationships/image" Target="../media/image39.jfif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jf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fif"/><Relationship Id="rId11" Type="http://schemas.openxmlformats.org/officeDocument/2006/relationships/image" Target="../media/image37.jfif"/><Relationship Id="rId5" Type="http://schemas.openxmlformats.org/officeDocument/2006/relationships/image" Target="../media/image31.jfif"/><Relationship Id="rId10" Type="http://schemas.openxmlformats.org/officeDocument/2006/relationships/image" Target="../media/image36.jfif"/><Relationship Id="rId4" Type="http://schemas.openxmlformats.org/officeDocument/2006/relationships/image" Target="../media/image30.jpeg"/><Relationship Id="rId9" Type="http://schemas.openxmlformats.org/officeDocument/2006/relationships/image" Target="../media/image35.jfif"/><Relationship Id="rId14" Type="http://schemas.openxmlformats.org/officeDocument/2006/relationships/image" Target="../media/image40.jf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6.xml"/><Relationship Id="rId7" Type="http://schemas.openxmlformats.org/officeDocument/2006/relationships/notesSlide" Target="../notesSlides/notesSlide9.xml"/><Relationship Id="rId12" Type="http://schemas.openxmlformats.org/officeDocument/2006/relationships/image" Target="../media/image46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5" Type="http://schemas.openxmlformats.org/officeDocument/2006/relationships/audio" Target="../media/media1.mp3"/><Relationship Id="rId10" Type="http://schemas.openxmlformats.org/officeDocument/2006/relationships/image" Target="../media/image5.png"/><Relationship Id="rId4" Type="http://schemas.microsoft.com/office/2007/relationships/media" Target="../media/media1.mp3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2444" y="-23967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1" y="828599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62" y="254004"/>
            <a:ext cx="1231290" cy="17067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3663303"/>
            <a:ext cx="4103883" cy="1335868"/>
          </a:xfrm>
          <a:prstGeom prst="rect">
            <a:avLst/>
          </a:prstGeom>
        </p:spPr>
      </p:pic>
      <p:sp>
        <p:nvSpPr>
          <p:cNvPr id="10" name="矩形 65">
            <a:extLst>
              <a:ext uri="{FF2B5EF4-FFF2-40B4-BE49-F238E27FC236}">
                <a16:creationId xmlns:a16="http://schemas.microsoft.com/office/drawing/2014/main" id="{F52A7B97-B932-44C7-9956-976D106016C6}"/>
              </a:ext>
            </a:extLst>
          </p:cNvPr>
          <p:cNvSpPr/>
          <p:nvPr/>
        </p:nvSpPr>
        <p:spPr>
          <a:xfrm>
            <a:off x="1130710" y="-3688"/>
            <a:ext cx="7063248" cy="68427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kumimoji="1" lang="en-US" altLang="zh-CN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11" name="TextBox 26">
            <a:extLst>
              <a:ext uri="{FF2B5EF4-FFF2-40B4-BE49-F238E27FC236}">
                <a16:creationId xmlns:a16="http://schemas.microsoft.com/office/drawing/2014/main" id="{CAEA4DE8-72B6-43BE-A314-E5F119AF49A2}"/>
              </a:ext>
            </a:extLst>
          </p:cNvPr>
          <p:cNvSpPr txBox="1"/>
          <p:nvPr/>
        </p:nvSpPr>
        <p:spPr>
          <a:xfrm>
            <a:off x="2066494" y="1172749"/>
            <a:ext cx="5045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方正大标宋简体" panose="02010601030101010101" charset="-122"/>
                <a:ea typeface="方正大标宋简体" panose="02010601030101010101" charset="-122"/>
                <a:cs typeface="Montserrat Semi" charset="0"/>
              </a:rPr>
              <a:t>MĨ THUẬT LỚP 1</a:t>
            </a:r>
          </a:p>
        </p:txBody>
      </p:sp>
      <p:pic>
        <p:nvPicPr>
          <p:cNvPr id="12" name="图片 66">
            <a:extLst>
              <a:ext uri="{FF2B5EF4-FFF2-40B4-BE49-F238E27FC236}">
                <a16:creationId xmlns:a16="http://schemas.microsoft.com/office/drawing/2014/main" id="{EB952CF3-B4B9-41DE-9A6A-746A5BC359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116430">
            <a:off x="-209277" y="1216967"/>
            <a:ext cx="1543309" cy="114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6CBF159-97AC-4E1C-AB4A-5C6FB04C7E2E}"/>
              </a:ext>
            </a:extLst>
          </p:cNvPr>
          <p:cNvSpPr/>
          <p:nvPr/>
        </p:nvSpPr>
        <p:spPr>
          <a:xfrm>
            <a:off x="0" y="265471"/>
            <a:ext cx="4483510" cy="42032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4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KIẾN TẠO KIẾN THỨC – KĨ NĂNG</a:t>
            </a:r>
          </a:p>
        </p:txBody>
      </p:sp>
      <p:sp>
        <p:nvSpPr>
          <p:cNvPr id="3" name="AutoShape 4" descr="Món quà màu Xanh Tim Clip nghệ thuật - Trái Tim màu xanh Hộp Quà PNG Yêu  Ảnh png tải về - Miễn phí trong suốt Màu Xanh png Tải về.">
            <a:extLst>
              <a:ext uri="{FF2B5EF4-FFF2-40B4-BE49-F238E27FC236}">
                <a16:creationId xmlns:a16="http://schemas.microsoft.com/office/drawing/2014/main" id="{C5A2FAFC-5926-4AA1-8713-7DF51EE560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49976" y="2549726"/>
            <a:ext cx="174424" cy="1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7" name="Picture 2" descr="Hộp Quà Màu đỏ Hình ảnh | Định dạng hình ảnh PNG 400244177| vn.lovepik.com">
            <a:extLst>
              <a:ext uri="{FF2B5EF4-FFF2-40B4-BE49-F238E27FC236}">
                <a16:creationId xmlns:a16="http://schemas.microsoft.com/office/drawing/2014/main" id="{AEEA77AD-DDE8-45F1-89FB-C59FCCB1A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66" y="878068"/>
            <a:ext cx="933186" cy="93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ộp quà tặng lễ kỷ niệm hộp quà màu vàng vàng giảm giá quà tặng | Công cụ  đồ họa PSD Tải xuống miễn phí - Pikbest">
            <a:extLst>
              <a:ext uri="{FF2B5EF4-FFF2-40B4-BE49-F238E27FC236}">
                <a16:creationId xmlns:a16="http://schemas.microsoft.com/office/drawing/2014/main" id="{1DB3F2D9-A2F9-45BE-BD28-7AEBCEE3D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193" y="548497"/>
            <a:ext cx="1367836" cy="136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5FDD00-A654-4BFD-8144-426CFE8A7E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114" y="709236"/>
            <a:ext cx="923771" cy="10463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6882E8-70A0-407F-8E96-A18E2A2CFC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2383254"/>
            <a:ext cx="1256792" cy="11547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8D382E-16DE-4121-910F-B59132D790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49" y="3945848"/>
            <a:ext cx="918685" cy="9186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A6FA55-A6D1-492C-90E0-67676214C3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6" y="4001492"/>
            <a:ext cx="1206534" cy="9037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DD0973-ED8D-47CD-BD9B-9C28E75464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111" y="4068518"/>
            <a:ext cx="1073355" cy="8367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D7D681-7008-48D8-9D2B-3F84A6974C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735" y="3204383"/>
            <a:ext cx="983044" cy="9830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A6215C-0E01-483C-8241-2CDBA695EE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330" y="4255727"/>
            <a:ext cx="1157854" cy="6088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5E4933D-8A8B-4A64-BF51-DA973BE00F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59" y="4004884"/>
            <a:ext cx="1189807" cy="8912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A7A5E75-37EE-4255-905D-8B3109DCF5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" y="3803038"/>
            <a:ext cx="1102190" cy="110219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2A54F04-8D9B-4696-AF5D-99E65AEC820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116" y="3997642"/>
            <a:ext cx="843952" cy="84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30298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2.46914E-6 L -0.69878 -0.290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48" y="-145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57 0.03395 L -0.10868 -0.479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4" y="-25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01048E-16 L -0.74584 -0.2987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92" y="-14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93827E-6 L 0.32969 -0.417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76" y="-20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07882 -0.4092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1" y="-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71605E-6 L -0.29288 -0.2154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53" y="-107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45679E-6 L 0.59375 -0.4666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88" y="-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8 -0.00586 L 0.46146 -0.4592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72" y="-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46914E-7 L 0.12657 -0.2589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9" y="-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36897B8-86AC-455A-8165-7B1DC3D87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639" y="854136"/>
            <a:ext cx="2249317" cy="40017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Sự tích bảy sắc cầu vòng | Truyện cổ tích Việt Nam">
            <a:extLst>
              <a:ext uri="{FF2B5EF4-FFF2-40B4-BE49-F238E27FC236}">
                <a16:creationId xmlns:a16="http://schemas.microsoft.com/office/drawing/2014/main" id="{3E555977-AFD2-45C3-9674-7D5B13BA0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67" y="19928"/>
            <a:ext cx="4600487" cy="258488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ACFC2A3-922E-4D2B-BA86-C48CA9178519}"/>
              </a:ext>
            </a:extLst>
          </p:cNvPr>
          <p:cNvSpPr/>
          <p:nvPr/>
        </p:nvSpPr>
        <p:spPr>
          <a:xfrm>
            <a:off x="0" y="265471"/>
            <a:ext cx="4483510" cy="42032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4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KIẾN TẠO KIẾN THỨC – KĨ NĂNG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ECAAA1-7E77-467B-8720-99B423AD9E65}"/>
              </a:ext>
            </a:extLst>
          </p:cNvPr>
          <p:cNvSpPr txBox="1"/>
          <p:nvPr/>
        </p:nvSpPr>
        <p:spPr>
          <a:xfrm>
            <a:off x="3303638" y="3056494"/>
            <a:ext cx="5597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 err="1"/>
              <a:t>Cầu</a:t>
            </a:r>
            <a:r>
              <a:rPr lang="en-US" sz="2000" dirty="0"/>
              <a:t> </a:t>
            </a:r>
            <a:r>
              <a:rPr lang="en-US" sz="2000" dirty="0" err="1"/>
              <a:t>vồng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mấy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?</a:t>
            </a:r>
          </a:p>
          <a:p>
            <a:pPr marL="285750" indent="-285750">
              <a:buFontTx/>
              <a:buChar char="-"/>
            </a:pPr>
            <a:r>
              <a:rPr lang="en-US" sz="2000" dirty="0" err="1"/>
              <a:t>Màu</a:t>
            </a:r>
            <a:r>
              <a:rPr lang="en-US" sz="2000" dirty="0"/>
              <a:t> ở </a:t>
            </a:r>
            <a:r>
              <a:rPr lang="en-US" sz="2000" dirty="0" err="1"/>
              <a:t>giữa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đỏ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vàng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gì</a:t>
            </a:r>
            <a:r>
              <a:rPr lang="en-US" sz="2000" dirty="0"/>
              <a:t>?</a:t>
            </a:r>
          </a:p>
          <a:p>
            <a:pPr marL="285750" indent="-285750">
              <a:buFontTx/>
              <a:buChar char="-"/>
            </a:pPr>
            <a:r>
              <a:rPr lang="en-US" sz="2000" dirty="0" err="1"/>
              <a:t>Màu</a:t>
            </a:r>
            <a:r>
              <a:rPr lang="en-US" sz="2000" dirty="0"/>
              <a:t> ở </a:t>
            </a:r>
            <a:r>
              <a:rPr lang="en-US" sz="2000" dirty="0" err="1"/>
              <a:t>giữa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vàng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xanh</a:t>
            </a:r>
            <a:r>
              <a:rPr lang="en-US" sz="2000" dirty="0"/>
              <a:t> la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gì</a:t>
            </a:r>
            <a:r>
              <a:rPr lang="en-US" sz="2000" dirty="0"/>
              <a:t>?</a:t>
            </a:r>
            <a:endParaRPr lang="vi-VN" sz="2000" dirty="0"/>
          </a:p>
        </p:txBody>
      </p:sp>
    </p:spTree>
    <p:extLst>
      <p:ext uri="{BB962C8B-B14F-4D97-AF65-F5344CB8AC3E}">
        <p14:creationId xmlns:p14="http://schemas.microsoft.com/office/powerpoint/2010/main" val="1833924701"/>
      </p:ext>
    </p:extLst>
  </p:cSld>
  <p:clrMapOvr>
    <a:masterClrMapping/>
  </p:clrMapOvr>
  <p:transition spd="med" advClick="0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D636F14-5CA3-42C9-9FFE-D35076E644A1}"/>
              </a:ext>
            </a:extLst>
          </p:cNvPr>
          <p:cNvSpPr txBox="1"/>
          <p:nvPr/>
        </p:nvSpPr>
        <p:spPr>
          <a:xfrm>
            <a:off x="393121" y="318655"/>
            <a:ext cx="43797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1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Em</a:t>
            </a:r>
            <a:r>
              <a:rPr lang="en-US" sz="21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1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hãy</a:t>
            </a:r>
            <a:r>
              <a:rPr lang="en-US" sz="21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1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tập</a:t>
            </a:r>
            <a:r>
              <a:rPr lang="en-US" sz="21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1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pha</a:t>
            </a:r>
            <a:r>
              <a:rPr lang="en-US" sz="21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1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màu</a:t>
            </a:r>
            <a:r>
              <a:rPr lang="en-US" sz="21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rgbClr val="FF0000"/>
                </a:solidFill>
              </a:rPr>
              <a:t>Đỏ</a:t>
            </a:r>
            <a:r>
              <a:rPr lang="en-US" sz="2100" dirty="0">
                <a:solidFill>
                  <a:srgbClr val="FF0000"/>
                </a:solidFill>
              </a:rPr>
              <a:t>     </a:t>
            </a:r>
            <a:r>
              <a:rPr lang="en-US" sz="2100" dirty="0"/>
              <a:t>+    </a:t>
            </a:r>
            <a:r>
              <a:rPr lang="en-US" sz="2100" dirty="0" err="1">
                <a:solidFill>
                  <a:srgbClr val="0070C0"/>
                </a:solidFill>
              </a:rPr>
              <a:t>Xanh</a:t>
            </a:r>
            <a:r>
              <a:rPr lang="en-US" sz="2100" dirty="0">
                <a:solidFill>
                  <a:srgbClr val="0070C0"/>
                </a:solidFill>
              </a:rPr>
              <a:t> lam  </a:t>
            </a:r>
            <a:r>
              <a:rPr lang="en-US" sz="2100" dirty="0"/>
              <a:t>=……..?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rgbClr val="FFC000"/>
                </a:solidFill>
              </a:rPr>
              <a:t>Vàng</a:t>
            </a:r>
            <a:r>
              <a:rPr lang="en-US" sz="2100" dirty="0">
                <a:solidFill>
                  <a:srgbClr val="FFC000"/>
                </a:solidFill>
              </a:rPr>
              <a:t> </a:t>
            </a:r>
            <a:r>
              <a:rPr lang="en-US" sz="2100" dirty="0"/>
              <a:t>+    </a:t>
            </a:r>
            <a:r>
              <a:rPr lang="en-US" sz="2100" dirty="0" err="1">
                <a:solidFill>
                  <a:srgbClr val="0070C0"/>
                </a:solidFill>
              </a:rPr>
              <a:t>Xanh</a:t>
            </a:r>
            <a:r>
              <a:rPr lang="en-US" sz="2100" dirty="0">
                <a:solidFill>
                  <a:srgbClr val="0070C0"/>
                </a:solidFill>
              </a:rPr>
              <a:t> lam  </a:t>
            </a:r>
            <a:r>
              <a:rPr lang="en-US" sz="2100" dirty="0"/>
              <a:t>= …….?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rgbClr val="FF0000"/>
                </a:solidFill>
              </a:rPr>
              <a:t>Đỏ</a:t>
            </a:r>
            <a:r>
              <a:rPr lang="en-US" sz="2100" dirty="0">
                <a:solidFill>
                  <a:srgbClr val="FF0000"/>
                </a:solidFill>
              </a:rPr>
              <a:t>     </a:t>
            </a:r>
            <a:r>
              <a:rPr lang="en-US" sz="2100" dirty="0"/>
              <a:t>+    </a:t>
            </a:r>
            <a:r>
              <a:rPr lang="en-US" sz="2100" dirty="0" err="1">
                <a:solidFill>
                  <a:srgbClr val="FFC000"/>
                </a:solidFill>
              </a:rPr>
              <a:t>Vàng</a:t>
            </a:r>
            <a:r>
              <a:rPr lang="en-US" sz="2100" dirty="0">
                <a:solidFill>
                  <a:srgbClr val="FFC000"/>
                </a:solidFill>
              </a:rPr>
              <a:t>         </a:t>
            </a:r>
            <a:r>
              <a:rPr lang="en-US" sz="2100" dirty="0"/>
              <a:t>= …….?</a:t>
            </a:r>
            <a:endParaRPr lang="vi-VN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A284C6-29D8-4B5A-BB43-CFB02FBBF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47" y="2069199"/>
            <a:ext cx="1821635" cy="15377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5DA224-843A-417E-AC56-84D2F2CC1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513" y="2069199"/>
            <a:ext cx="1754258" cy="15377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0F6DF5-9D01-43C1-871C-EC979F48C5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6649" y="1680566"/>
            <a:ext cx="4214231" cy="26849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984B36B-5AEB-426E-9E7B-A50598DE0648}"/>
              </a:ext>
            </a:extLst>
          </p:cNvPr>
          <p:cNvCxnSpPr>
            <a:cxnSpLocks/>
            <a:stCxn id="3" idx="3"/>
            <a:endCxn id="6" idx="1"/>
          </p:cNvCxnSpPr>
          <p:nvPr/>
        </p:nvCxnSpPr>
        <p:spPr>
          <a:xfrm>
            <a:off x="1967182" y="2838057"/>
            <a:ext cx="3383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15E77CC-9B99-42D0-8E07-6930B426A295}"/>
              </a:ext>
            </a:extLst>
          </p:cNvPr>
          <p:cNvCxnSpPr>
            <a:cxnSpLocks/>
          </p:cNvCxnSpPr>
          <p:nvPr/>
        </p:nvCxnSpPr>
        <p:spPr>
          <a:xfrm>
            <a:off x="4059771" y="2818614"/>
            <a:ext cx="47687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747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908">
        <p:fade/>
      </p:transition>
    </mc:Choice>
    <mc:Fallback xmlns="">
      <p:transition spd="med" advTm="509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6516" cy="51435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" y="-66"/>
            <a:ext cx="9020315" cy="4572605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131282" y="333152"/>
            <a:ext cx="7127621" cy="371291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2700" dirty="0"/>
          </a:p>
          <a:p>
            <a:pPr algn="ctr">
              <a:defRPr/>
            </a:pPr>
            <a:endParaRPr lang="en-US" altLang="zh-CN" sz="27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6931104" y="3092224"/>
            <a:ext cx="1164286" cy="105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465" y="529927"/>
            <a:ext cx="1464286" cy="125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1" y="2630287"/>
            <a:ext cx="992858" cy="10642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33" y="570961"/>
            <a:ext cx="986802" cy="122142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046241" y="1145138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GHI NHỚ</a:t>
            </a:r>
            <a:endParaRPr lang="zh-CN" altLang="en-US" sz="4125" b="1" noProof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6DBB8D-C39F-4231-A71F-E6417297E71B}"/>
              </a:ext>
            </a:extLst>
          </p:cNvPr>
          <p:cNvSpPr txBox="1"/>
          <p:nvPr/>
        </p:nvSpPr>
        <p:spPr>
          <a:xfrm>
            <a:off x="1775206" y="2017736"/>
            <a:ext cx="54310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400" dirty="0">
                <a:solidFill>
                  <a:srgbClr val="7030A0"/>
                </a:solidFill>
              </a:rPr>
              <a:t>   </a:t>
            </a:r>
            <a:r>
              <a:rPr lang="en-US" altLang="zh-CN" sz="2800" dirty="0" err="1">
                <a:solidFill>
                  <a:srgbClr val="7030A0"/>
                </a:solidFill>
              </a:rPr>
              <a:t>Màu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</a:rPr>
              <a:t>đỏ</a:t>
            </a:r>
            <a:r>
              <a:rPr lang="en-US" altLang="zh-CN" sz="2800" dirty="0">
                <a:solidFill>
                  <a:srgbClr val="7030A0"/>
                </a:solidFill>
              </a:rPr>
              <a:t>, </a:t>
            </a:r>
            <a:r>
              <a:rPr lang="en-US" altLang="zh-CN" sz="2800" dirty="0" err="1">
                <a:solidFill>
                  <a:srgbClr val="FFC000"/>
                </a:solidFill>
              </a:rPr>
              <a:t>vàng</a:t>
            </a:r>
            <a:r>
              <a:rPr lang="en-US" altLang="zh-CN" sz="2800" dirty="0">
                <a:solidFill>
                  <a:srgbClr val="7030A0"/>
                </a:solidFill>
              </a:rPr>
              <a:t>, </a:t>
            </a:r>
            <a:r>
              <a:rPr lang="en-US" altLang="zh-CN" sz="2800" dirty="0" err="1">
                <a:solidFill>
                  <a:srgbClr val="0070C0"/>
                </a:solidFill>
              </a:rPr>
              <a:t>xanh</a:t>
            </a:r>
            <a:r>
              <a:rPr lang="en-US" altLang="zh-CN" sz="2800" dirty="0">
                <a:solidFill>
                  <a:srgbClr val="0070C0"/>
                </a:solidFill>
              </a:rPr>
              <a:t> lam </a:t>
            </a:r>
            <a:r>
              <a:rPr lang="en-US" altLang="zh-CN" sz="2800" dirty="0" err="1">
                <a:solidFill>
                  <a:srgbClr val="7030A0"/>
                </a:solidFill>
              </a:rPr>
              <a:t>là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các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màu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cơ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bản</a:t>
            </a:r>
            <a:r>
              <a:rPr lang="en-US" altLang="zh-CN" sz="2800" dirty="0">
                <a:solidFill>
                  <a:srgbClr val="7030A0"/>
                </a:solidFill>
              </a:rPr>
              <a:t>.</a:t>
            </a:r>
            <a:endParaRPr lang="zh-CN" altLang="en-US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84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97"/>
    </mc:Choice>
    <mc:Fallback xmlns="">
      <p:transition spd="slow" advClick="0" advTm="9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</p:bldLst>
  </p:timing>
  <p:extLst>
    <p:ext uri="{E180D4A7-C9FB-4DFB-919C-405C955672EB}">
      <p14:showEvtLst xmlns:p14="http://schemas.microsoft.com/office/powerpoint/2010/main">
        <p14:playEvt time="2562" objId="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0" y="0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408">
            <a:off x="6680" y="303449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sp>
        <p:nvSpPr>
          <p:cNvPr id="23" name="MH_Other_1"/>
          <p:cNvSpPr/>
          <p:nvPr>
            <p:custDataLst>
              <p:tags r:id="rId1"/>
            </p:custDataLst>
          </p:nvPr>
        </p:nvSpPr>
        <p:spPr>
          <a:xfrm rot="952583">
            <a:off x="3620870" y="670874"/>
            <a:ext cx="1701520" cy="1760722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24" name="MH_SubTitle_1"/>
          <p:cNvSpPr/>
          <p:nvPr>
            <p:custDataLst>
              <p:tags r:id="rId2"/>
            </p:custDataLst>
          </p:nvPr>
        </p:nvSpPr>
        <p:spPr>
          <a:xfrm rot="418834">
            <a:off x="1497121" y="1771452"/>
            <a:ext cx="4344680" cy="1059091"/>
          </a:xfrm>
          <a:prstGeom prst="roundRect">
            <a:avLst>
              <a:gd name="adj" fmla="val 11293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>
            <a:normAutofit/>
          </a:bodyPr>
          <a:lstStyle/>
          <a:p>
            <a:pPr algn="just">
              <a:defRPr/>
            </a:pP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 HÃY VẼ MỘT BỨC TRANH VỚI CÁC NÉT TỰ DO LÊN GIẤY VÀ VẼ MÀU VÀO CÁC MẢNG HÌNH.</a:t>
            </a:r>
            <a:endParaRPr lang="zh-CN" altLang="en-US" sz="2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25" name="MH_Other_2"/>
          <p:cNvSpPr/>
          <p:nvPr>
            <p:custDataLst>
              <p:tags r:id="rId3"/>
            </p:custDataLst>
          </p:nvPr>
        </p:nvSpPr>
        <p:spPr>
          <a:xfrm rot="162345">
            <a:off x="2589396" y="102891"/>
            <a:ext cx="4841013" cy="66876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14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HOẠT ĐỘNG 3: LUYỆN TẬP – SÁNG TẠO</a:t>
            </a: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Jinglebells-HoaTauGiangSinh_tzcg">
            <a:hlinkClick r:id="" action="ppaction://media"/>
            <a:extLst>
              <a:ext uri="{FF2B5EF4-FFF2-40B4-BE49-F238E27FC236}">
                <a16:creationId xmlns:a16="http://schemas.microsoft.com/office/drawing/2014/main" id="{FB651A67-6841-48EE-B99A-55B307FA609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6201" y="44942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530597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951" numSld="5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554BDCF-3897-4423-AF14-85021A2E48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449" y="849956"/>
            <a:ext cx="2295726" cy="3443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29AACD7-20C5-4D48-8C29-1E542669C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625" y="1183719"/>
            <a:ext cx="2241891" cy="2247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9B62AE2-6E74-4A06-937F-ED8E298DC1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72" y="924090"/>
            <a:ext cx="2433237" cy="36452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42278719"/>
      </p:ext>
    </p:extLst>
  </p:cSld>
  <p:clrMapOvr>
    <a:masterClrMapping/>
  </p:clrMapOvr>
  <p:transition spd="med" advClick="0" advTm="0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9A3930-0192-428A-897B-A1D3DE7871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28" y="1121052"/>
            <a:ext cx="2619184" cy="2619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EC0DB7-4F31-4C53-A1BF-1473526AA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297" y="1121052"/>
            <a:ext cx="3492245" cy="2619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89586598"/>
      </p:ext>
    </p:extLst>
  </p:cSld>
  <p:clrMapOvr>
    <a:masterClrMapping/>
  </p:clrMapOvr>
  <p:transition spd="med" advClick="0" advTm="0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D8DC0D-97BF-41E4-BAB4-AFCA8361F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80" y="969857"/>
            <a:ext cx="2390024" cy="32037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FB87D0-D05A-421F-96DA-4473F741D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830" y="1070400"/>
            <a:ext cx="1925738" cy="27510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2942C7-F79B-447C-81C4-1F0523493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408" y="1105263"/>
            <a:ext cx="2751054" cy="27510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79515822"/>
      </p:ext>
    </p:extLst>
  </p:cSld>
  <p:clrMapOvr>
    <a:masterClrMapping/>
  </p:clrMapOvr>
  <p:transition spd="med" advClick="0" advTm="0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0" y="0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62000">
            <a:off x="6666372" y="248347"/>
            <a:ext cx="1231290" cy="1706739"/>
          </a:xfrm>
          <a:prstGeom prst="rect">
            <a:avLst/>
          </a:prstGeom>
        </p:spPr>
      </p:pic>
      <p:sp>
        <p:nvSpPr>
          <p:cNvPr id="24" name="MH_SubTitle_1"/>
          <p:cNvSpPr/>
          <p:nvPr>
            <p:custDataLst>
              <p:tags r:id="rId1"/>
            </p:custDataLst>
          </p:nvPr>
        </p:nvSpPr>
        <p:spPr>
          <a:xfrm>
            <a:off x="450352" y="947577"/>
            <a:ext cx="4940183" cy="2283038"/>
          </a:xfrm>
          <a:prstGeom prst="roundRect">
            <a:avLst>
              <a:gd name="adj" fmla="val 11293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>
            <a:norm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đã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vẽ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những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đường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nét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gì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trong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bức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tranh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Chỉ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ra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những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màu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sắc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sử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dụng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trong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bài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vẽ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?</a:t>
            </a:r>
          </a:p>
          <a:p>
            <a:pPr marL="342900" indent="-342900" algn="just">
              <a:buFontTx/>
              <a:buChar char="-"/>
              <a:defRPr/>
            </a:pP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hãy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chia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sẻ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suy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nghĩ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và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bức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tranh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của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mình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cho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người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than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được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biết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nhé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!</a:t>
            </a:r>
            <a:endParaRPr lang="zh-CN" altLang="en-US" sz="2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25" name="MH_Other_2"/>
          <p:cNvSpPr/>
          <p:nvPr>
            <p:custDataLst>
              <p:tags r:id="rId2"/>
            </p:custDataLst>
          </p:nvPr>
        </p:nvSpPr>
        <p:spPr>
          <a:xfrm>
            <a:off x="922300" y="56366"/>
            <a:ext cx="4841013" cy="66876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14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HOẠT ĐỘNG 4: PHÂN TÍCH – ĐÁNH GIÁ</a:t>
            </a: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61275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6516" cy="51435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" y="-66"/>
            <a:ext cx="9020315" cy="4572605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013952" y="134752"/>
            <a:ext cx="7694475" cy="3841687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2700" dirty="0"/>
          </a:p>
          <a:p>
            <a:pPr algn="ctr">
              <a:defRPr/>
            </a:pPr>
            <a:endParaRPr lang="en-US" altLang="zh-CN" sz="27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6931104" y="3092224"/>
            <a:ext cx="1164286" cy="105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82" y="226999"/>
            <a:ext cx="1464286" cy="125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1" y="2630287"/>
            <a:ext cx="992858" cy="10642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760" y="461972"/>
            <a:ext cx="986802" cy="122142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314361" y="1058917"/>
            <a:ext cx="4739378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28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HOẠT ĐỘNG 5: </a:t>
            </a:r>
          </a:p>
          <a:p>
            <a:pPr algn="ctr" eaLnBrk="1" hangingPunct="1">
              <a:defRPr/>
            </a:pPr>
            <a:r>
              <a:rPr lang="en-US" altLang="zh-CN" sz="28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VẬN DỤNG – PHÁT TRIỂN </a:t>
            </a:r>
            <a:endParaRPr lang="zh-CN" altLang="en-US" sz="2800" b="1" noProof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6DBB8D-C39F-4231-A71F-E6417297E71B}"/>
              </a:ext>
            </a:extLst>
          </p:cNvPr>
          <p:cNvSpPr txBox="1"/>
          <p:nvPr/>
        </p:nvSpPr>
        <p:spPr>
          <a:xfrm>
            <a:off x="2043128" y="2055596"/>
            <a:ext cx="54310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400" dirty="0"/>
              <a:t>   </a:t>
            </a:r>
            <a:r>
              <a:rPr lang="en-US" altLang="zh-CN" sz="20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SÁNG TẠO CÁC BỨC TRANH  BẰNG NÉT VÀ MẢNG MÀU ĐỂ TRANG TRÍ GÓC HỌC TẬP CHO NGÔI NHÀ THÂN YÊU, HOẶC TẶNG BẠN BÈ, NGƯỜI THÂN</a:t>
            </a:r>
            <a:r>
              <a:rPr lang="en-US" altLang="zh-CN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39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7"/>
    </mc:Choice>
    <mc:Fallback xmlns="">
      <p:transition spd="slow" advTm="9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</p:bldLst>
  </p:timing>
  <p:extLst>
    <p:ext uri="{E180D4A7-C9FB-4DFB-919C-405C955672EB}">
      <p14:showEvtLst xmlns:p14="http://schemas.microsoft.com/office/powerpoint/2010/main">
        <p14:playEvt time="2562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2444" y="-23967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1" y="828599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62" y="254004"/>
            <a:ext cx="1231290" cy="17067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3663303"/>
            <a:ext cx="4103883" cy="1335868"/>
          </a:xfrm>
          <a:prstGeom prst="rect">
            <a:avLst/>
          </a:prstGeom>
        </p:spPr>
      </p:pic>
      <p:sp>
        <p:nvSpPr>
          <p:cNvPr id="10" name="矩形 65">
            <a:extLst>
              <a:ext uri="{FF2B5EF4-FFF2-40B4-BE49-F238E27FC236}">
                <a16:creationId xmlns:a16="http://schemas.microsoft.com/office/drawing/2014/main" id="{F52A7B97-B932-44C7-9956-976D106016C6}"/>
              </a:ext>
            </a:extLst>
          </p:cNvPr>
          <p:cNvSpPr/>
          <p:nvPr/>
        </p:nvSpPr>
        <p:spPr>
          <a:xfrm>
            <a:off x="1130710" y="-3688"/>
            <a:ext cx="7063248" cy="68427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kumimoji="1" lang="en-US" altLang="zh-CN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11" name="TextBox 26">
            <a:extLst>
              <a:ext uri="{FF2B5EF4-FFF2-40B4-BE49-F238E27FC236}">
                <a16:creationId xmlns:a16="http://schemas.microsoft.com/office/drawing/2014/main" id="{CAEA4DE8-72B6-43BE-A314-E5F119AF49A2}"/>
              </a:ext>
            </a:extLst>
          </p:cNvPr>
          <p:cNvSpPr txBox="1"/>
          <p:nvPr/>
        </p:nvSpPr>
        <p:spPr>
          <a:xfrm>
            <a:off x="2066496" y="574366"/>
            <a:ext cx="5045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方正大标宋简体" panose="02010601030101010101" charset="-122"/>
                <a:ea typeface="方正大标宋简体" panose="02010601030101010101" charset="-122"/>
                <a:cs typeface="Montserrat Semi" charset="0"/>
              </a:rPr>
              <a:t>MĨ THUẬT LỚP 1</a:t>
            </a:r>
          </a:p>
        </p:txBody>
      </p:sp>
      <p:pic>
        <p:nvPicPr>
          <p:cNvPr id="12" name="图片 66">
            <a:extLst>
              <a:ext uri="{FF2B5EF4-FFF2-40B4-BE49-F238E27FC236}">
                <a16:creationId xmlns:a16="http://schemas.microsoft.com/office/drawing/2014/main" id="{EB952CF3-B4B9-41DE-9A6A-746A5BC359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116430">
            <a:off x="-209277" y="1216967"/>
            <a:ext cx="1543309" cy="1140707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7B76C1F6-A6FA-4E7F-9CE5-4F76D7A9C4D4}"/>
              </a:ext>
            </a:extLst>
          </p:cNvPr>
          <p:cNvSpPr txBox="1"/>
          <p:nvPr/>
        </p:nvSpPr>
        <p:spPr>
          <a:xfrm>
            <a:off x="1501852" y="1354592"/>
            <a:ext cx="6174683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BÀI 4: </a:t>
            </a:r>
            <a:r>
              <a:rPr lang="en-US" altLang="zh-CN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SẮC MÀU EM YÊU </a:t>
            </a:r>
            <a:r>
              <a:rPr lang="en-US" altLang="zh-C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( </a:t>
            </a:r>
            <a:r>
              <a:rPr lang="en-US" altLang="zh-CN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Tiết</a:t>
            </a:r>
            <a:r>
              <a:rPr lang="en-US" altLang="zh-C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1)</a:t>
            </a:r>
            <a:endParaRPr lang="zh-CN" altLang="en-US" sz="4400" dirty="0">
              <a:ln w="38100">
                <a:solidFill>
                  <a:schemeClr val="bg1"/>
                </a:solidFill>
              </a:ln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方正少儿简体" panose="03000509000000000000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05992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1" y="828599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08599" y="1264602"/>
            <a:ext cx="73260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XIN CHÀO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VÀ HẸN GẶP LẠI!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84444" y="26813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3663303"/>
            <a:ext cx="4103883" cy="133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53016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60"/>
                            </p:stCondLst>
                            <p:childTnLst>
                              <p:par>
                                <p:cTn id="22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" y="8185"/>
            <a:ext cx="9216516" cy="5143500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0" y="126352"/>
            <a:ext cx="9323093" cy="5017148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1013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06277" y="93795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  <a:cs typeface="+mn-ea"/>
                <a:sym typeface="Arial" panose="020B0604020202020204" pitchFamily="34" charset="0"/>
              </a:rPr>
              <a:t>ĐỒ DÙNG</a:t>
            </a:r>
            <a:endParaRPr lang="zh-CN" altLang="en-US" sz="4125" b="1" noProof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标宋简体" panose="02010601030101010101" charset="-122"/>
              <a:ea typeface="方正大标宋简体" panose="02010601030101010101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1" name="Picture 4" descr="Giấy Vẽ Mỹ Thuật A4 - Xấp 10 Tờ Giấy Vẽ Màu Nước, Acrylic, Marker, Màu Chì,  Phác Họa Chuyên Dụng | Sổ Tay Các Loại | ThichMuaSach.Com">
            <a:extLst>
              <a:ext uri="{FF2B5EF4-FFF2-40B4-BE49-F238E27FC236}">
                <a16:creationId xmlns:a16="http://schemas.microsoft.com/office/drawing/2014/main" id="{0F71ABDD-9F5B-4612-8F45-9304AEE1B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346" y="3176071"/>
            <a:ext cx="1331676" cy="133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Tả cây bút chì">
            <a:extLst>
              <a:ext uri="{FF2B5EF4-FFF2-40B4-BE49-F238E27FC236}">
                <a16:creationId xmlns:a16="http://schemas.microsoft.com/office/drawing/2014/main" id="{50FF4128-4EDE-43C6-B27B-BB5EF59B2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677" y="1739263"/>
            <a:ext cx="931600" cy="93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10 Gôm tẩy tốt nhất hiện nay 2019 - CÔNG TY TNHH TM XUÂN VY">
            <a:extLst>
              <a:ext uri="{FF2B5EF4-FFF2-40B4-BE49-F238E27FC236}">
                <a16:creationId xmlns:a16="http://schemas.microsoft.com/office/drawing/2014/main" id="{C41D0D05-AA29-43F5-8B1E-BE71F7ACD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162" y="3550046"/>
            <a:ext cx="1194218" cy="89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ộp bút lông màu 12 cây | Văn phòng phẩm giá rẻ Ánh Sao">
            <a:extLst>
              <a:ext uri="{FF2B5EF4-FFF2-40B4-BE49-F238E27FC236}">
                <a16:creationId xmlns:a16="http://schemas.microsoft.com/office/drawing/2014/main" id="{4D79952A-A794-4776-A7C1-BED87DE43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737" y="1382859"/>
            <a:ext cx="1514475" cy="169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uyến Mãi T6: Giảm đến 40% họa cụ Thiên Long, Colormate, Faber Castell –  Bookish">
            <a:extLst>
              <a:ext uri="{FF2B5EF4-FFF2-40B4-BE49-F238E27FC236}">
                <a16:creationId xmlns:a16="http://schemas.microsoft.com/office/drawing/2014/main" id="{9EA4F033-0235-4029-A7BB-DF71D000B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904" y="3184873"/>
            <a:ext cx="1865529" cy="162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àu nước Thiên Long - Colokit WACO-05 – Flexoffice.com - Tập đoàn Thiên Long">
            <a:extLst>
              <a:ext uri="{FF2B5EF4-FFF2-40B4-BE49-F238E27FC236}">
                <a16:creationId xmlns:a16="http://schemas.microsoft.com/office/drawing/2014/main" id="{45BD6552-076E-41D6-827C-6DA43CBD2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048" y="3262903"/>
            <a:ext cx="1935073" cy="156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Ưu điểm của dòng bút chì màu Stablo so với các loại bút khác CÔNG TY TNHH  THƯƠNG MẠI THÁI Á">
            <a:extLst>
              <a:ext uri="{FF2B5EF4-FFF2-40B4-BE49-F238E27FC236}">
                <a16:creationId xmlns:a16="http://schemas.microsoft.com/office/drawing/2014/main" id="{AD4848D4-5958-4936-B3C3-8CD51C9AB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144" y="1708306"/>
            <a:ext cx="1816844" cy="136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Mĩ thuật 1 - SGK Vì sự bình đẳng và dân chủ trong giáo dục">
            <a:extLst>
              <a:ext uri="{FF2B5EF4-FFF2-40B4-BE49-F238E27FC236}">
                <a16:creationId xmlns:a16="http://schemas.microsoft.com/office/drawing/2014/main" id="{7D466756-FBB9-4D45-B27D-E4C02C0EA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346" y="929433"/>
            <a:ext cx="1274464" cy="177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Tải sách scan Vở bài tập Mĩ thuật 1 - Tìm đáp án, giải bài tập, để học">
            <a:extLst>
              <a:ext uri="{FF2B5EF4-FFF2-40B4-BE49-F238E27FC236}">
                <a16:creationId xmlns:a16="http://schemas.microsoft.com/office/drawing/2014/main" id="{D993937B-D3A6-4D93-8964-8FB323FCB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69" y="2910709"/>
            <a:ext cx="1274464" cy="178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56"/>
    </mc:Choice>
    <mc:Fallback xmlns="">
      <p:transition spd="slow" advTm="3025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6951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1161">
            <a:off x="7405056" y="146762"/>
            <a:ext cx="1332131" cy="1846519"/>
          </a:xfrm>
          <a:prstGeom prst="rect">
            <a:avLst/>
          </a:prstGeom>
        </p:spPr>
      </p:pic>
      <p:sp>
        <p:nvSpPr>
          <p:cNvPr id="24" name="MH_SubTitle_1"/>
          <p:cNvSpPr/>
          <p:nvPr>
            <p:custDataLst>
              <p:tags r:id="rId1"/>
            </p:custDataLst>
          </p:nvPr>
        </p:nvSpPr>
        <p:spPr>
          <a:xfrm>
            <a:off x="1516653" y="162315"/>
            <a:ext cx="6229433" cy="2454416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endParaRPr lang="en-US" altLang="zh-CN" sz="2800" dirty="0">
              <a:solidFill>
                <a:srgbClr val="7030A0"/>
              </a:solidFill>
              <a:ea typeface="微软雅黑" panose="020B0503020204020204" pitchFamily="34" charset="-122"/>
            </a:endParaRPr>
          </a:p>
        </p:txBody>
      </p:sp>
      <p:sp>
        <p:nvSpPr>
          <p:cNvPr id="6" name="Hộp Văn bản 3">
            <a:extLst>
              <a:ext uri="{FF2B5EF4-FFF2-40B4-BE49-F238E27FC236}">
                <a16:creationId xmlns:a16="http://schemas.microsoft.com/office/drawing/2014/main" id="{A930FA96-39E0-4B5E-B1B9-17921B02E81F}"/>
              </a:ext>
            </a:extLst>
          </p:cNvPr>
          <p:cNvSpPr txBox="1"/>
          <p:nvPr/>
        </p:nvSpPr>
        <p:spPr>
          <a:xfrm>
            <a:off x="1516653" y="713048"/>
            <a:ext cx="6184811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  <a:defRPr/>
            </a:pP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lặp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A268BE-E719-4570-89BB-1D97E6D8019C}"/>
              </a:ext>
            </a:extLst>
          </p:cNvPr>
          <p:cNvSpPr txBox="1"/>
          <p:nvPr/>
        </p:nvSpPr>
        <p:spPr>
          <a:xfrm>
            <a:off x="2828971" y="404534"/>
            <a:ext cx="3485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400" b="1" dirty="0">
                <a:solidFill>
                  <a:srgbClr val="7030A0"/>
                </a:solidFill>
                <a:ea typeface="微软雅黑" panose="020B0503020204020204" pitchFamily="34" charset="-122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2477970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>
            <a:extLst>
              <a:ext uri="{FF2B5EF4-FFF2-40B4-BE49-F238E27FC236}">
                <a16:creationId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88490" y="169607"/>
            <a:ext cx="3414252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168365-EBE7-44F0-8077-A21C5E7F9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11" y="794622"/>
            <a:ext cx="2754280" cy="3951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5D45E9-EBCE-41C7-81E6-322A9C2E7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633" y="794622"/>
            <a:ext cx="2916565" cy="3951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E955A4-5FE2-4807-A25B-9F7B68D13CC9}"/>
              </a:ext>
            </a:extLst>
          </p:cNvPr>
          <p:cNvSpPr txBox="1"/>
          <p:nvPr/>
        </p:nvSpPr>
        <p:spPr>
          <a:xfrm>
            <a:off x="6279198" y="1533832"/>
            <a:ext cx="27689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000" dirty="0" err="1">
                <a:solidFill>
                  <a:srgbClr val="002060"/>
                </a:solidFill>
              </a:rPr>
              <a:t>Bức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ảnh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chụp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cảnh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gì</a:t>
            </a:r>
            <a:r>
              <a:rPr lang="en-US" sz="2000" dirty="0">
                <a:solidFill>
                  <a:srgbClr val="002060"/>
                </a:solidFill>
              </a:rPr>
              <a:t>?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solidFill>
                  <a:srgbClr val="002060"/>
                </a:solidFill>
              </a:rPr>
              <a:t>Em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hãy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kể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tên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các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màu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em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biết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trong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bức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ảnh</a:t>
            </a:r>
            <a:r>
              <a:rPr lang="en-US" sz="2000" dirty="0">
                <a:solidFill>
                  <a:srgbClr val="002060"/>
                </a:solidFill>
              </a:rPr>
              <a:t>?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solidFill>
                  <a:srgbClr val="002060"/>
                </a:solidFill>
              </a:rPr>
              <a:t>Em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còn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biết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màu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nào</a:t>
            </a:r>
            <a:r>
              <a:rPr lang="en-US" sz="2000" dirty="0">
                <a:solidFill>
                  <a:srgbClr val="002060"/>
                </a:solidFill>
              </a:rPr>
              <a:t> ở </a:t>
            </a:r>
            <a:r>
              <a:rPr lang="en-US" sz="2000" dirty="0" err="1">
                <a:solidFill>
                  <a:srgbClr val="002060"/>
                </a:solidFill>
              </a:rPr>
              <a:t>xung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quanh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chúng</a:t>
            </a:r>
            <a:r>
              <a:rPr lang="en-US" sz="2000" dirty="0">
                <a:solidFill>
                  <a:srgbClr val="002060"/>
                </a:solidFill>
              </a:rPr>
              <a:t> ta </a:t>
            </a:r>
            <a:r>
              <a:rPr lang="en-US" sz="2000" dirty="0" err="1">
                <a:solidFill>
                  <a:srgbClr val="002060"/>
                </a:solidFill>
              </a:rPr>
              <a:t>nữa</a:t>
            </a:r>
            <a:r>
              <a:rPr lang="en-US" sz="2000" dirty="0">
                <a:solidFill>
                  <a:srgbClr val="002060"/>
                </a:solidFill>
              </a:rPr>
              <a:t>?</a:t>
            </a:r>
            <a:endParaRPr lang="vi-VN" sz="2000" dirty="0">
              <a:solidFill>
                <a:srgbClr val="00206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CEC33AD-3A7C-4874-BEF9-008302230D4C}"/>
              </a:ext>
            </a:extLst>
          </p:cNvPr>
          <p:cNvSpPr/>
          <p:nvPr/>
        </p:nvSpPr>
        <p:spPr>
          <a:xfrm>
            <a:off x="1496961" y="4782164"/>
            <a:ext cx="302342" cy="2691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vi-VN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83AF3AA-0AEF-47D5-9ECD-936105FEB662}"/>
              </a:ext>
            </a:extLst>
          </p:cNvPr>
          <p:cNvSpPr/>
          <p:nvPr/>
        </p:nvSpPr>
        <p:spPr>
          <a:xfrm>
            <a:off x="4739148" y="4802963"/>
            <a:ext cx="302342" cy="2691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69129409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>
            <a:extLst>
              <a:ext uri="{FF2B5EF4-FFF2-40B4-BE49-F238E27FC236}">
                <a16:creationId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88490" y="169607"/>
            <a:ext cx="3414252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168365-EBE7-44F0-8077-A21C5E7F9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11" y="794622"/>
            <a:ext cx="2754280" cy="3951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5D45E9-EBCE-41C7-81E6-322A9C2E7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633" y="794622"/>
            <a:ext cx="2916565" cy="3951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E955A4-5FE2-4807-A25B-9F7B68D13CC9}"/>
              </a:ext>
            </a:extLst>
          </p:cNvPr>
          <p:cNvSpPr txBox="1"/>
          <p:nvPr/>
        </p:nvSpPr>
        <p:spPr>
          <a:xfrm>
            <a:off x="6279198" y="1061884"/>
            <a:ext cx="276893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000" dirty="0" err="1">
                <a:solidFill>
                  <a:srgbClr val="FF0000"/>
                </a:solidFill>
              </a:rPr>
              <a:t>Bức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ảnh</a:t>
            </a:r>
            <a:r>
              <a:rPr lang="en-US" sz="2000" dirty="0">
                <a:solidFill>
                  <a:srgbClr val="FF0000"/>
                </a:solidFill>
              </a:rPr>
              <a:t> 1: </a:t>
            </a:r>
            <a:r>
              <a:rPr lang="en-US" sz="2000" dirty="0" err="1">
                <a:solidFill>
                  <a:srgbClr val="FF0000"/>
                </a:solidFill>
              </a:rPr>
              <a:t>Chụp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cảnh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vườn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hoa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đầy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màu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sắc</a:t>
            </a:r>
            <a:r>
              <a:rPr lang="en-US" sz="2000" dirty="0">
                <a:solidFill>
                  <a:srgbClr val="FF0000"/>
                </a:solidFill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solidFill>
                  <a:srgbClr val="FF0000"/>
                </a:solidFill>
              </a:rPr>
              <a:t>Bức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ảnh</a:t>
            </a:r>
            <a:r>
              <a:rPr lang="en-US" sz="2000" dirty="0">
                <a:solidFill>
                  <a:srgbClr val="FF0000"/>
                </a:solidFill>
              </a:rPr>
              <a:t> 2: </a:t>
            </a:r>
            <a:r>
              <a:rPr lang="en-US" sz="2000" dirty="0" err="1">
                <a:solidFill>
                  <a:srgbClr val="FF0000"/>
                </a:solidFill>
              </a:rPr>
              <a:t>Cầu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vồng</a:t>
            </a:r>
            <a:r>
              <a:rPr lang="en-US" sz="2000" dirty="0">
                <a:solidFill>
                  <a:srgbClr val="FF0000"/>
                </a:solidFill>
              </a:rPr>
              <a:t>. 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solidFill>
                  <a:srgbClr val="FF0000"/>
                </a:solidFill>
              </a:rPr>
              <a:t>Có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rất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nhiều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màu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sắc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trong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bức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ảnh</a:t>
            </a:r>
            <a:r>
              <a:rPr lang="en-US" sz="2000" dirty="0">
                <a:solidFill>
                  <a:srgbClr val="FF0000"/>
                </a:solidFill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solidFill>
                  <a:srgbClr val="FF0000"/>
                </a:solidFill>
              </a:rPr>
              <a:t>Có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rất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nhiều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màu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sắc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xung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quanh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chúng</a:t>
            </a:r>
            <a:r>
              <a:rPr lang="en-US" sz="2000" dirty="0">
                <a:solidFill>
                  <a:srgbClr val="FF0000"/>
                </a:solidFill>
              </a:rPr>
              <a:t> ta: </a:t>
            </a:r>
            <a:r>
              <a:rPr lang="en-US" sz="2000" dirty="0" err="1">
                <a:solidFill>
                  <a:srgbClr val="FF0000"/>
                </a:solidFill>
              </a:rPr>
              <a:t>Cảnh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vật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thiên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nhiên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các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đồ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vật</a:t>
            </a:r>
            <a:r>
              <a:rPr lang="en-US" sz="2000" dirty="0">
                <a:solidFill>
                  <a:srgbClr val="FF0000"/>
                </a:solidFill>
              </a:rPr>
              <a:t>…</a:t>
            </a:r>
            <a:endParaRPr lang="vi-VN" sz="2000" dirty="0">
              <a:solidFill>
                <a:srgbClr val="FF000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CEC33AD-3A7C-4874-BEF9-008302230D4C}"/>
              </a:ext>
            </a:extLst>
          </p:cNvPr>
          <p:cNvSpPr/>
          <p:nvPr/>
        </p:nvSpPr>
        <p:spPr>
          <a:xfrm>
            <a:off x="1496961" y="4782164"/>
            <a:ext cx="302342" cy="2691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vi-VN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83AF3AA-0AEF-47D5-9ECD-936105FEB662}"/>
              </a:ext>
            </a:extLst>
          </p:cNvPr>
          <p:cNvSpPr/>
          <p:nvPr/>
        </p:nvSpPr>
        <p:spPr>
          <a:xfrm>
            <a:off x="4739148" y="4802963"/>
            <a:ext cx="302342" cy="26915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08406849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6516" cy="51435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" y="-66"/>
            <a:ext cx="9020315" cy="4572605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131282" y="333152"/>
            <a:ext cx="7127621" cy="371291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2700" dirty="0"/>
          </a:p>
          <a:p>
            <a:pPr algn="ctr">
              <a:defRPr/>
            </a:pPr>
            <a:endParaRPr lang="en-US" altLang="zh-CN" sz="27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6931104" y="3092224"/>
            <a:ext cx="1164286" cy="105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465" y="529927"/>
            <a:ext cx="1464286" cy="125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1" y="2630287"/>
            <a:ext cx="992858" cy="10642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33" y="570961"/>
            <a:ext cx="986802" cy="122142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046241" y="1145138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GHI NHỚ</a:t>
            </a:r>
            <a:endParaRPr lang="zh-CN" altLang="en-US" sz="4125" b="1" noProof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6DBB8D-C39F-4231-A71F-E6417297E71B}"/>
              </a:ext>
            </a:extLst>
          </p:cNvPr>
          <p:cNvSpPr txBox="1"/>
          <p:nvPr/>
        </p:nvSpPr>
        <p:spPr>
          <a:xfrm>
            <a:off x="1775206" y="2017736"/>
            <a:ext cx="54310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400" dirty="0">
                <a:solidFill>
                  <a:srgbClr val="7030A0"/>
                </a:solidFill>
              </a:rPr>
              <a:t>   </a:t>
            </a:r>
            <a:r>
              <a:rPr lang="en-US" altLang="zh-CN" sz="2800" dirty="0" err="1">
                <a:solidFill>
                  <a:srgbClr val="7030A0"/>
                </a:solidFill>
              </a:rPr>
              <a:t>Trong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tự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nhiên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có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rất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nhiều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màu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sắc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như</a:t>
            </a:r>
            <a:r>
              <a:rPr lang="en-US" altLang="zh-CN" sz="2800" dirty="0">
                <a:solidFill>
                  <a:srgbClr val="7030A0"/>
                </a:solidFill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</a:rPr>
              <a:t>xanh</a:t>
            </a:r>
            <a:r>
              <a:rPr lang="en-US" altLang="zh-CN" sz="2800" dirty="0">
                <a:solidFill>
                  <a:srgbClr val="7030A0"/>
                </a:solidFill>
              </a:rPr>
              <a:t>, </a:t>
            </a:r>
            <a:r>
              <a:rPr lang="en-US" altLang="zh-CN" sz="2800" dirty="0" err="1">
                <a:solidFill>
                  <a:srgbClr val="7030A0"/>
                </a:solidFill>
              </a:rPr>
              <a:t>đỏ</a:t>
            </a:r>
            <a:r>
              <a:rPr lang="en-US" altLang="zh-CN" sz="2800" dirty="0">
                <a:solidFill>
                  <a:srgbClr val="7030A0"/>
                </a:solidFill>
              </a:rPr>
              <a:t>, </a:t>
            </a:r>
            <a:r>
              <a:rPr lang="en-US" altLang="zh-CN" sz="2800" dirty="0" err="1">
                <a:solidFill>
                  <a:srgbClr val="7030A0"/>
                </a:solidFill>
              </a:rPr>
              <a:t>vàng</a:t>
            </a:r>
            <a:r>
              <a:rPr lang="en-US" altLang="zh-CN" sz="2800" dirty="0">
                <a:solidFill>
                  <a:srgbClr val="7030A0"/>
                </a:solidFill>
              </a:rPr>
              <a:t>, </a:t>
            </a:r>
            <a:r>
              <a:rPr lang="en-US" altLang="zh-CN" sz="2800" dirty="0" err="1">
                <a:solidFill>
                  <a:srgbClr val="7030A0"/>
                </a:solidFill>
              </a:rPr>
              <a:t>hồng</a:t>
            </a:r>
            <a:r>
              <a:rPr lang="en-US" altLang="zh-CN" sz="2800" dirty="0">
                <a:solidFill>
                  <a:srgbClr val="7030A0"/>
                </a:solidFill>
              </a:rPr>
              <a:t>, </a:t>
            </a:r>
            <a:r>
              <a:rPr lang="en-US" altLang="zh-CN" sz="2800" dirty="0" err="1">
                <a:solidFill>
                  <a:srgbClr val="7030A0"/>
                </a:solidFill>
              </a:rPr>
              <a:t>tím</a:t>
            </a:r>
            <a:r>
              <a:rPr lang="en-US" altLang="zh-CN" sz="2800" dirty="0">
                <a:solidFill>
                  <a:srgbClr val="7030A0"/>
                </a:solidFill>
              </a:rPr>
              <a:t>, cam…</a:t>
            </a:r>
            <a:endParaRPr lang="zh-CN" altLang="en-US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97"/>
    </mc:Choice>
    <mc:Fallback xmlns="">
      <p:transition spd="slow" advClick="0" advTm="9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</p:bldLst>
  </p:timing>
  <p:extLst>
    <p:ext uri="{E180D4A7-C9FB-4DFB-919C-405C955672EB}">
      <p14:showEvtLst xmlns:p14="http://schemas.microsoft.com/office/powerpoint/2010/main">
        <p14:playEvt time="2562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1" y="828599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62" y="254004"/>
            <a:ext cx="1231290" cy="17067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3663303"/>
            <a:ext cx="4103883" cy="1335868"/>
          </a:xfrm>
          <a:prstGeom prst="rect">
            <a:avLst/>
          </a:prstGeom>
        </p:spPr>
      </p:pic>
      <p:pic>
        <p:nvPicPr>
          <p:cNvPr id="12" name="图片 66">
            <a:extLst>
              <a:ext uri="{FF2B5EF4-FFF2-40B4-BE49-F238E27FC236}">
                <a16:creationId xmlns:a16="http://schemas.microsoft.com/office/drawing/2014/main" id="{EB952CF3-B4B9-41DE-9A6A-746A5BC359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116430">
            <a:off x="-98724" y="1342534"/>
            <a:ext cx="1543309" cy="1140707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6D6184A3-29CF-4814-9AAC-C8E9B1B2D694}"/>
              </a:ext>
            </a:extLst>
          </p:cNvPr>
          <p:cNvSpPr/>
          <p:nvPr/>
        </p:nvSpPr>
        <p:spPr>
          <a:xfrm>
            <a:off x="1825160" y="828599"/>
            <a:ext cx="3623069" cy="2568648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i="1" dirty="0">
                <a:solidFill>
                  <a:schemeClr val="accent1">
                    <a:lumMod val="50000"/>
                  </a:schemeClr>
                </a:solidFill>
              </a:rPr>
              <a:t>NHẬN BIẾT CÁC MÀU CƠ BẢN!</a:t>
            </a:r>
            <a:endParaRPr lang="vi-VN" sz="24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E53322A-708F-4A95-9369-23CB031AA5B1}"/>
              </a:ext>
            </a:extLst>
          </p:cNvPr>
          <p:cNvSpPr/>
          <p:nvPr/>
        </p:nvSpPr>
        <p:spPr>
          <a:xfrm>
            <a:off x="-2" y="-46819"/>
            <a:ext cx="4483510" cy="42032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4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KIẾN TẠO KIẾN THỨC – KĨ NĂNG</a:t>
            </a:r>
          </a:p>
        </p:txBody>
      </p:sp>
    </p:spTree>
    <p:extLst>
      <p:ext uri="{BB962C8B-B14F-4D97-AF65-F5344CB8AC3E}">
        <p14:creationId xmlns:p14="http://schemas.microsoft.com/office/powerpoint/2010/main" val="3701075088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ACFC2A3-922E-4D2B-BA86-C48CA9178519}"/>
              </a:ext>
            </a:extLst>
          </p:cNvPr>
          <p:cNvSpPr/>
          <p:nvPr/>
        </p:nvSpPr>
        <p:spPr>
          <a:xfrm>
            <a:off x="0" y="265471"/>
            <a:ext cx="4483510" cy="42032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14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KIẾN TẠO KIẾN THỨC – KĨ NĂNG</a:t>
            </a:r>
          </a:p>
        </p:txBody>
      </p:sp>
      <p:pic>
        <p:nvPicPr>
          <p:cNvPr id="1026" name="Picture 2" descr="Red – Màu Đỏ | Từ Điển Hình">
            <a:extLst>
              <a:ext uri="{FF2B5EF4-FFF2-40B4-BE49-F238E27FC236}">
                <a16:creationId xmlns:a16="http://schemas.microsoft.com/office/drawing/2014/main" id="{3A888D44-F21F-4119-B5CE-89D4CE4CA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81" y="858634"/>
            <a:ext cx="1914064" cy="19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ẫu chất liệu thô Archives - Page 2 of 3 - In Nguyên Đạt">
            <a:extLst>
              <a:ext uri="{FF2B5EF4-FFF2-40B4-BE49-F238E27FC236}">
                <a16:creationId xmlns:a16="http://schemas.microsoft.com/office/drawing/2014/main" id="{63076EF8-8925-468E-9FF6-F5DA29917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644" y="858635"/>
            <a:ext cx="1914063" cy="191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asic Blue Circle Free Stock Photo - Public Domain Pictures">
            <a:extLst>
              <a:ext uri="{FF2B5EF4-FFF2-40B4-BE49-F238E27FC236}">
                <a16:creationId xmlns:a16="http://schemas.microsoft.com/office/drawing/2014/main" id="{139B5A91-73A9-4FDF-A4BE-C48E22595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45" y="410005"/>
            <a:ext cx="2081829" cy="291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Ưu điểm của dòng bút chì màu Stablo so với các loại bút khác CÔNG TY TNHH  THƯƠNG MẠI THÁI Á">
            <a:extLst>
              <a:ext uri="{FF2B5EF4-FFF2-40B4-BE49-F238E27FC236}">
                <a16:creationId xmlns:a16="http://schemas.microsoft.com/office/drawing/2014/main" id="{CEBEC06F-1B60-46B5-BC17-469DCAC25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662" y="3172123"/>
            <a:ext cx="2081829" cy="156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2C34C5-6813-4955-8253-5998307AA3A4}"/>
              </a:ext>
            </a:extLst>
          </p:cNvPr>
          <p:cNvSpPr txBox="1"/>
          <p:nvPr/>
        </p:nvSpPr>
        <p:spPr>
          <a:xfrm>
            <a:off x="722671" y="3876436"/>
            <a:ext cx="5021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- </a:t>
            </a:r>
            <a:r>
              <a:rPr lang="en-US" sz="2000" dirty="0" err="1">
                <a:solidFill>
                  <a:srgbClr val="0070C0"/>
                </a:solidFill>
              </a:rPr>
              <a:t>Chọn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màu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đỏ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vàng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xanh</a:t>
            </a:r>
            <a:r>
              <a:rPr lang="en-US" sz="2000" dirty="0">
                <a:solidFill>
                  <a:srgbClr val="0070C0"/>
                </a:solidFill>
              </a:rPr>
              <a:t> lam </a:t>
            </a:r>
            <a:r>
              <a:rPr lang="en-US" sz="2000" dirty="0" err="1">
                <a:solidFill>
                  <a:srgbClr val="0070C0"/>
                </a:solidFill>
              </a:rPr>
              <a:t>trong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hộp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màu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của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em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vẽ</a:t>
            </a:r>
            <a:r>
              <a:rPr lang="en-US" sz="2000" dirty="0">
                <a:solidFill>
                  <a:srgbClr val="0070C0"/>
                </a:solidFill>
              </a:rPr>
              <a:t> 3 </a:t>
            </a:r>
            <a:r>
              <a:rPr lang="en-US" sz="2000" dirty="0" err="1">
                <a:solidFill>
                  <a:srgbClr val="0070C0"/>
                </a:solidFill>
              </a:rPr>
              <a:t>hình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trên</a:t>
            </a:r>
            <a:r>
              <a:rPr lang="en-US" sz="2000" dirty="0">
                <a:solidFill>
                  <a:srgbClr val="0070C0"/>
                </a:solidFill>
              </a:rPr>
              <a:t> ra </a:t>
            </a:r>
            <a:r>
              <a:rPr lang="en-US" sz="2000" dirty="0" err="1">
                <a:solidFill>
                  <a:srgbClr val="0070C0"/>
                </a:solidFill>
              </a:rPr>
              <a:t>giấy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nhé</a:t>
            </a:r>
            <a:r>
              <a:rPr lang="en-US" sz="2000" dirty="0">
                <a:solidFill>
                  <a:srgbClr val="0070C0"/>
                </a:solidFill>
              </a:rPr>
              <a:t>!</a:t>
            </a:r>
            <a:endParaRPr lang="vi-VN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29807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2|3.1|1.8|1.8|1.3|4.3|1.7|2.1|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4|2.5|11.6|5.7|15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773</TotalTime>
  <Words>484</Words>
  <Application>Microsoft Office PowerPoint</Application>
  <PresentationFormat>On-screen Show (16:9)</PresentationFormat>
  <Paragraphs>61</Paragraphs>
  <Slides>20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等线</vt:lpstr>
      <vt:lpstr>微软雅黑</vt:lpstr>
      <vt:lpstr>Arial</vt:lpstr>
      <vt:lpstr>Calibri</vt:lpstr>
      <vt:lpstr>Calibri Light</vt:lpstr>
      <vt:lpstr>方正大标宋简体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Admin</cp:lastModifiedBy>
  <cp:revision>42</cp:revision>
  <dcterms:created xsi:type="dcterms:W3CDTF">2017-03-04T06:55:50Z</dcterms:created>
  <dcterms:modified xsi:type="dcterms:W3CDTF">2022-10-19T15:32:19Z</dcterms:modified>
</cp:coreProperties>
</file>