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0"/>
  </p:notesMasterIdLst>
  <p:sldIdLst>
    <p:sldId id="256" r:id="rId3"/>
    <p:sldId id="258" r:id="rId4"/>
    <p:sldId id="257" r:id="rId5"/>
    <p:sldId id="1789" r:id="rId6"/>
    <p:sldId id="1790" r:id="rId7"/>
    <p:sldId id="268" r:id="rId8"/>
    <p:sldId id="264" r:id="rId9"/>
    <p:sldId id="1792" r:id="rId10"/>
    <p:sldId id="1782" r:id="rId11"/>
    <p:sldId id="1783" r:id="rId12"/>
    <p:sldId id="263" r:id="rId13"/>
    <p:sldId id="1796" r:id="rId14"/>
    <p:sldId id="1781" r:id="rId15"/>
    <p:sldId id="266" r:id="rId16"/>
    <p:sldId id="269" r:id="rId17"/>
    <p:sldId id="278" r:id="rId18"/>
    <p:sldId id="27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E3"/>
    <a:srgbClr val="B06C3E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093" autoAdjust="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D67C0-B958-4D2A-99B8-F452307E4A9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01278-BD7B-421C-A3EC-19F7D6F2D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01278-BD7B-421C-A3EC-19F7D6F2DE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2022/4/11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25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4.jpe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722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2" y="0"/>
            <a:ext cx="10655838" cy="6990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624AE-F3AF-47A6-BA84-AFDDBAB9E8DC}"/>
              </a:ext>
            </a:extLst>
          </p:cNvPr>
          <p:cNvSpPr txBox="1"/>
          <p:nvPr/>
        </p:nvSpPr>
        <p:spPr>
          <a:xfrm>
            <a:off x="3288145" y="1334707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964C1-3D51-4D72-B13C-66BDE3C1A992}"/>
              </a:ext>
            </a:extLst>
          </p:cNvPr>
          <p:cNvSpPr txBox="1"/>
          <p:nvPr/>
        </p:nvSpPr>
        <p:spPr>
          <a:xfrm>
            <a:off x="1423532" y="3178151"/>
            <a:ext cx="897538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C741F956-4718-4862-A5F6-687B125E68D0}"/>
              </a:ext>
            </a:extLst>
          </p:cNvPr>
          <p:cNvSpPr txBox="1"/>
          <p:nvPr/>
        </p:nvSpPr>
        <p:spPr>
          <a:xfrm>
            <a:off x="1646435" y="1917401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892" y="-435836"/>
            <a:ext cx="3225757" cy="17547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288" y="82318"/>
            <a:ext cx="2058822" cy="36588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4497527" y="423682"/>
            <a:ext cx="1788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LƯU Ý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74B3DF7-9BB9-46F3-AC21-7D20A147CED0}"/>
              </a:ext>
            </a:extLst>
          </p:cNvPr>
          <p:cNvSpPr/>
          <p:nvPr/>
        </p:nvSpPr>
        <p:spPr>
          <a:xfrm>
            <a:off x="1534196" y="1271649"/>
            <a:ext cx="9278806" cy="4161485"/>
          </a:xfrm>
          <a:prstGeom prst="cloud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#9Slide03 AmpleSoft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394114" y="2074089"/>
            <a:ext cx="82768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0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627"/>
    </mc:Choice>
    <mc:Fallback xmlns="">
      <p:transition advClick="0" advTm="2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Picture 2" descr="Bài 1 Bầu trời và biển - Mĩ thuật 2 - Tìm đáp án, giải bài tập, để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4" b="20849"/>
          <a:stretch/>
        </p:blipFill>
        <p:spPr bwMode="auto">
          <a:xfrm>
            <a:off x="2402421" y="664234"/>
            <a:ext cx="6779677" cy="45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500" r="5472"/>
          <a:stretch/>
        </p:blipFill>
        <p:spPr>
          <a:xfrm>
            <a:off x="2579298" y="274629"/>
            <a:ext cx="6806242" cy="531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2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25"/>
    </mc:Choice>
    <mc:Fallback xmlns="">
      <p:transition advClick="0" advTm="1602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577" y="1727482"/>
            <a:ext cx="5056828" cy="5056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3: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LUYỆN TẬP - SÁNG TẠO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692726" y="2577621"/>
            <a:ext cx="4887733" cy="13385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CẮT HÌNH CÁC CON VẬT MÀ EM ĐÃ VẼ(CẮT DÁN) TỪ CÁC TIẾT TRƯỚC, SAU ĐÓ DÁN VÀO BỨC TRANH RỪNG CÂY RẬM RẠP THEO Ý THÍCH.</a:t>
            </a:r>
            <a:endParaRPr lang="vi-VN" sz="20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38"/>
    </mc:Choice>
    <mc:Fallback xmlns="">
      <p:transition advClick="0" advTm="1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819" y="-413997"/>
            <a:ext cx="4343782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527F4-8D0B-44A9-B22C-6325D0575496}"/>
              </a:ext>
            </a:extLst>
          </p:cNvPr>
          <p:cNvSpPr txBox="1"/>
          <p:nvPr/>
        </p:nvSpPr>
        <p:spPr>
          <a:xfrm>
            <a:off x="3787582" y="690246"/>
            <a:ext cx="378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4: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PHÂN TÍCH – ĐÁNH GIÁ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49C949-E0D4-4FAE-AB09-9EC1601080FA}"/>
              </a:ext>
            </a:extLst>
          </p:cNvPr>
          <p:cNvSpPr/>
          <p:nvPr/>
        </p:nvSpPr>
        <p:spPr>
          <a:xfrm>
            <a:off x="877454" y="2594648"/>
            <a:ext cx="4887733" cy="27148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EM HÃY GIỚI THIỆU BỨC TRANH CỦA MÌNH VỚI NGƯỜI THÂN, BẠN BÈ NHÉ!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thích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nhất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502B07E2-97DF-4B95-8C4A-2E3E7BDB8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91613">
            <a:off x="6631979" y="1697806"/>
            <a:ext cx="45085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136"/>
    </mc:Choice>
    <mc:Fallback xmlns="">
      <p:transition advClick="0" advTm="1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505" y="-413997"/>
            <a:ext cx="4210095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6FD989-2D9B-4179-9A3E-F7DA003A6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" y="2101468"/>
            <a:ext cx="6205871" cy="43059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4F8271-2CB8-4342-9AB7-EA26C95D23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34" y="2058303"/>
            <a:ext cx="4764618" cy="45744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65A6BC-C57F-467C-B468-30FD989E933E}"/>
              </a:ext>
            </a:extLst>
          </p:cNvPr>
          <p:cNvSpPr txBox="1"/>
          <p:nvPr/>
        </p:nvSpPr>
        <p:spPr>
          <a:xfrm>
            <a:off x="3843863" y="727445"/>
            <a:ext cx="4009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5: </a:t>
            </a:r>
          </a:p>
          <a:p>
            <a:pPr lvl="0">
              <a:buNone/>
            </a:pPr>
            <a:r>
              <a:rPr lang="en-US" altLang="zh-CN" sz="2400" dirty="0">
                <a:solidFill>
                  <a:srgbClr val="7030A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VẬN DỤNG – PHÁT TRIỂN</a:t>
            </a:r>
            <a:endParaRPr lang="zh-CN" altLang="en-US" sz="2400" dirty="0">
              <a:solidFill>
                <a:srgbClr val="7030A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48C5-3B37-450D-9668-13A00AB2E1C6}"/>
              </a:ext>
            </a:extLst>
          </p:cNvPr>
          <p:cNvSpPr txBox="1"/>
          <p:nvPr/>
        </p:nvSpPr>
        <p:spPr>
          <a:xfrm>
            <a:off x="1084113" y="3289077"/>
            <a:ext cx="4764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   </a:t>
            </a:r>
            <a:r>
              <a:rPr lang="en-US" sz="2400" dirty="0" err="1">
                <a:latin typeface="#9Slide03 AmpleSoft" panose="02000000000000000000" pitchFamily="2" charset="0"/>
              </a:rPr>
              <a:t>Em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hãy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sát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thêm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các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hình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ảnh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về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khu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rừng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rậm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rạp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vẽ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tranh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trang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trí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ngôi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nhà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của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mình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</a:rPr>
              <a:t>nhé</a:t>
            </a:r>
            <a:r>
              <a:rPr lang="en-US" sz="2400" dirty="0">
                <a:latin typeface="#9Slide03 AmpleSoft" panose="02000000000000000000" pitchFamily="2" charset="0"/>
              </a:rPr>
              <a:t>!</a:t>
            </a:r>
            <a:endParaRPr lang="vi-VN" sz="2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47"/>
    </mc:Choice>
    <mc:Fallback xmlns="">
      <p:transition advClick="0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568149" y="830608"/>
            <a:ext cx="5210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ĐỊNH HƯỚNG HỌC </a:t>
            </a:r>
          </a:p>
          <a:p>
            <a:pPr lvl="0" algn="ctr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TẬP TIẾP THEO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6A4EFF1-685D-4437-83BB-DB64681E3441}"/>
              </a:ext>
            </a:extLst>
          </p:cNvPr>
          <p:cNvGrpSpPr/>
          <p:nvPr/>
        </p:nvGrpSpPr>
        <p:grpSpPr>
          <a:xfrm>
            <a:off x="197698" y="1910692"/>
            <a:ext cx="4677797" cy="3429000"/>
            <a:chOff x="197698" y="1910692"/>
            <a:chExt cx="4677797" cy="3429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6F5103C-226A-4BC7-95CA-FD6B0B7A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98" y="1910692"/>
              <a:ext cx="4677797" cy="342900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14AE396-ADED-4902-A6BB-FA158DACEE9B}"/>
                </a:ext>
              </a:extLst>
            </p:cNvPr>
            <p:cNvGrpSpPr/>
            <p:nvPr/>
          </p:nvGrpSpPr>
          <p:grpSpPr>
            <a:xfrm>
              <a:off x="778164" y="2930130"/>
              <a:ext cx="3560235" cy="685126"/>
              <a:chOff x="6354026" y="1417986"/>
              <a:chExt cx="3560235" cy="685126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D8D5ADC-7D3C-4099-9C1F-8D582478C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2837" y="1417986"/>
                <a:ext cx="184731" cy="662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B06C3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2" name="文本框 18">
                <a:extLst>
                  <a:ext uri="{FF2B5EF4-FFF2-40B4-BE49-F238E27FC236}">
                    <a16:creationId xmlns:a16="http://schemas.microsoft.com/office/drawing/2014/main" id="{2D97E7C7-F410-4751-9602-8E556114B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4026" y="1641447"/>
                <a:ext cx="35602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Hoàn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thành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bài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đầy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đủ</a:t>
                </a:r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+mn-ea"/>
                    <a:sym typeface="+mn-lt"/>
                  </a:rPr>
                  <a:t>.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A2896A-DB02-4783-B294-FABAACD7D089}"/>
              </a:ext>
            </a:extLst>
          </p:cNvPr>
          <p:cNvGrpSpPr/>
          <p:nvPr/>
        </p:nvGrpSpPr>
        <p:grpSpPr>
          <a:xfrm>
            <a:off x="6843686" y="2331720"/>
            <a:ext cx="4677797" cy="3429000"/>
            <a:chOff x="6843686" y="2331720"/>
            <a:chExt cx="4677797" cy="3429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6807891-6594-4609-A3CA-4B02D6E9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3686" y="2331720"/>
              <a:ext cx="4677797" cy="3429000"/>
            </a:xfrm>
            <a:prstGeom prst="rect">
              <a:avLst/>
            </a:prstGeom>
          </p:spPr>
        </p:pic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955F0C8-9554-47EE-992F-E3C259F88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4814" y="3439688"/>
              <a:ext cx="381870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Chụp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gửi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cho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thầy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cô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giáo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kiểm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tra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và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đánh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 </a:t>
              </a:r>
              <a:r>
                <a:rPr kumimoji="0" lang="en-US" altLang="zh-CN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giá</a:t>
              </a:r>
              <a:r>
                <a:rPr kumimoji="0" lang="en-US" altLang="zh-C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+mn-ea"/>
                  <a:sym typeface="+mn-lt"/>
                </a:rPr>
                <a:t>.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086E7317-521D-44AD-AC5A-52E8857B17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320" y="2869079"/>
            <a:ext cx="4517591" cy="366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82"/>
    </mc:Choice>
    <mc:Fallback xmlns="">
      <p:transition advClick="0" advTm="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1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31A6B46-279F-4364-9BE4-7B161F252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61" y="1536736"/>
            <a:ext cx="4284199" cy="518089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35">
            <a:extLst>
              <a:ext uri="{FF2B5EF4-FFF2-40B4-BE49-F238E27FC236}">
                <a16:creationId xmlns:a16="http://schemas.microsoft.com/office/drawing/2014/main" id="{25E50D31-34A5-4428-9359-F2D3839F5DCE}"/>
              </a:ext>
            </a:extLst>
          </p:cNvPr>
          <p:cNvGrpSpPr/>
          <p:nvPr/>
        </p:nvGrpSpPr>
        <p:grpSpPr>
          <a:xfrm>
            <a:off x="4786470" y="1911729"/>
            <a:ext cx="1154796" cy="1162774"/>
            <a:chOff x="6096000" y="2072602"/>
            <a:chExt cx="1072427" cy="1079918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C0917BD-BFDE-4A92-9A04-BFC0415FF1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096000" y="2072602"/>
              <a:ext cx="1072427" cy="1079918"/>
              <a:chOff x="1983909" y="2663640"/>
              <a:chExt cx="1657350" cy="1668463"/>
            </a:xfrm>
            <a:solidFill>
              <a:schemeClr val="accent1"/>
            </a:solidFill>
          </p:grpSpPr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4D42903-1834-4616-ACBE-EEF9AF790D04}"/>
                  </a:ext>
                </a:extLst>
              </p:cNvPr>
              <p:cNvSpPr/>
              <p:nvPr/>
            </p:nvSpPr>
            <p:spPr bwMode="auto">
              <a:xfrm>
                <a:off x="1983909" y="3062103"/>
                <a:ext cx="1216025" cy="1270000"/>
              </a:xfrm>
              <a:custGeom>
                <a:avLst/>
                <a:gdLst>
                  <a:gd name="T0" fmla="*/ 71 w 540"/>
                  <a:gd name="T1" fmla="*/ 536 h 564"/>
                  <a:gd name="T2" fmla="*/ 24 w 540"/>
                  <a:gd name="T3" fmla="*/ 488 h 564"/>
                  <a:gd name="T4" fmla="*/ 24 w 540"/>
                  <a:gd name="T5" fmla="*/ 0 h 564"/>
                  <a:gd name="T6" fmla="*/ 0 w 540"/>
                  <a:gd name="T7" fmla="*/ 0 h 564"/>
                  <a:gd name="T8" fmla="*/ 0 w 540"/>
                  <a:gd name="T9" fmla="*/ 489 h 564"/>
                  <a:gd name="T10" fmla="*/ 72 w 540"/>
                  <a:gd name="T11" fmla="*/ 564 h 564"/>
                  <a:gd name="T12" fmla="*/ 540 w 540"/>
                  <a:gd name="T13" fmla="*/ 564 h 564"/>
                  <a:gd name="T14" fmla="*/ 540 w 540"/>
                  <a:gd name="T15" fmla="*/ 536 h 564"/>
                  <a:gd name="T16" fmla="*/ 71 w 540"/>
                  <a:gd name="T17" fmla="*/ 536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0" h="564">
                    <a:moveTo>
                      <a:pt x="71" y="536"/>
                    </a:moveTo>
                    <a:cubicBezTo>
                      <a:pt x="44" y="536"/>
                      <a:pt x="24" y="515"/>
                      <a:pt x="24" y="48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89"/>
                      <a:pt x="0" y="489"/>
                      <a:pt x="0" y="489"/>
                    </a:cubicBezTo>
                    <a:cubicBezTo>
                      <a:pt x="0" y="529"/>
                      <a:pt x="32" y="564"/>
                      <a:pt x="72" y="564"/>
                    </a:cubicBezTo>
                    <a:cubicBezTo>
                      <a:pt x="540" y="564"/>
                      <a:pt x="540" y="564"/>
                      <a:pt x="540" y="564"/>
                    </a:cubicBezTo>
                    <a:cubicBezTo>
                      <a:pt x="540" y="536"/>
                      <a:pt x="540" y="536"/>
                      <a:pt x="540" y="536"/>
                    </a:cubicBezTo>
                    <a:lnTo>
                      <a:pt x="71" y="536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26161E1-3C4C-4D5F-9DD9-6E7737864CCA}"/>
                  </a:ext>
                </a:extLst>
              </p:cNvPr>
              <p:cNvSpPr/>
              <p:nvPr/>
            </p:nvSpPr>
            <p:spPr bwMode="auto">
              <a:xfrm>
                <a:off x="2433171" y="2674753"/>
                <a:ext cx="1208088" cy="1243013"/>
              </a:xfrm>
              <a:custGeom>
                <a:avLst/>
                <a:gdLst>
                  <a:gd name="T0" fmla="*/ 461 w 536"/>
                  <a:gd name="T1" fmla="*/ 24 h 552"/>
                  <a:gd name="T2" fmla="*/ 508 w 536"/>
                  <a:gd name="T3" fmla="*/ 70 h 552"/>
                  <a:gd name="T4" fmla="*/ 508 w 536"/>
                  <a:gd name="T5" fmla="*/ 552 h 552"/>
                  <a:gd name="T6" fmla="*/ 536 w 536"/>
                  <a:gd name="T7" fmla="*/ 552 h 552"/>
                  <a:gd name="T8" fmla="*/ 536 w 536"/>
                  <a:gd name="T9" fmla="*/ 72 h 552"/>
                  <a:gd name="T10" fmla="*/ 462 w 536"/>
                  <a:gd name="T11" fmla="*/ 0 h 552"/>
                  <a:gd name="T12" fmla="*/ 0 w 536"/>
                  <a:gd name="T13" fmla="*/ 0 h 552"/>
                  <a:gd name="T14" fmla="*/ 0 w 536"/>
                  <a:gd name="T15" fmla="*/ 24 h 552"/>
                  <a:gd name="T16" fmla="*/ 461 w 536"/>
                  <a:gd name="T17" fmla="*/ 2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6" h="552">
                    <a:moveTo>
                      <a:pt x="461" y="24"/>
                    </a:moveTo>
                    <a:cubicBezTo>
                      <a:pt x="488" y="24"/>
                      <a:pt x="508" y="44"/>
                      <a:pt x="508" y="70"/>
                    </a:cubicBezTo>
                    <a:cubicBezTo>
                      <a:pt x="508" y="552"/>
                      <a:pt x="508" y="552"/>
                      <a:pt x="508" y="552"/>
                    </a:cubicBezTo>
                    <a:cubicBezTo>
                      <a:pt x="536" y="552"/>
                      <a:pt x="536" y="552"/>
                      <a:pt x="536" y="552"/>
                    </a:cubicBezTo>
                    <a:cubicBezTo>
                      <a:pt x="536" y="72"/>
                      <a:pt x="536" y="72"/>
                      <a:pt x="536" y="72"/>
                    </a:cubicBezTo>
                    <a:cubicBezTo>
                      <a:pt x="536" y="32"/>
                      <a:pt x="502" y="0"/>
                      <a:pt x="4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461" y="24"/>
                    </a:ln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363E7B15-4187-49E3-81E4-06BCB29AECCF}"/>
                  </a:ext>
                </a:extLst>
              </p:cNvPr>
              <p:cNvSpPr/>
              <p:nvPr/>
            </p:nvSpPr>
            <p:spPr bwMode="auto">
              <a:xfrm>
                <a:off x="3277721" y="4006665"/>
                <a:ext cx="358775" cy="315913"/>
              </a:xfrm>
              <a:custGeom>
                <a:avLst/>
                <a:gdLst>
                  <a:gd name="T0" fmla="*/ 43 w 159"/>
                  <a:gd name="T1" fmla="*/ 69 h 140"/>
                  <a:gd name="T2" fmla="*/ 34 w 159"/>
                  <a:gd name="T3" fmla="*/ 61 h 140"/>
                  <a:gd name="T4" fmla="*/ 24 w 159"/>
                  <a:gd name="T5" fmla="*/ 61 h 140"/>
                  <a:gd name="T6" fmla="*/ 7 w 159"/>
                  <a:gd name="T7" fmla="*/ 52 h 140"/>
                  <a:gd name="T8" fmla="*/ 0 w 159"/>
                  <a:gd name="T9" fmla="*/ 32 h 140"/>
                  <a:gd name="T10" fmla="*/ 10 w 159"/>
                  <a:gd name="T11" fmla="*/ 9 h 140"/>
                  <a:gd name="T12" fmla="*/ 34 w 159"/>
                  <a:gd name="T13" fmla="*/ 0 h 140"/>
                  <a:gd name="T14" fmla="*/ 61 w 159"/>
                  <a:gd name="T15" fmla="*/ 13 h 140"/>
                  <a:gd name="T16" fmla="*/ 72 w 159"/>
                  <a:gd name="T17" fmla="*/ 47 h 140"/>
                  <a:gd name="T18" fmla="*/ 42 w 159"/>
                  <a:gd name="T19" fmla="*/ 126 h 140"/>
                  <a:gd name="T20" fmla="*/ 23 w 159"/>
                  <a:gd name="T21" fmla="*/ 140 h 140"/>
                  <a:gd name="T22" fmla="*/ 13 w 159"/>
                  <a:gd name="T23" fmla="*/ 131 h 140"/>
                  <a:gd name="T24" fmla="*/ 18 w 159"/>
                  <a:gd name="T25" fmla="*/ 120 h 140"/>
                  <a:gd name="T26" fmla="*/ 36 w 159"/>
                  <a:gd name="T27" fmla="*/ 92 h 140"/>
                  <a:gd name="T28" fmla="*/ 43 w 159"/>
                  <a:gd name="T29" fmla="*/ 69 h 140"/>
                  <a:gd name="T30" fmla="*/ 130 w 159"/>
                  <a:gd name="T31" fmla="*/ 69 h 140"/>
                  <a:gd name="T32" fmla="*/ 121 w 159"/>
                  <a:gd name="T33" fmla="*/ 61 h 140"/>
                  <a:gd name="T34" fmla="*/ 112 w 159"/>
                  <a:gd name="T35" fmla="*/ 61 h 140"/>
                  <a:gd name="T36" fmla="*/ 94 w 159"/>
                  <a:gd name="T37" fmla="*/ 52 h 140"/>
                  <a:gd name="T38" fmla="*/ 87 w 159"/>
                  <a:gd name="T39" fmla="*/ 32 h 140"/>
                  <a:gd name="T40" fmla="*/ 96 w 159"/>
                  <a:gd name="T41" fmla="*/ 9 h 140"/>
                  <a:gd name="T42" fmla="*/ 120 w 159"/>
                  <a:gd name="T43" fmla="*/ 0 h 140"/>
                  <a:gd name="T44" fmla="*/ 148 w 159"/>
                  <a:gd name="T45" fmla="*/ 13 h 140"/>
                  <a:gd name="T46" fmla="*/ 159 w 159"/>
                  <a:gd name="T47" fmla="*/ 47 h 140"/>
                  <a:gd name="T48" fmla="*/ 129 w 159"/>
                  <a:gd name="T49" fmla="*/ 126 h 140"/>
                  <a:gd name="T50" fmla="*/ 109 w 159"/>
                  <a:gd name="T51" fmla="*/ 140 h 140"/>
                  <a:gd name="T52" fmla="*/ 100 w 159"/>
                  <a:gd name="T53" fmla="*/ 131 h 140"/>
                  <a:gd name="T54" fmla="*/ 106 w 159"/>
                  <a:gd name="T55" fmla="*/ 120 h 140"/>
                  <a:gd name="T56" fmla="*/ 122 w 159"/>
                  <a:gd name="T57" fmla="*/ 92 h 140"/>
                  <a:gd name="T58" fmla="*/ 130 w 159"/>
                  <a:gd name="T59" fmla="*/ 6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9" h="140">
                    <a:moveTo>
                      <a:pt x="43" y="69"/>
                    </a:moveTo>
                    <a:cubicBezTo>
                      <a:pt x="43" y="64"/>
                      <a:pt x="40" y="61"/>
                      <a:pt x="3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18" y="60"/>
                      <a:pt x="12" y="57"/>
                      <a:pt x="7" y="52"/>
                    </a:cubicBezTo>
                    <a:cubicBezTo>
                      <a:pt x="2" y="46"/>
                      <a:pt x="0" y="40"/>
                      <a:pt x="0" y="32"/>
                    </a:cubicBezTo>
                    <a:cubicBezTo>
                      <a:pt x="0" y="23"/>
                      <a:pt x="3" y="15"/>
                      <a:pt x="10" y="9"/>
                    </a:cubicBezTo>
                    <a:cubicBezTo>
                      <a:pt x="16" y="3"/>
                      <a:pt x="24" y="0"/>
                      <a:pt x="34" y="0"/>
                    </a:cubicBezTo>
                    <a:cubicBezTo>
                      <a:pt x="44" y="0"/>
                      <a:pt x="54" y="4"/>
                      <a:pt x="61" y="13"/>
                    </a:cubicBezTo>
                    <a:cubicBezTo>
                      <a:pt x="68" y="22"/>
                      <a:pt x="72" y="33"/>
                      <a:pt x="72" y="47"/>
                    </a:cubicBezTo>
                    <a:cubicBezTo>
                      <a:pt x="72" y="73"/>
                      <a:pt x="62" y="99"/>
                      <a:pt x="42" y="126"/>
                    </a:cubicBezTo>
                    <a:cubicBezTo>
                      <a:pt x="34" y="136"/>
                      <a:pt x="28" y="140"/>
                      <a:pt x="23" y="140"/>
                    </a:cubicBezTo>
                    <a:cubicBezTo>
                      <a:pt x="16" y="140"/>
                      <a:pt x="13" y="137"/>
                      <a:pt x="13" y="131"/>
                    </a:cubicBezTo>
                    <a:cubicBezTo>
                      <a:pt x="13" y="128"/>
                      <a:pt x="15" y="125"/>
                      <a:pt x="18" y="120"/>
                    </a:cubicBezTo>
                    <a:cubicBezTo>
                      <a:pt x="25" y="112"/>
                      <a:pt x="30" y="103"/>
                      <a:pt x="36" y="92"/>
                    </a:cubicBezTo>
                    <a:cubicBezTo>
                      <a:pt x="41" y="82"/>
                      <a:pt x="43" y="74"/>
                      <a:pt x="43" y="69"/>
                    </a:cubicBezTo>
                    <a:close/>
                    <a:moveTo>
                      <a:pt x="130" y="69"/>
                    </a:moveTo>
                    <a:cubicBezTo>
                      <a:pt x="130" y="64"/>
                      <a:pt x="127" y="61"/>
                      <a:pt x="121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05" y="60"/>
                      <a:pt x="99" y="57"/>
                      <a:pt x="94" y="52"/>
                    </a:cubicBezTo>
                    <a:cubicBezTo>
                      <a:pt x="89" y="46"/>
                      <a:pt x="87" y="40"/>
                      <a:pt x="87" y="32"/>
                    </a:cubicBezTo>
                    <a:cubicBezTo>
                      <a:pt x="87" y="23"/>
                      <a:pt x="90" y="15"/>
                      <a:pt x="96" y="9"/>
                    </a:cubicBezTo>
                    <a:cubicBezTo>
                      <a:pt x="103" y="3"/>
                      <a:pt x="111" y="0"/>
                      <a:pt x="120" y="0"/>
                    </a:cubicBezTo>
                    <a:cubicBezTo>
                      <a:pt x="132" y="0"/>
                      <a:pt x="141" y="4"/>
                      <a:pt x="148" y="13"/>
                    </a:cubicBezTo>
                    <a:cubicBezTo>
                      <a:pt x="155" y="22"/>
                      <a:pt x="159" y="33"/>
                      <a:pt x="159" y="47"/>
                    </a:cubicBezTo>
                    <a:cubicBezTo>
                      <a:pt x="159" y="73"/>
                      <a:pt x="149" y="99"/>
                      <a:pt x="129" y="126"/>
                    </a:cubicBezTo>
                    <a:cubicBezTo>
                      <a:pt x="121" y="136"/>
                      <a:pt x="115" y="140"/>
                      <a:pt x="109" y="140"/>
                    </a:cubicBezTo>
                    <a:cubicBezTo>
                      <a:pt x="103" y="140"/>
                      <a:pt x="100" y="137"/>
                      <a:pt x="100" y="131"/>
                    </a:cubicBezTo>
                    <a:cubicBezTo>
                      <a:pt x="100" y="128"/>
                      <a:pt x="102" y="125"/>
                      <a:pt x="106" y="120"/>
                    </a:cubicBezTo>
                    <a:cubicBezTo>
                      <a:pt x="112" y="112"/>
                      <a:pt x="117" y="103"/>
                      <a:pt x="122" y="92"/>
                    </a:cubicBezTo>
                    <a:cubicBezTo>
                      <a:pt x="127" y="82"/>
                      <a:pt x="130" y="74"/>
                      <a:pt x="130" y="69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450CCEF-75AC-463C-9C1B-0E5473850385}"/>
                  </a:ext>
                </a:extLst>
              </p:cNvPr>
              <p:cNvSpPr/>
              <p:nvPr/>
            </p:nvSpPr>
            <p:spPr bwMode="auto">
              <a:xfrm>
                <a:off x="1983909" y="2663640"/>
                <a:ext cx="355600" cy="317500"/>
              </a:xfrm>
              <a:custGeom>
                <a:avLst/>
                <a:gdLst>
                  <a:gd name="T0" fmla="*/ 115 w 158"/>
                  <a:gd name="T1" fmla="*/ 72 h 141"/>
                  <a:gd name="T2" fmla="*/ 124 w 158"/>
                  <a:gd name="T3" fmla="*/ 80 h 141"/>
                  <a:gd name="T4" fmla="*/ 134 w 158"/>
                  <a:gd name="T5" fmla="*/ 80 h 141"/>
                  <a:gd name="T6" fmla="*/ 151 w 158"/>
                  <a:gd name="T7" fmla="*/ 89 h 141"/>
                  <a:gd name="T8" fmla="*/ 158 w 158"/>
                  <a:gd name="T9" fmla="*/ 109 h 141"/>
                  <a:gd name="T10" fmla="*/ 149 w 158"/>
                  <a:gd name="T11" fmla="*/ 132 h 141"/>
                  <a:gd name="T12" fmla="*/ 125 w 158"/>
                  <a:gd name="T13" fmla="*/ 141 h 141"/>
                  <a:gd name="T14" fmla="*/ 98 w 158"/>
                  <a:gd name="T15" fmla="*/ 128 h 141"/>
                  <a:gd name="T16" fmla="*/ 87 w 158"/>
                  <a:gd name="T17" fmla="*/ 94 h 141"/>
                  <a:gd name="T18" fmla="*/ 117 w 158"/>
                  <a:gd name="T19" fmla="*/ 15 h 141"/>
                  <a:gd name="T20" fmla="*/ 136 w 158"/>
                  <a:gd name="T21" fmla="*/ 0 h 141"/>
                  <a:gd name="T22" fmla="*/ 145 w 158"/>
                  <a:gd name="T23" fmla="*/ 10 h 141"/>
                  <a:gd name="T24" fmla="*/ 140 w 158"/>
                  <a:gd name="T25" fmla="*/ 21 h 141"/>
                  <a:gd name="T26" fmla="*/ 123 w 158"/>
                  <a:gd name="T27" fmla="*/ 48 h 141"/>
                  <a:gd name="T28" fmla="*/ 115 w 158"/>
                  <a:gd name="T29" fmla="*/ 72 h 141"/>
                  <a:gd name="T30" fmla="*/ 28 w 158"/>
                  <a:gd name="T31" fmla="*/ 72 h 141"/>
                  <a:gd name="T32" fmla="*/ 37 w 158"/>
                  <a:gd name="T33" fmla="*/ 80 h 141"/>
                  <a:gd name="T34" fmla="*/ 47 w 158"/>
                  <a:gd name="T35" fmla="*/ 80 h 141"/>
                  <a:gd name="T36" fmla="*/ 64 w 158"/>
                  <a:gd name="T37" fmla="*/ 89 h 141"/>
                  <a:gd name="T38" fmla="*/ 72 w 158"/>
                  <a:gd name="T39" fmla="*/ 109 h 141"/>
                  <a:gd name="T40" fmla="*/ 62 w 158"/>
                  <a:gd name="T41" fmla="*/ 132 h 141"/>
                  <a:gd name="T42" fmla="*/ 38 w 158"/>
                  <a:gd name="T43" fmla="*/ 141 h 141"/>
                  <a:gd name="T44" fmla="*/ 10 w 158"/>
                  <a:gd name="T45" fmla="*/ 128 h 141"/>
                  <a:gd name="T46" fmla="*/ 0 w 158"/>
                  <a:gd name="T47" fmla="*/ 94 h 141"/>
                  <a:gd name="T48" fmla="*/ 30 w 158"/>
                  <a:gd name="T49" fmla="*/ 15 h 141"/>
                  <a:gd name="T50" fmla="*/ 49 w 158"/>
                  <a:gd name="T51" fmla="*/ 0 h 141"/>
                  <a:gd name="T52" fmla="*/ 58 w 158"/>
                  <a:gd name="T53" fmla="*/ 10 h 141"/>
                  <a:gd name="T54" fmla="*/ 53 w 158"/>
                  <a:gd name="T55" fmla="*/ 21 h 141"/>
                  <a:gd name="T56" fmla="*/ 36 w 158"/>
                  <a:gd name="T57" fmla="*/ 48 h 141"/>
                  <a:gd name="T58" fmla="*/ 28 w 158"/>
                  <a:gd name="T59" fmla="*/ 7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8" h="141">
                    <a:moveTo>
                      <a:pt x="115" y="72"/>
                    </a:moveTo>
                    <a:cubicBezTo>
                      <a:pt x="115" y="77"/>
                      <a:pt x="118" y="80"/>
                      <a:pt x="124" y="80"/>
                    </a:cubicBezTo>
                    <a:cubicBezTo>
                      <a:pt x="134" y="80"/>
                      <a:pt x="134" y="80"/>
                      <a:pt x="134" y="80"/>
                    </a:cubicBezTo>
                    <a:cubicBezTo>
                      <a:pt x="140" y="80"/>
                      <a:pt x="146" y="83"/>
                      <a:pt x="151" y="89"/>
                    </a:cubicBezTo>
                    <a:cubicBezTo>
                      <a:pt x="156" y="95"/>
                      <a:pt x="158" y="101"/>
                      <a:pt x="158" y="109"/>
                    </a:cubicBezTo>
                    <a:cubicBezTo>
                      <a:pt x="158" y="118"/>
                      <a:pt x="155" y="126"/>
                      <a:pt x="149" y="132"/>
                    </a:cubicBezTo>
                    <a:cubicBezTo>
                      <a:pt x="142" y="138"/>
                      <a:pt x="134" y="141"/>
                      <a:pt x="125" y="141"/>
                    </a:cubicBezTo>
                    <a:cubicBezTo>
                      <a:pt x="114" y="141"/>
                      <a:pt x="105" y="137"/>
                      <a:pt x="98" y="128"/>
                    </a:cubicBezTo>
                    <a:cubicBezTo>
                      <a:pt x="90" y="119"/>
                      <a:pt x="87" y="108"/>
                      <a:pt x="87" y="94"/>
                    </a:cubicBezTo>
                    <a:cubicBezTo>
                      <a:pt x="87" y="68"/>
                      <a:pt x="97" y="42"/>
                      <a:pt x="117" y="15"/>
                    </a:cubicBezTo>
                    <a:cubicBezTo>
                      <a:pt x="124" y="5"/>
                      <a:pt x="130" y="0"/>
                      <a:pt x="136" y="0"/>
                    </a:cubicBezTo>
                    <a:cubicBezTo>
                      <a:pt x="142" y="0"/>
                      <a:pt x="145" y="4"/>
                      <a:pt x="145" y="10"/>
                    </a:cubicBezTo>
                    <a:cubicBezTo>
                      <a:pt x="145" y="13"/>
                      <a:pt x="144" y="16"/>
                      <a:pt x="140" y="21"/>
                    </a:cubicBezTo>
                    <a:cubicBezTo>
                      <a:pt x="134" y="29"/>
                      <a:pt x="128" y="38"/>
                      <a:pt x="123" y="48"/>
                    </a:cubicBezTo>
                    <a:cubicBezTo>
                      <a:pt x="118" y="59"/>
                      <a:pt x="115" y="67"/>
                      <a:pt x="115" y="72"/>
                    </a:cubicBezTo>
                    <a:close/>
                    <a:moveTo>
                      <a:pt x="28" y="72"/>
                    </a:moveTo>
                    <a:cubicBezTo>
                      <a:pt x="28" y="77"/>
                      <a:pt x="31" y="80"/>
                      <a:pt x="37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53" y="80"/>
                      <a:pt x="59" y="83"/>
                      <a:pt x="64" y="89"/>
                    </a:cubicBezTo>
                    <a:cubicBezTo>
                      <a:pt x="69" y="95"/>
                      <a:pt x="72" y="101"/>
                      <a:pt x="72" y="109"/>
                    </a:cubicBezTo>
                    <a:cubicBezTo>
                      <a:pt x="72" y="118"/>
                      <a:pt x="68" y="126"/>
                      <a:pt x="62" y="132"/>
                    </a:cubicBezTo>
                    <a:cubicBezTo>
                      <a:pt x="56" y="138"/>
                      <a:pt x="48" y="141"/>
                      <a:pt x="38" y="141"/>
                    </a:cubicBezTo>
                    <a:cubicBezTo>
                      <a:pt x="27" y="141"/>
                      <a:pt x="18" y="137"/>
                      <a:pt x="10" y="128"/>
                    </a:cubicBezTo>
                    <a:cubicBezTo>
                      <a:pt x="3" y="119"/>
                      <a:pt x="0" y="108"/>
                      <a:pt x="0" y="94"/>
                    </a:cubicBezTo>
                    <a:cubicBezTo>
                      <a:pt x="0" y="68"/>
                      <a:pt x="10" y="42"/>
                      <a:pt x="30" y="15"/>
                    </a:cubicBezTo>
                    <a:cubicBezTo>
                      <a:pt x="37" y="5"/>
                      <a:pt x="44" y="0"/>
                      <a:pt x="49" y="0"/>
                    </a:cubicBezTo>
                    <a:cubicBezTo>
                      <a:pt x="55" y="0"/>
                      <a:pt x="58" y="4"/>
                      <a:pt x="58" y="10"/>
                    </a:cubicBezTo>
                    <a:cubicBezTo>
                      <a:pt x="58" y="13"/>
                      <a:pt x="56" y="16"/>
                      <a:pt x="53" y="21"/>
                    </a:cubicBezTo>
                    <a:cubicBezTo>
                      <a:pt x="47" y="29"/>
                      <a:pt x="41" y="38"/>
                      <a:pt x="36" y="48"/>
                    </a:cubicBezTo>
                    <a:cubicBezTo>
                      <a:pt x="31" y="59"/>
                      <a:pt x="28" y="67"/>
                      <a:pt x="28" y="72"/>
                    </a:cubicBezTo>
                    <a:close/>
                  </a:path>
                </a:pathLst>
              </a:custGeom>
              <a:solidFill>
                <a:srgbClr val="E7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26" name="图片 8">
              <a:extLst>
                <a:ext uri="{FF2B5EF4-FFF2-40B4-BE49-F238E27FC236}">
                  <a16:creationId xmlns:a16="http://schemas.microsoft.com/office/drawing/2014/main" id="{C67B1C18-19B7-44AF-9829-962DFD3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771"/>
            <a:stretch>
              <a:fillRect/>
            </a:stretch>
          </p:blipFill>
          <p:spPr>
            <a:xfrm>
              <a:off x="6096000" y="2205690"/>
              <a:ext cx="1067157" cy="91386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0FD5E2-F66A-4910-B53F-D0D9AA549EF8}"/>
              </a:ext>
            </a:extLst>
          </p:cNvPr>
          <p:cNvSpPr txBox="1"/>
          <p:nvPr/>
        </p:nvSpPr>
        <p:spPr>
          <a:xfrm>
            <a:off x="4528787" y="2985941"/>
            <a:ext cx="740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XIN CHÀO VÀ HẸN GẶP LẠI CÁC EM!</a:t>
            </a:r>
            <a:endParaRPr lang="vi-VN" sz="3200" dirty="0">
              <a:latin typeface="#9Slide03 AllRoundGothic" panose="020B07030202020201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453"/>
    </mc:Choice>
    <mc:Fallback xmlns="">
      <p:transition advClick="0" advTm="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634436" y="2556750"/>
            <a:ext cx="3633944" cy="788610"/>
            <a:chOff x="4461908" y="2638604"/>
            <a:chExt cx="3633944" cy="78861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51694" y="2638604"/>
              <a:ext cx="20116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3200" dirty="0">
                  <a:solidFill>
                    <a:srgbClr val="B06C3E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ĐỒ DÙNG</a:t>
              </a:r>
              <a:endParaRPr lang="zh-CN" altLang="en-US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0C49E-85CB-4950-BA10-317A07E498B9}"/>
              </a:ext>
            </a:extLst>
          </p:cNvPr>
          <p:cNvSpPr txBox="1"/>
          <p:nvPr/>
        </p:nvSpPr>
        <p:spPr>
          <a:xfrm>
            <a:off x="4341163" y="3334822"/>
            <a:ext cx="4518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MT (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342900" indent="-342900" algn="just">
              <a:buFontTx/>
              <a:buChar char="-"/>
            </a:pPr>
            <a:endParaRPr lang="vi-VN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D9CBF9-D65A-48B3-8602-893C9F5A6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2" y="4506325"/>
            <a:ext cx="11071124" cy="25548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67093" y="431343"/>
            <a:ext cx="9209094" cy="25933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168" y="568752"/>
            <a:ext cx="58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#9Slide03 AmpleSoft" panose="02000000000000000000" pitchFamily="2" charset="0"/>
              </a:rPr>
              <a:t>YÊU CẦU CẦN ĐẠT CỦA BÀI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454" y="979649"/>
            <a:ext cx="8676371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Trình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bày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cácch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kết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hợp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nét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hình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…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đậm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nhạt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để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Vẽ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bức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phong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khu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rừng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các</a:t>
            </a:r>
            <a:r>
              <a:rPr lang="en-US" sz="2133" dirty="0">
                <a:latin typeface="#9Slide03 AmpleSoft" panose="02000000000000000000" pitchFamily="2" charset="0"/>
              </a:rPr>
              <a:t> con </a:t>
            </a:r>
            <a:r>
              <a:rPr lang="en-US" sz="2133" dirty="0" err="1">
                <a:latin typeface="#9Slide03 AmpleSoft" panose="02000000000000000000" pitchFamily="2" charset="0"/>
              </a:rPr>
              <a:t>vật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Chỉ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ra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nhịp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điệu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sự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hài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hòa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của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nét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hình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33" dirty="0" err="1">
                <a:latin typeface="#9Slide03 AmpleSoft" panose="02000000000000000000" pitchFamily="2" charset="0"/>
              </a:rPr>
              <a:t>Nêu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được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cảm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nhận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vẻ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đẹp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quê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hương</a:t>
            </a:r>
            <a:r>
              <a:rPr lang="en-US" sz="2133" dirty="0">
                <a:latin typeface="#9Slide03 AmpleSoft" panose="02000000000000000000" pitchFamily="2" charset="0"/>
              </a:rPr>
              <a:t>, </a:t>
            </a:r>
            <a:r>
              <a:rPr lang="en-US" sz="2133" dirty="0" err="1">
                <a:latin typeface="#9Slide03 AmpleSoft" panose="02000000000000000000" pitchFamily="2" charset="0"/>
              </a:rPr>
              <a:t>đất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nước</a:t>
            </a:r>
            <a:r>
              <a:rPr lang="en-US" sz="2133" dirty="0">
                <a:latin typeface="#9Slide03 AmpleSoft" panose="02000000000000000000" pitchFamily="2" charset="0"/>
              </a:rPr>
              <a:t> qua </a:t>
            </a:r>
            <a:r>
              <a:rPr lang="en-US" sz="2133" dirty="0" err="1">
                <a:latin typeface="#9Slide03 AmpleSoft" panose="02000000000000000000" pitchFamily="2" charset="0"/>
              </a:rPr>
              <a:t>cảnh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vật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và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màu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sắc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trong</a:t>
            </a:r>
            <a:r>
              <a:rPr lang="en-US" sz="2133" dirty="0">
                <a:latin typeface="#9Slide03 AmpleSoft" panose="02000000000000000000" pitchFamily="2" charset="0"/>
              </a:rPr>
              <a:t> </a:t>
            </a:r>
            <a:r>
              <a:rPr lang="en-US" sz="2133" dirty="0" err="1">
                <a:latin typeface="#9Slide03 AmpleSoft" panose="02000000000000000000" pitchFamily="2" charset="0"/>
              </a:rPr>
              <a:t>tranh</a:t>
            </a:r>
            <a:r>
              <a:rPr lang="en-US" sz="2133" dirty="0">
                <a:latin typeface="#9Slide03 AmpleSoft" panose="02000000000000000000" pitchFamily="2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00492" y="3609527"/>
            <a:ext cx="6964292" cy="14426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3783" y="3699380"/>
            <a:ext cx="547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CF7E3"/>
                </a:solidFill>
                <a:latin typeface="#9Slide03 Ample" panose="02000000000000000000" pitchFamily="2" charset="0"/>
              </a:rPr>
              <a:t>YÊU CẦU CẦN ĐẠT CỦA TIẾT 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3603" y="4111377"/>
            <a:ext cx="6839925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thiện</a:t>
            </a:r>
            <a:r>
              <a:rPr lang="en-US" sz="2133" dirty="0">
                <a:solidFill>
                  <a:schemeClr val="bg2">
                    <a:lumMod val="10000"/>
                  </a:schemeClr>
                </a:solidFill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EFE323BB-BA11-40E2-95F1-25151D7B0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9" y="3370004"/>
            <a:ext cx="2931773" cy="2707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7" y="-519938"/>
            <a:ext cx="2242163" cy="16044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155587" y="114281"/>
            <a:ext cx="302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1.</a:t>
            </a: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KHÁM PHÁ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813896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0" y="1123733"/>
            <a:ext cx="2141510" cy="2855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2" y="1084545"/>
            <a:ext cx="2141509" cy="2855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26" y="1084545"/>
            <a:ext cx="2141508" cy="2855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39" y="1123736"/>
            <a:ext cx="2141507" cy="2855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648231" y="3579149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9638793" y="3539958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547925" y="3549384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3658394" y="3579149"/>
            <a:ext cx="422695" cy="39993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24639" y="5360286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Rừng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cây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rậm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rạp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5761" y="5360286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Chú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hổ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trong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rừng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59272" y="5331449"/>
            <a:ext cx="1751595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Tắc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kè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hoa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89380" y="5273429"/>
            <a:ext cx="2141510" cy="50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Chú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chim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nhỏ</a:t>
            </a:r>
            <a:endParaRPr lang="en-US" dirty="0">
              <a:latin typeface="#9Slide03 Ample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19463" y="194553"/>
            <a:ext cx="8093413" cy="5045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#9Slide03 Ample" panose="02000000000000000000" pitchFamily="2" charset="0"/>
              </a:rPr>
              <a:t>Em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hãy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nhớ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lại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các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bài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đã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được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học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trong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chủ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đề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Khu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rừng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nhiệt</a:t>
            </a:r>
            <a:r>
              <a:rPr lang="en-US" dirty="0">
                <a:latin typeface="#9Slide03 Ample" panose="02000000000000000000" pitchFamily="2" charset="0"/>
              </a:rPr>
              <a:t> </a:t>
            </a:r>
            <a:r>
              <a:rPr lang="en-US" dirty="0" err="1">
                <a:latin typeface="#9Slide03 Ample" panose="02000000000000000000" pitchFamily="2" charset="0"/>
              </a:rPr>
              <a:t>đới</a:t>
            </a:r>
            <a:r>
              <a:rPr lang="en-US" dirty="0">
                <a:latin typeface="#9Slide03 Ampl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96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23 L -0.24896 -0.18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48451 -0.1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602 L 0.01459 -0.17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73633 -0.171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7" y="-519938"/>
            <a:ext cx="2242163" cy="16044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155587" y="114281"/>
            <a:ext cx="302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1.</a:t>
            </a:r>
            <a:r>
              <a:rPr lang="en-US" altLang="zh-CN" sz="32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24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KHÁM PHÁ</a:t>
            </a:r>
            <a:endParaRPr lang="zh-CN" altLang="en-US" sz="24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6631" r="7655" b="6842"/>
          <a:stretch/>
        </p:blipFill>
        <p:spPr>
          <a:xfrm rot="10800000">
            <a:off x="4484451" y="574731"/>
            <a:ext cx="7203212" cy="5358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ounded Rectangle 12"/>
          <p:cNvSpPr/>
          <p:nvPr/>
        </p:nvSpPr>
        <p:spPr>
          <a:xfrm>
            <a:off x="294832" y="1084545"/>
            <a:ext cx="3685282" cy="26314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latin typeface="#9Slide03 AmpleSoft" panose="02000000000000000000" pitchFamily="2" charset="0"/>
              </a:rPr>
              <a:t>Bức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gì</a:t>
            </a:r>
            <a:r>
              <a:rPr lang="en-US" sz="2000" dirty="0">
                <a:latin typeface="#9Slide03 AmpleSoft" panose="02000000000000000000" pitchFamily="2" charset="0"/>
              </a:rPr>
              <a:t>?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được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sắp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xếp</a:t>
            </a:r>
            <a:r>
              <a:rPr lang="en-US" sz="2000" dirty="0">
                <a:latin typeface="#9Slide03 AmpleSoft" panose="02000000000000000000" pitchFamily="2" charset="0"/>
              </a:rPr>
              <a:t> ở </a:t>
            </a:r>
            <a:r>
              <a:rPr lang="en-US" sz="2000" dirty="0" err="1">
                <a:latin typeface="#9Slide03 AmpleSoft" panose="02000000000000000000" pitchFamily="2" charset="0"/>
              </a:rPr>
              <a:t>vị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của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bức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?</a:t>
            </a:r>
          </a:p>
          <a:p>
            <a:pPr algn="just"/>
            <a:r>
              <a:rPr lang="en-US" sz="2000" dirty="0">
                <a:latin typeface="#9Slide03 AmpleSoft" panose="02000000000000000000" pitchFamily="2" charset="0"/>
              </a:rPr>
              <a:t>- </a:t>
            </a:r>
            <a:r>
              <a:rPr lang="en-US" sz="2000" dirty="0" err="1">
                <a:latin typeface="#9Slide03 AmpleSoft" panose="02000000000000000000" pitchFamily="2" charset="0"/>
              </a:rPr>
              <a:t>Em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ảnh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quen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thuộc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4832" y="3892596"/>
            <a:ext cx="3685282" cy="263142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latin typeface="#9Slide03 AmpleSoft" panose="02000000000000000000" pitchFamily="2" charset="0"/>
              </a:rPr>
              <a:t>- </a:t>
            </a:r>
            <a:r>
              <a:rPr lang="en-US" sz="2000">
                <a:latin typeface="#9Slide03 AmpleSoft" panose="02000000000000000000" pitchFamily="2" charset="0"/>
              </a:rPr>
              <a:t>Bức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rừng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cây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>
                <a:latin typeface="#9Slide03 AmpleSoft" panose="02000000000000000000" pitchFamily="2" charset="0"/>
              </a:rPr>
              <a:t>con vật được tạo từ các bài học trước. Mỗi con vật ở vị trí khác nhau.</a:t>
            </a:r>
          </a:p>
          <a:p>
            <a:pPr algn="just"/>
            <a:r>
              <a:rPr lang="en-US" sz="2000">
                <a:latin typeface="#9Slide03 AmpleSoft" panose="02000000000000000000" pitchFamily="2" charset="0"/>
              </a:rPr>
              <a:t>- Các hình ảnh rất quen thuộc vì được tạo từ các bài học trước.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9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72"/>
    </mc:Choice>
    <mc:Fallback xmlns="">
      <p:transition advClick="0" advTm="98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754880" y="865557"/>
            <a:ext cx="267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GHI NHỚ</a:t>
            </a:r>
            <a:endParaRPr lang="zh-CN" altLang="en-US" sz="40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63E1D40-882C-4C74-9D12-B9AB69EDDA1C}"/>
              </a:ext>
            </a:extLst>
          </p:cNvPr>
          <p:cNvGrpSpPr/>
          <p:nvPr/>
        </p:nvGrpSpPr>
        <p:grpSpPr>
          <a:xfrm>
            <a:off x="1460493" y="1573443"/>
            <a:ext cx="9013544" cy="4756532"/>
            <a:chOff x="726884" y="1271649"/>
            <a:chExt cx="4756532" cy="47565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92F8792-DCC8-41BA-9ABF-645745A3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884" y="1271649"/>
              <a:ext cx="4756532" cy="4756532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0F39837C-2CE0-4E27-B473-975AE0A780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2911" y="3020422"/>
              <a:ext cx="3218248" cy="164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sản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phẩm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được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từ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các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bài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học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trước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có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thể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liên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kết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lại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tạo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thành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sản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phẩm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rừng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cây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thân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thiện</a:t>
              </a:r>
              <a:r>
                <a:rPr lang="en-US" dirty="0">
                  <a:latin typeface="#9Slide03 Ample" panose="02000000000000000000" pitchFamily="2" charset="0"/>
                </a:rPr>
                <a:t> </a:t>
              </a:r>
              <a:r>
                <a:rPr lang="en-US" dirty="0" err="1">
                  <a:latin typeface="#9Slide03 Ample" panose="02000000000000000000" pitchFamily="2" charset="0"/>
                </a:rPr>
                <a:t>theo</a:t>
              </a:r>
              <a:r>
                <a:rPr lang="en-US" dirty="0">
                  <a:latin typeface="#9Slide03 Ample" panose="02000000000000000000" pitchFamily="2" charset="0"/>
                </a:rPr>
                <a:t> ý </a:t>
              </a:r>
              <a:r>
                <a:rPr lang="en-US" dirty="0" err="1">
                  <a:latin typeface="#9Slide03 Ample" panose="02000000000000000000" pitchFamily="2" charset="0"/>
                </a:rPr>
                <a:t>thích</a:t>
              </a:r>
              <a:r>
                <a:rPr lang="en-US" dirty="0">
                  <a:latin typeface="#9Slide03 Ample" panose="020000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72"/>
    </mc:Choice>
    <mc:Fallback xmlns="">
      <p:transition advClick="0" advTm="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918609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5" name="Cloud 4"/>
          <p:cNvSpPr/>
          <p:nvPr/>
        </p:nvSpPr>
        <p:spPr>
          <a:xfrm>
            <a:off x="5503653" y="2329132"/>
            <a:ext cx="6193766" cy="3588589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EM HÃY QUAN SÁT VIDEO SAU ĐÓ NÊU CÁC BƯỚC THỰC HIỆN</a:t>
            </a: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839"/>
    </mc:Choice>
    <mc:Fallback xmlns="">
      <p:transition advClick="0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836" y="-702429"/>
            <a:ext cx="7022327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488" y="178340"/>
            <a:ext cx="1409205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7D388-EA88-4872-91DE-4B4331028A0D}"/>
              </a:ext>
            </a:extLst>
          </p:cNvPr>
          <p:cNvSpPr txBox="1"/>
          <p:nvPr/>
        </p:nvSpPr>
        <p:spPr>
          <a:xfrm>
            <a:off x="3005405" y="441556"/>
            <a:ext cx="5572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HOẠT ĐỘNG 2:</a:t>
            </a:r>
          </a:p>
          <a:p>
            <a:pPr lvl="0">
              <a:buNone/>
            </a:pPr>
            <a:r>
              <a:rPr lang="en-US" altLang="zh-CN" sz="2800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KIẾN TẠO KIẾN THỨC – KĨ NĂNG </a:t>
            </a:r>
            <a:endParaRPr lang="zh-CN" altLang="en-US" sz="2800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46" y="1911729"/>
            <a:ext cx="286608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08" y="1911729"/>
            <a:ext cx="232975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41" y="1911729"/>
            <a:ext cx="2866088" cy="214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1" y="1673663"/>
            <a:ext cx="2482618" cy="242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429009" y="4676798"/>
            <a:ext cx="7067649" cy="125641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#9Slide03 AmpleSoft" panose="02000000000000000000" pitchFamily="2" charset="0"/>
              </a:rPr>
              <a:t>Em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hãy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mở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lạ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từ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tiết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trước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và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xây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dựng</a:t>
            </a:r>
            <a:r>
              <a:rPr lang="en-US" dirty="0">
                <a:latin typeface="#9Slide03 AmpleSoft" panose="02000000000000000000" pitchFamily="2" charset="0"/>
              </a:rPr>
              <a:t> ý </a:t>
            </a:r>
            <a:r>
              <a:rPr lang="en-US" dirty="0" err="1">
                <a:latin typeface="#9Slide03 AmpleSoft" panose="02000000000000000000" pitchFamily="2" charset="0"/>
              </a:rPr>
              <a:t>tưởng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để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tạo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cho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bài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học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hôm</a:t>
            </a:r>
            <a:r>
              <a:rPr lang="en-US" dirty="0">
                <a:latin typeface="#9Slide03 AmpleSoft" panose="02000000000000000000" pitchFamily="2" charset="0"/>
              </a:rPr>
              <a:t> nay. </a:t>
            </a:r>
            <a:r>
              <a:rPr lang="en-US" dirty="0" err="1">
                <a:latin typeface="#9Slide03 AmpleSoft" panose="02000000000000000000" pitchFamily="2" charset="0"/>
              </a:rPr>
              <a:t>Có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thể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vẽ</a:t>
            </a:r>
            <a:r>
              <a:rPr lang="en-US" dirty="0">
                <a:latin typeface="#9Slide03 AmpleSoft" panose="02000000000000000000" pitchFamily="2" charset="0"/>
              </a:rPr>
              <a:t>, </a:t>
            </a:r>
            <a:r>
              <a:rPr lang="en-US" dirty="0" err="1">
                <a:latin typeface="#9Slide03 AmpleSoft" panose="02000000000000000000" pitchFamily="2" charset="0"/>
              </a:rPr>
              <a:t>cắt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dán</a:t>
            </a:r>
            <a:r>
              <a:rPr lang="en-US" dirty="0">
                <a:latin typeface="#9Slide03 AmpleSoft" panose="02000000000000000000" pitchFamily="2" charset="0"/>
              </a:rPr>
              <a:t>…</a:t>
            </a:r>
            <a:r>
              <a:rPr lang="en-US" dirty="0" err="1">
                <a:latin typeface="#9Slide03 AmpleSoft" panose="02000000000000000000" pitchFamily="2" charset="0"/>
              </a:rPr>
              <a:t>thêm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một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số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sản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phẩm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khác</a:t>
            </a:r>
            <a:r>
              <a:rPr lang="en-US" dirty="0">
                <a:latin typeface="#9Slide03 AmpleSoft" panose="02000000000000000000" pitchFamily="2" charset="0"/>
              </a:rPr>
              <a:t> </a:t>
            </a:r>
            <a:r>
              <a:rPr lang="en-US" dirty="0" err="1">
                <a:latin typeface="#9Slide03 AmpleSoft" panose="02000000000000000000" pitchFamily="2" charset="0"/>
              </a:rPr>
              <a:t>theo</a:t>
            </a:r>
            <a:r>
              <a:rPr lang="en-US" dirty="0">
                <a:latin typeface="#9Slide03 AmpleSoft" panose="02000000000000000000" pitchFamily="2" charset="0"/>
              </a:rPr>
              <a:t> ý </a:t>
            </a:r>
            <a:r>
              <a:rPr lang="en-US" dirty="0" err="1">
                <a:latin typeface="#9Slide03 AmpleSoft" panose="02000000000000000000" pitchFamily="2" charset="0"/>
              </a:rPr>
              <a:t>thích</a:t>
            </a:r>
            <a:r>
              <a:rPr lang="en-US" dirty="0"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9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839"/>
    </mc:Choice>
    <mc:Fallback xmlns="">
      <p:transition advClick="0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019" y="5172363"/>
            <a:ext cx="12594294" cy="228784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066" y="71120"/>
            <a:ext cx="1409205" cy="1280160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569" y="-626164"/>
            <a:ext cx="3250460" cy="23260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9157" y="631568"/>
            <a:ext cx="2458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dirty="0">
                <a:solidFill>
                  <a:srgbClr val="B06C3E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GỢI Ý CÁC BƯỚC THỰC HIỆN</a:t>
            </a:r>
            <a:endParaRPr lang="zh-CN" altLang="en-US" dirty="0">
              <a:solidFill>
                <a:srgbClr val="B06C3E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8522BB-09BA-4F4D-9934-AA79511603C4}"/>
              </a:ext>
            </a:extLst>
          </p:cNvPr>
          <p:cNvGrpSpPr/>
          <p:nvPr/>
        </p:nvGrpSpPr>
        <p:grpSpPr>
          <a:xfrm>
            <a:off x="228925" y="3407882"/>
            <a:ext cx="3347491" cy="2444690"/>
            <a:chOff x="0" y="3429000"/>
            <a:chExt cx="3347491" cy="2444690"/>
          </a:xfrm>
        </p:grpSpPr>
        <p:pic>
          <p:nvPicPr>
            <p:cNvPr id="39" name="图片 4">
              <a:extLst>
                <a:ext uri="{FF2B5EF4-FFF2-40B4-BE49-F238E27FC236}">
                  <a16:creationId xmlns:a16="http://schemas.microsoft.com/office/drawing/2014/main" id="{8B44FE29-4F51-441D-8DFA-43874E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E9F7A63-D7C8-4160-B807-E2C1D58D5C28}"/>
                </a:ext>
              </a:extLst>
            </p:cNvPr>
            <p:cNvSpPr txBox="1"/>
            <p:nvPr/>
          </p:nvSpPr>
          <p:spPr>
            <a:xfrm>
              <a:off x="535525" y="5036985"/>
              <a:ext cx="2318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B1: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19797C4-9A52-4DC4-845A-243F98FB13B9}"/>
              </a:ext>
            </a:extLst>
          </p:cNvPr>
          <p:cNvGrpSpPr/>
          <p:nvPr/>
        </p:nvGrpSpPr>
        <p:grpSpPr>
          <a:xfrm>
            <a:off x="3319564" y="3262101"/>
            <a:ext cx="3347491" cy="2703693"/>
            <a:chOff x="49835" y="3624962"/>
            <a:chExt cx="3347491" cy="2444690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D743D83C-7185-48A7-BEF7-F3D0B57C8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35" y="3624962"/>
              <a:ext cx="3347491" cy="244469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A40A26-A4C0-4938-BD2B-1AB6E75B51F4}"/>
                </a:ext>
              </a:extLst>
            </p:cNvPr>
            <p:cNvSpPr txBox="1"/>
            <p:nvPr/>
          </p:nvSpPr>
          <p:spPr>
            <a:xfrm>
              <a:off x="456705" y="4990334"/>
              <a:ext cx="27084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#9Slide03 Ample" panose="02000000000000000000" pitchFamily="2" charset="0"/>
                </a:rPr>
                <a:t>B2: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2BE7C8-8B72-4895-811A-F71312D2A5A9}"/>
              </a:ext>
            </a:extLst>
          </p:cNvPr>
          <p:cNvGrpSpPr/>
          <p:nvPr/>
        </p:nvGrpSpPr>
        <p:grpSpPr>
          <a:xfrm>
            <a:off x="7482286" y="3235909"/>
            <a:ext cx="3347491" cy="2788635"/>
            <a:chOff x="0" y="3429000"/>
            <a:chExt cx="3347491" cy="2444690"/>
          </a:xfrm>
        </p:grpSpPr>
        <p:pic>
          <p:nvPicPr>
            <p:cNvPr id="48" name="图片 4">
              <a:extLst>
                <a:ext uri="{FF2B5EF4-FFF2-40B4-BE49-F238E27FC236}">
                  <a16:creationId xmlns:a16="http://schemas.microsoft.com/office/drawing/2014/main" id="{BCA7CF54-9FBC-4CC6-B4AE-A5010A5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429000"/>
              <a:ext cx="3347491" cy="244469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8D7B9A-C7D0-483F-9C16-389CB4C07EA0}"/>
                </a:ext>
              </a:extLst>
            </p:cNvPr>
            <p:cNvSpPr txBox="1"/>
            <p:nvPr/>
          </p:nvSpPr>
          <p:spPr>
            <a:xfrm>
              <a:off x="676663" y="4923048"/>
              <a:ext cx="2192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Ample" panose="02000000000000000000" pitchFamily="2" charset="0"/>
                </a:rPr>
                <a:t>B3: </a:t>
              </a:r>
              <a:r>
                <a:rPr lang="en-US" sz="1600" dirty="0" err="1">
                  <a:latin typeface="#9Slide03 Ample" panose="02000000000000000000" pitchFamily="2" charset="0"/>
                </a:rPr>
                <a:t>Dán</a:t>
              </a:r>
              <a:r>
                <a:rPr lang="en-US" sz="1600" dirty="0">
                  <a:latin typeface="#9Slide03 Ample" panose="02000000000000000000" pitchFamily="2" charset="0"/>
                </a:rPr>
                <a:t>, </a:t>
              </a:r>
              <a:r>
                <a:rPr lang="en-US" sz="1600" dirty="0" err="1">
                  <a:latin typeface="#9Slide03 Ample" panose="02000000000000000000" pitchFamily="2" charset="0"/>
                </a:rPr>
                <a:t>hoàn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thiện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sản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phẩm</a:t>
              </a:r>
              <a:r>
                <a:rPr lang="en-US" sz="1600" dirty="0">
                  <a:latin typeface="#9Slide03 Ample" panose="02000000000000000000" pitchFamily="2" charset="0"/>
                </a:rPr>
                <a:t> (</a:t>
              </a:r>
              <a:r>
                <a:rPr lang="en-US" sz="1600" dirty="0" err="1">
                  <a:latin typeface="#9Slide03 Ample" panose="02000000000000000000" pitchFamily="2" charset="0"/>
                </a:rPr>
                <a:t>Có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thể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tạo</a:t>
              </a:r>
              <a:r>
                <a:rPr lang="en-US" sz="1600" dirty="0"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latin typeface="#9Slide03 Ample" panose="02000000000000000000" pitchFamily="2" charset="0"/>
                </a:rPr>
                <a:t>hình</a:t>
              </a:r>
              <a:r>
                <a:rPr lang="en-US" sz="1600" dirty="0">
                  <a:latin typeface="#9Slide03 Ample" panose="02000000000000000000" pitchFamily="2" charset="0"/>
                </a:rPr>
                <a:t> con </a:t>
              </a:r>
              <a:r>
                <a:rPr lang="en-US" sz="1600" dirty="0" err="1">
                  <a:latin typeface="#9Slide03 Ample" panose="02000000000000000000" pitchFamily="2" charset="0"/>
                </a:rPr>
                <a:t>rối</a:t>
              </a:r>
              <a:r>
                <a:rPr lang="en-US" sz="1600" dirty="0">
                  <a:latin typeface="#9Slide03 Ample" panose="02000000000000000000" pitchFamily="2" charset="0"/>
                </a:rPr>
                <a:t>)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The Entertainer - Nhạc Không Lời Vui Nhộ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567" y="613793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11" y="1770380"/>
            <a:ext cx="2398825" cy="2112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5" y="1761539"/>
            <a:ext cx="2625643" cy="2121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95" y="1771094"/>
            <a:ext cx="2302342" cy="211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7" y="1771094"/>
            <a:ext cx="2395771" cy="2112638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7734813" y="3883732"/>
            <a:ext cx="1347043" cy="8883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156031" y="3954973"/>
            <a:ext cx="1404035" cy="8171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673066" y="3926708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9018166" y="3902167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4747466" y="3939617"/>
            <a:ext cx="374269" cy="387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04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230"/>
    </mc:Choice>
    <mc:Fallback xmlns="">
      <p:transition advClick="0" advTm="4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1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6|24.2|1.8|1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4.6|4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747</Words>
  <Application>Microsoft Office PowerPoint</Application>
  <PresentationFormat>Widescreen</PresentationFormat>
  <Paragraphs>70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#9Slide03 AllRoundGothic</vt:lpstr>
      <vt:lpstr>#9Slide03 Ample</vt:lpstr>
      <vt:lpstr>#9Slide03 AmpleSoft</vt:lpstr>
      <vt:lpstr>#9Slide03 Arima Madurai</vt:lpstr>
      <vt:lpstr>Arial</vt:lpstr>
      <vt:lpstr>Bahnschrift SemiLight SemiConde</vt:lpstr>
      <vt:lpstr>Calibri</vt:lpstr>
      <vt:lpstr>Times New Roman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76</cp:revision>
  <dcterms:created xsi:type="dcterms:W3CDTF">2020-01-29T09:42:18Z</dcterms:created>
  <dcterms:modified xsi:type="dcterms:W3CDTF">2022-04-11T15:56:59Z</dcterms:modified>
</cp:coreProperties>
</file>