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9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10.xml" ContentType="application/vnd.openxmlformats-officedocument.theme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2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3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38" r:id="rId8"/>
    <p:sldMasterId id="2147483751" r:id="rId9"/>
    <p:sldMasterId id="2147483764" r:id="rId10"/>
    <p:sldMasterId id="2147483777" r:id="rId11"/>
    <p:sldMasterId id="2147483803" r:id="rId12"/>
    <p:sldMasterId id="2147483829" r:id="rId13"/>
    <p:sldMasterId id="2147483842" r:id="rId14"/>
    <p:sldMasterId id="2147483855" r:id="rId15"/>
  </p:sldMasterIdLst>
  <p:notesMasterIdLst>
    <p:notesMasterId r:id="rId48"/>
  </p:notesMasterIdLst>
  <p:sldIdLst>
    <p:sldId id="256" r:id="rId16"/>
    <p:sldId id="320" r:id="rId17"/>
    <p:sldId id="322" r:id="rId18"/>
    <p:sldId id="323" r:id="rId19"/>
    <p:sldId id="283" r:id="rId20"/>
    <p:sldId id="300" r:id="rId21"/>
    <p:sldId id="318" r:id="rId22"/>
    <p:sldId id="309" r:id="rId23"/>
    <p:sldId id="310" r:id="rId24"/>
    <p:sldId id="311" r:id="rId25"/>
    <p:sldId id="312" r:id="rId26"/>
    <p:sldId id="313" r:id="rId27"/>
    <p:sldId id="287" r:id="rId28"/>
    <p:sldId id="301" r:id="rId29"/>
    <p:sldId id="266" r:id="rId30"/>
    <p:sldId id="290" r:id="rId31"/>
    <p:sldId id="314" r:id="rId32"/>
    <p:sldId id="315" r:id="rId33"/>
    <p:sldId id="316" r:id="rId34"/>
    <p:sldId id="317" r:id="rId35"/>
    <p:sldId id="293" r:id="rId36"/>
    <p:sldId id="302" r:id="rId37"/>
    <p:sldId id="295" r:id="rId38"/>
    <p:sldId id="296" r:id="rId39"/>
    <p:sldId id="303" r:id="rId40"/>
    <p:sldId id="304" r:id="rId41"/>
    <p:sldId id="298" r:id="rId42"/>
    <p:sldId id="324" r:id="rId43"/>
    <p:sldId id="305" r:id="rId44"/>
    <p:sldId id="306" r:id="rId45"/>
    <p:sldId id="307" r:id="rId46"/>
    <p:sldId id="308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32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68" autoAdjust="0"/>
    <p:restoredTop sz="94660"/>
  </p:normalViewPr>
  <p:slideViewPr>
    <p:cSldViewPr>
      <p:cViewPr varScale="1">
        <p:scale>
          <a:sx n="83" d="100"/>
          <a:sy n="83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slide" Target="slides/slide27.xml"/><Relationship Id="rId47" Type="http://schemas.openxmlformats.org/officeDocument/2006/relationships/slide" Target="slides/slide32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slide" Target="slides/slide23.xml"/><Relationship Id="rId46" Type="http://schemas.openxmlformats.org/officeDocument/2006/relationships/slide" Target="slides/slide3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slide" Target="slides/slide25.xml"/><Relationship Id="rId45" Type="http://schemas.openxmlformats.org/officeDocument/2006/relationships/slide" Target="slides/slide30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slide" Target="slides/slide2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slide" Target="slides/slide28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4BE38-E488-45BC-9D9C-2939600D8720}" type="datetimeFigureOut">
              <a:rPr lang="vi-VN" smtClean="0"/>
              <a:t>07/10/2022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4DD35-BFCC-47FC-9FFC-03D57C113CE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955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33500A-8E75-4959-BC87-CF1E44B7E219}" type="slidenum">
              <a:rPr lang="en-US">
                <a:solidFill>
                  <a:prstClr val="black"/>
                </a:solidFill>
              </a:rPr>
              <a:pPr/>
              <a:t>28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vi-VN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D42A8F79-C5DC-4774-A37F-0CA6A8D889B2}" type="slidenum">
              <a:rPr lang="en-US" sz="1200" smtClean="0">
                <a:solidFill>
                  <a:prstClr val="black"/>
                </a:solidFill>
                <a:cs typeface="+mn-cs"/>
              </a:rPr>
              <a:pPr algn="r"/>
              <a:t>28</a:t>
            </a:fld>
            <a:endParaRPr lang="en-US" sz="1200">
              <a:solidFill>
                <a:prstClr val="black"/>
              </a:solidFill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F6CF2-B046-4A8C-8ABB-7E938470249E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F24AA-126D-4EDE-AA53-61459701F3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2C8AE-7EC1-487C-BD7B-7A8465A3417B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78A6A-F560-471E-86A7-79457AC55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2348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7925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2325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232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595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15864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33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169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7232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9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D182-FD27-4E0C-BD35-A0239405F756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FA6DC-6271-41CA-87ED-B717A2160A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314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866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2453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3202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985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67772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90625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8390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9424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0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67186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49870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0436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0743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5521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292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5068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38805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937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5646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29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7902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1506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69636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46045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0681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1447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9379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6959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7696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108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647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06960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76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0805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88333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4845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3155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1072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3141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42277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7498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362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559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3852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23622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1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1555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872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93388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877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8872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6645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321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16297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09162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8517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4804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015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36230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7893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00825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99787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59837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46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234027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031380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77757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3705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95302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86137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5346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62429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08322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1915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126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695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887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2343A-E259-44CA-A52C-612C9F61D22D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1075B-DF69-4C44-851A-EF083D594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7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961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824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743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42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0303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616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655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9857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73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05039-15B6-4A39-9458-51E1B7AABBF4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FE442-3454-40ED-9BD4-10BE2FA40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723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25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68713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6849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81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1622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49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489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0858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307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70AE3-A4DA-4182-9632-CFCD5D38B828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058FE-0ADB-499C-97E3-FF7242DB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94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126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149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713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4086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816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673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1674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375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797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71CB4-86FE-4536-B29B-907525591432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2EAEA-6784-4E6B-AE34-21CF336A20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922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276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0006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7121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5711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349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833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2006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472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46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06EB-0867-4715-AA54-F63787BFB77F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02A99-B80D-44A5-B609-809C13639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9981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1655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5314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83592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924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2755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342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454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64651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48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89DC4-634C-4176-8D3D-9B835F7EE485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E059-C093-4071-837D-BC0A44281C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6189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2116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847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86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062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4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323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1400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2706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064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DA7A7-8C80-44A4-9840-C9A7C9BC8091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2C53D-944A-4AEA-A21A-0267F4814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0016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008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440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7586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23052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7431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29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180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638B-B1EB-4E4D-A3A2-54E4034EA3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674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6F1C-DEF9-4BF6-BE74-B9E195C697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020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36975-9332-41BA-AC93-420E70966651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E702-B0CC-432D-87D3-B92EAF6A2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BDDF10-4C0E-46F4-BED0-16DFDD38FA4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1476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2AA886-50D0-401D-81E1-339389BBA9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6431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B00D87-0B73-4CC3-8C96-F143A98F8E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1997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718BDA-BD3A-47C5-93DA-15A913BEDB7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80695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DB6FB2-4F67-4C4F-B1DA-746F1BEA7E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4525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1933DC-D7F6-4039-82D8-2E14E7C42A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88705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CE252A-2C47-4408-BE8A-3876FD5A39B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977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D24B48-473D-4BB7-A446-903D0C0362D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90039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FCFA61-FD4B-40B0-944D-7B53A833D1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77142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08D516-9C6E-48D3-B1DD-90A25248250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537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D95380-71C0-4127-A4A0-C5B07CBB3ABC}" type="datetimeFigureOut">
              <a:rPr lang="en-US"/>
              <a:pPr>
                <a:defRPr/>
              </a:pPr>
              <a:t>10/7/2022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5B9000-98E0-4E2A-8424-8838023F3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sndAc>
      <p:stSnd>
        <p:snd r:embed="rId13" name="chimes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575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37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7074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371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70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454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412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8721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482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944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8521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4864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1430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CF9ABCE-0E80-4853-959B-FE635D6D2795}" type="slidenum">
              <a:rPr lang="en-US" smtClean="0">
                <a:solidFill>
                  <a:srgbClr val="000000"/>
                </a:solidFill>
                <a:cs typeface="+mn-cs"/>
              </a:rPr>
              <a:pPr/>
              <a:t>‹#›</a:t>
            </a:fld>
            <a:endParaRPr lang="en-US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523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7.xml"/><Relationship Id="rId1" Type="http://schemas.openxmlformats.org/officeDocument/2006/relationships/tags" Target="../tags/tag7.xml"/><Relationship Id="rId5" Type="http://schemas.openxmlformats.org/officeDocument/2006/relationships/image" Target="../media/image4.gif"/><Relationship Id="rId4" Type="http://schemas.openxmlformats.org/officeDocument/2006/relationships/slide" Target="slide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49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3.xml"/><Relationship Id="rId1" Type="http://schemas.openxmlformats.org/officeDocument/2006/relationships/tags" Target="../tags/tag10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5.xml"/><Relationship Id="rId1" Type="http://schemas.openxmlformats.org/officeDocument/2006/relationships/tags" Target="../tags/tag11.xml"/><Relationship Id="rId5" Type="http://schemas.openxmlformats.org/officeDocument/2006/relationships/slide" Target="slide14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7.xml"/><Relationship Id="rId1" Type="http://schemas.openxmlformats.org/officeDocument/2006/relationships/tags" Target="../tags/tag12.xml"/><Relationship Id="rId5" Type="http://schemas.openxmlformats.org/officeDocument/2006/relationships/image" Target="../media/image11.gif"/><Relationship Id="rId4" Type="http://schemas.openxmlformats.org/officeDocument/2006/relationships/slide" Target="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3.xml"/><Relationship Id="rId1" Type="http://schemas.openxmlformats.org/officeDocument/2006/relationships/tags" Target="../tags/tag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09.xml"/><Relationship Id="rId1" Type="http://schemas.openxmlformats.org/officeDocument/2006/relationships/tags" Target="../tags/tag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notesSlide" Target="../notesSlides/notesSlide1.xml"/><Relationship Id="rId7" Type="http://schemas.openxmlformats.org/officeDocument/2006/relationships/slide" Target="slide2.xml"/><Relationship Id="rId2" Type="http://schemas.openxmlformats.org/officeDocument/2006/relationships/slideLayout" Target="../slideLayouts/slideLayout174.xml"/><Relationship Id="rId1" Type="http://schemas.openxmlformats.org/officeDocument/2006/relationships/tags" Target="../tags/tag14.xml"/><Relationship Id="rId6" Type="http://schemas.openxmlformats.org/officeDocument/2006/relationships/slide" Target="slide18.xml"/><Relationship Id="rId5" Type="http://schemas.openxmlformats.org/officeDocument/2006/relationships/slide" Target="slide16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45.xml"/><Relationship Id="rId1" Type="http://schemas.openxmlformats.org/officeDocument/2006/relationships/tags" Target="../tags/tag2.xml"/><Relationship Id="rId5" Type="http://schemas.openxmlformats.org/officeDocument/2006/relationships/image" Target="../media/image4.gif"/><Relationship Id="rId4" Type="http://schemas.openxmlformats.org/officeDocument/2006/relationships/slide" Target="slide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gif"/><Relationship Id="rId5" Type="http://schemas.openxmlformats.org/officeDocument/2006/relationships/image" Target="../media/image16.wmf"/><Relationship Id="rId4" Type="http://schemas.openxmlformats.org/officeDocument/2006/relationships/image" Target="../media/image18.gi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3.wav"/><Relationship Id="rId7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wmf"/><Relationship Id="rId5" Type="http://schemas.openxmlformats.org/officeDocument/2006/relationships/image" Target="../media/image18.gif"/><Relationship Id="rId4" Type="http://schemas.openxmlformats.org/officeDocument/2006/relationships/image" Target="../media/image1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5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Layout" Target="../slideLayouts/slideLayout121.xml"/><Relationship Id="rId1" Type="http://schemas.openxmlformats.org/officeDocument/2006/relationships/tags" Target="../tags/tag4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6.xml"/><Relationship Id="rId5" Type="http://schemas.openxmlformats.org/officeDocument/2006/relationships/slide" Target="slide19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83668" y="2345432"/>
            <a:ext cx="5976664" cy="10835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7332A4"/>
                </a:solidFill>
                <a:latin typeface="Times New Roman" pitchFamily="18" charset="0"/>
                <a:cs typeface="Times New Roman" pitchFamily="18" charset="0"/>
              </a:rPr>
              <a:t>BÀI GIẢNG</a:t>
            </a:r>
          </a:p>
          <a:p>
            <a:pPr>
              <a:lnSpc>
                <a:spcPct val="90000"/>
              </a:lnSpc>
            </a:pPr>
            <a:r>
              <a:rPr lang="en-US" b="1" dirty="0">
                <a:solidFill>
                  <a:srgbClr val="7332A4"/>
                </a:solidFill>
                <a:latin typeface="Times New Roman" pitchFamily="18" charset="0"/>
                <a:cs typeface="Times New Roman" pitchFamily="18" charset="0"/>
              </a:rPr>
              <a:t>LÀM QUEN CHỮ CÁI O, Ô, Ơ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sz="1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i="1" u="sng" dirty="0">
              <a:solidFill>
                <a:srgbClr val="77933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842194" y="1409328"/>
            <a:ext cx="7634237" cy="1296144"/>
          </a:xfrm>
          <a:prstGeom prst="rect">
            <a:avLst/>
          </a:prstGeom>
          <a:noFill/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b="1" kern="1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/>
                <a:cs typeface="Times New Roman"/>
              </a:rPr>
              <a:t>Trường</a:t>
            </a:r>
            <a:r>
              <a:rPr lang="en-US" sz="36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/>
                <a:cs typeface="Times New Roman"/>
              </a:rPr>
              <a:t>mầm</a:t>
            </a:r>
            <a:r>
              <a:rPr lang="en-US" sz="3600" b="1" kern="1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/>
                <a:cs typeface="Times New Roman"/>
              </a:rPr>
              <a:t> non Long </a:t>
            </a:r>
            <a:r>
              <a:rPr lang="en-US" sz="3600" b="1" kern="10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/>
                <a:cs typeface="Times New Roman"/>
              </a:rPr>
              <a:t>Biên</a:t>
            </a:r>
            <a:endParaRPr lang="en-US" sz="3600" b="1" kern="1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1A45F8BF-EFC4-B74A-B576-C0AC6590D614}"/>
              </a:ext>
            </a:extLst>
          </p:cNvPr>
          <p:cNvSpPr txBox="1">
            <a:spLocks/>
          </p:cNvSpPr>
          <p:nvPr/>
        </p:nvSpPr>
        <p:spPr bwMode="auto">
          <a:xfrm>
            <a:off x="2699792" y="3861048"/>
            <a:ext cx="3919042" cy="108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Hồng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lnSpc>
                <a:spcPct val="90000"/>
              </a:lnSpc>
            </a:pP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A2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89898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en-US" i="1" u="sng" dirty="0">
              <a:solidFill>
                <a:srgbClr val="77933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10668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c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0574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«</a:t>
            </a:r>
          </a:p>
        </p:txBody>
      </p:sp>
      <p:sp>
        <p:nvSpPr>
          <p:cNvPr id="108549" name="Rectangle 5"/>
          <p:cNvSpPr>
            <a:spLocks noChangeArrowheads="1"/>
          </p:cNvSpPr>
          <p:nvPr/>
        </p:nvSpPr>
        <p:spPr bwMode="auto">
          <a:xfrm>
            <a:off x="37338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g</a:t>
            </a:r>
          </a:p>
        </p:txBody>
      </p:sp>
      <p:sp>
        <p:nvSpPr>
          <p:cNvPr id="108550" name="Rectangle 6"/>
          <p:cNvSpPr>
            <a:spLocks noChangeArrowheads="1"/>
          </p:cNvSpPr>
          <p:nvPr/>
        </p:nvSpPr>
        <p:spPr bwMode="auto">
          <a:xfrm>
            <a:off x="47244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i</a:t>
            </a:r>
          </a:p>
        </p:txBody>
      </p:sp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57150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¸</a:t>
            </a: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67056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o</a:t>
            </a:r>
          </a:p>
        </p:txBody>
      </p:sp>
      <p:sp>
        <p:nvSpPr>
          <p:cNvPr id="108553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  <a:latin typeface="Times New Roman" pitchFamily="18" charset="0"/>
              </a:rPr>
              <a:t>Đáp án sai</a:t>
            </a:r>
          </a:p>
        </p:txBody>
      </p:sp>
      <p:pic>
        <p:nvPicPr>
          <p:cNvPr id="108554" name="Picture 10" descr="7056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1300163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616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1066800" y="18288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c</a:t>
            </a:r>
          </a:p>
        </p:txBody>
      </p:sp>
      <p:sp>
        <p:nvSpPr>
          <p:cNvPr id="109572" name="Rectangle 4"/>
          <p:cNvSpPr>
            <a:spLocks noChangeArrowheads="1"/>
          </p:cNvSpPr>
          <p:nvPr/>
        </p:nvSpPr>
        <p:spPr bwMode="auto">
          <a:xfrm>
            <a:off x="2057400" y="18288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«</a:t>
            </a:r>
          </a:p>
        </p:txBody>
      </p:sp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3733800" y="18288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g</a:t>
            </a:r>
          </a:p>
        </p:txBody>
      </p:sp>
      <p:sp>
        <p:nvSpPr>
          <p:cNvPr id="109574" name="Rectangle 6"/>
          <p:cNvSpPr>
            <a:spLocks noChangeArrowheads="1"/>
          </p:cNvSpPr>
          <p:nvPr/>
        </p:nvSpPr>
        <p:spPr bwMode="auto">
          <a:xfrm>
            <a:off x="4724400" y="18288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i</a:t>
            </a:r>
          </a:p>
        </p:txBody>
      </p:sp>
      <p:sp>
        <p:nvSpPr>
          <p:cNvPr id="109575" name="Rectangle 7"/>
          <p:cNvSpPr>
            <a:spLocks noChangeArrowheads="1"/>
          </p:cNvSpPr>
          <p:nvPr/>
        </p:nvSpPr>
        <p:spPr bwMode="auto">
          <a:xfrm>
            <a:off x="5715000" y="18288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¸</a:t>
            </a:r>
          </a:p>
        </p:txBody>
      </p:sp>
      <p:sp>
        <p:nvSpPr>
          <p:cNvPr id="109576" name="Rectangle 8"/>
          <p:cNvSpPr>
            <a:spLocks noChangeArrowheads="1"/>
          </p:cNvSpPr>
          <p:nvPr/>
        </p:nvSpPr>
        <p:spPr bwMode="auto">
          <a:xfrm>
            <a:off x="6705600" y="18288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0033CC"/>
                </a:solidFill>
                <a:latin typeface=".VnAvant" pitchFamily="34" charset="0"/>
                <a:cs typeface="+mn-cs"/>
              </a:rPr>
              <a:t>o</a:t>
            </a:r>
          </a:p>
        </p:txBody>
      </p:sp>
      <p:sp>
        <p:nvSpPr>
          <p:cNvPr id="109577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  <a:latin typeface="Times New Roman" pitchFamily="18" charset="0"/>
              </a:rPr>
              <a:t>Đáp án đúng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18678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5240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c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25146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«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41910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g</a:t>
            </a: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1816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i</a:t>
            </a:r>
          </a:p>
        </p:txBody>
      </p:sp>
      <p:sp>
        <p:nvSpPr>
          <p:cNvPr id="44040" name="Rectangle 8"/>
          <p:cNvSpPr>
            <a:spLocks noChangeArrowheads="1"/>
          </p:cNvSpPr>
          <p:nvPr/>
        </p:nvSpPr>
        <p:spPr bwMode="auto">
          <a:xfrm>
            <a:off x="61722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¸</a:t>
            </a: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71628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o</a:t>
            </a:r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>
                <a:solidFill>
                  <a:schemeClr val="bg1"/>
                </a:solidFill>
                <a:latin typeface="Times New Roman" pitchFamily="18" charset="0"/>
              </a:rPr>
              <a:t>Chữ ô trong từ cô giáo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487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15416 -0.4833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2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44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animBg="1"/>
      <p:bldP spid="44037" grpId="0" animBg="1"/>
      <p:bldP spid="44037" grpId="1" animBg="1"/>
      <p:bldP spid="44038" grpId="0" animBg="1"/>
      <p:bldP spid="44039" grpId="0" animBg="1"/>
      <p:bldP spid="44040" grpId="0" animBg="1"/>
      <p:bldP spid="440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214422"/>
            <a:ext cx="8186766" cy="4911741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40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85875" y="-28575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L-Shape 24"/>
          <p:cNvSpPr/>
          <p:nvPr/>
        </p:nvSpPr>
        <p:spPr>
          <a:xfrm rot="8244864">
            <a:off x="3859805" y="1690069"/>
            <a:ext cx="1424387" cy="1406158"/>
          </a:xfrm>
          <a:prstGeom prst="corner">
            <a:avLst>
              <a:gd name="adj1" fmla="val 28582"/>
              <a:gd name="adj2" fmla="val 30249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0" y="1357313"/>
            <a:ext cx="2786063" cy="41433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50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5000" b="1" dirty="0">
                <a:ln/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2543175" cy="4525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00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3000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3625" y="3214688"/>
            <a:ext cx="2543175" cy="2911475"/>
          </a:xfrm>
        </p:spPr>
        <p:txBody>
          <a:bodyPr rtlCol="0">
            <a:normAutofit lnSpcReduction="1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0" b="1" dirty="0">
                <a:ln/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ô</a:t>
            </a:r>
            <a:endParaRPr lang="vi-VN" sz="20000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214313"/>
            <a:ext cx="4191000" cy="2100262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Ô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2500307"/>
            <a:ext cx="7929618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00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571625"/>
            <a:ext cx="4038600" cy="45259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>
              <a:solidFill>
                <a:srgbClr val="0070C0"/>
              </a:solidFill>
            </a:endParaRPr>
          </a:p>
        </p:txBody>
      </p:sp>
      <p:sp>
        <p:nvSpPr>
          <p:cNvPr id="5" name="L-Shape 4"/>
          <p:cNvSpPr/>
          <p:nvPr/>
        </p:nvSpPr>
        <p:spPr>
          <a:xfrm rot="8244864">
            <a:off x="6264275" y="1597025"/>
            <a:ext cx="811213" cy="806450"/>
          </a:xfrm>
          <a:prstGeom prst="corner">
            <a:avLst>
              <a:gd name="adj1" fmla="val 50828"/>
              <a:gd name="adj2" fmla="val 451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905000" y="4572000"/>
            <a:ext cx="5181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latin typeface=".VnAvant" pitchFamily="34" charset="0"/>
                <a:cs typeface="+mn-cs"/>
              </a:rPr>
              <a:t>Líp häc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800">
                <a:solidFill>
                  <a:schemeClr val="tx1"/>
                </a:solidFill>
                <a:latin typeface="Times New Roman" pitchFamily="18" charset="0"/>
              </a:rPr>
              <a:t>Chữ o trong từ “Lớp học”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886EAF-3B50-4D21-9A16-6D25062A1E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1096962"/>
            <a:ext cx="7200800" cy="305211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85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2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1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11430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l</a:t>
            </a:r>
          </a:p>
        </p:txBody>
      </p:sp>
      <p:sp>
        <p:nvSpPr>
          <p:cNvPr id="104452" name="Rectangle 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1336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í</a:t>
            </a:r>
          </a:p>
        </p:txBody>
      </p:sp>
      <p:sp>
        <p:nvSpPr>
          <p:cNvPr id="1044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1242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p</a:t>
            </a:r>
          </a:p>
        </p:txBody>
      </p:sp>
      <p:sp>
        <p:nvSpPr>
          <p:cNvPr id="104454" name="Rectangle 6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818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c</a:t>
            </a:r>
          </a:p>
        </p:txBody>
      </p:sp>
      <p:sp>
        <p:nvSpPr>
          <p:cNvPr id="104455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48006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h</a:t>
            </a:r>
          </a:p>
        </p:txBody>
      </p:sp>
      <p:sp>
        <p:nvSpPr>
          <p:cNvPr id="104456" name="Rectangl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7912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ä</a:t>
            </a:r>
          </a:p>
        </p:txBody>
      </p:sp>
      <p:sp>
        <p:nvSpPr>
          <p:cNvPr id="10445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>
                <a:solidFill>
                  <a:srgbClr val="00FFFF"/>
                </a:solidFill>
              </a:rPr>
              <a:t>Tìm chữ o trong từ lớp học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9300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75" name="Rectangle 3"/>
          <p:cNvSpPr>
            <a:spLocks noChangeArrowheads="1"/>
          </p:cNvSpPr>
          <p:nvPr/>
        </p:nvSpPr>
        <p:spPr bwMode="auto">
          <a:xfrm>
            <a:off x="12192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l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21336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í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31242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p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67818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c</a:t>
            </a:r>
          </a:p>
        </p:txBody>
      </p:sp>
      <p:sp>
        <p:nvSpPr>
          <p:cNvPr id="105479" name="Rectangle 7"/>
          <p:cNvSpPr>
            <a:spLocks noChangeArrowheads="1"/>
          </p:cNvSpPr>
          <p:nvPr/>
        </p:nvSpPr>
        <p:spPr bwMode="auto">
          <a:xfrm>
            <a:off x="48006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h</a:t>
            </a:r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5791200" y="25146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ä</a:t>
            </a:r>
          </a:p>
        </p:txBody>
      </p:sp>
      <p:pic>
        <p:nvPicPr>
          <p:cNvPr id="105481" name="Picture 9" descr="edsun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914400"/>
            <a:ext cx="144780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5482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>
                <a:solidFill>
                  <a:srgbClr val="00FFFF"/>
                </a:solidFill>
              </a:rPr>
              <a:t>Đáp án sai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022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s (1)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195" name="Picture 3" descr="DSC_01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6200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828800" y="3657600"/>
            <a:ext cx="51816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FF0000"/>
                </a:solidFill>
                <a:latin typeface=".VnAvant" pitchFamily="34" charset="0"/>
                <a:cs typeface="+mn-cs"/>
              </a:rPr>
              <a:t>KÐo co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86000" y="5257800"/>
            <a:ext cx="7620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rgbClr val="FF0000"/>
                </a:solidFill>
                <a:cs typeface="+mn-cs"/>
              </a:rPr>
              <a:t>k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048000" y="5257800"/>
            <a:ext cx="7620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rgbClr val="FF0000"/>
                </a:solidFill>
                <a:cs typeface="+mn-cs"/>
              </a:rPr>
              <a:t>e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3810000" y="5257800"/>
            <a:ext cx="7620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rgbClr val="FF0000"/>
                </a:solidFill>
                <a:cs typeface="+mn-cs"/>
              </a:rPr>
              <a:t>o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5029200" y="5257800"/>
            <a:ext cx="7620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rgbClr val="FF0000"/>
                </a:solidFill>
                <a:cs typeface="+mn-cs"/>
              </a:rPr>
              <a:t>c</a:t>
            </a:r>
          </a:p>
        </p:txBody>
      </p:sp>
      <p:sp>
        <p:nvSpPr>
          <p:cNvPr id="8201" name="Rectangle 9"/>
          <p:cNvSpPr>
            <a:spLocks noChangeArrowheads="1"/>
          </p:cNvSpPr>
          <p:nvPr/>
        </p:nvSpPr>
        <p:spPr bwMode="auto">
          <a:xfrm>
            <a:off x="5791200" y="5257800"/>
            <a:ext cx="7620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8800" b="1">
                <a:solidFill>
                  <a:srgbClr val="FF0000"/>
                </a:solidFill>
                <a:cs typeface="+mn-cs"/>
              </a:rPr>
              <a:t>o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3352800" y="5562600"/>
            <a:ext cx="304800" cy="228600"/>
          </a:xfrm>
          <a:prstGeom prst="parallelogram">
            <a:avLst>
              <a:gd name="adj" fmla="val 8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  <a:cs typeface="+mn-cs"/>
            </a:endParaRPr>
          </a:p>
        </p:txBody>
      </p:sp>
      <p:sp>
        <p:nvSpPr>
          <p:cNvPr id="8205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>
                <a:solidFill>
                  <a:srgbClr val="0066FF"/>
                </a:solidFill>
                <a:latin typeface="Times New Roman" pitchFamily="18" charset="0"/>
              </a:rPr>
              <a:t>Giới thiệu từ kéo co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6498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81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  <p:bldP spid="8196" grpId="1"/>
      <p:bldP spid="8196" grpId="2"/>
      <p:bldP spid="8197" grpId="0" animBg="1"/>
      <p:bldP spid="8198" grpId="0" animBg="1"/>
      <p:bldP spid="8199" grpId="0" animBg="1"/>
      <p:bldP spid="8200" grpId="0" animBg="1"/>
      <p:bldP spid="8201" grpId="0" animBg="1"/>
      <p:bldP spid="82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3300"/>
          </a:solidFill>
        </p:spPr>
      </p:pic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1336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í</a:t>
            </a:r>
          </a:p>
        </p:txBody>
      </p:sp>
      <p:sp>
        <p:nvSpPr>
          <p:cNvPr id="106500" name="Rectangle 4"/>
          <p:cNvSpPr>
            <a:spLocks noChangeArrowheads="1"/>
          </p:cNvSpPr>
          <p:nvPr/>
        </p:nvSpPr>
        <p:spPr bwMode="auto">
          <a:xfrm>
            <a:off x="31242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p</a:t>
            </a:r>
          </a:p>
        </p:txBody>
      </p:sp>
      <p:sp>
        <p:nvSpPr>
          <p:cNvPr id="106501" name="Rectangle 5"/>
          <p:cNvSpPr>
            <a:spLocks noChangeArrowheads="1"/>
          </p:cNvSpPr>
          <p:nvPr/>
        </p:nvSpPr>
        <p:spPr bwMode="auto">
          <a:xfrm>
            <a:off x="67818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c</a:t>
            </a:r>
          </a:p>
        </p:txBody>
      </p:sp>
      <p:sp>
        <p:nvSpPr>
          <p:cNvPr id="106502" name="Rectangle 6"/>
          <p:cNvSpPr>
            <a:spLocks noChangeArrowheads="1"/>
          </p:cNvSpPr>
          <p:nvPr/>
        </p:nvSpPr>
        <p:spPr bwMode="auto">
          <a:xfrm>
            <a:off x="48006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h</a:t>
            </a:r>
          </a:p>
        </p:txBody>
      </p:sp>
      <p:sp>
        <p:nvSpPr>
          <p:cNvPr id="106504" name="Rectangle 8"/>
          <p:cNvSpPr>
            <a:spLocks noChangeArrowheads="1"/>
          </p:cNvSpPr>
          <p:nvPr/>
        </p:nvSpPr>
        <p:spPr bwMode="auto">
          <a:xfrm>
            <a:off x="11430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l</a:t>
            </a:r>
          </a:p>
        </p:txBody>
      </p:sp>
      <p:sp>
        <p:nvSpPr>
          <p:cNvPr id="106505" name="Rectangle 9"/>
          <p:cNvSpPr>
            <a:spLocks noChangeArrowheads="1"/>
          </p:cNvSpPr>
          <p:nvPr/>
        </p:nvSpPr>
        <p:spPr bwMode="auto">
          <a:xfrm>
            <a:off x="57912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3300"/>
                </a:solidFill>
                <a:latin typeface=".VnAvant" pitchFamily="34" charset="0"/>
                <a:cs typeface="+mn-cs"/>
              </a:rPr>
              <a:t>ä</a:t>
            </a:r>
          </a:p>
        </p:txBody>
      </p:sp>
      <p:sp>
        <p:nvSpPr>
          <p:cNvPr id="10650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>
                <a:solidFill>
                  <a:srgbClr val="00FFFF"/>
                </a:solidFill>
              </a:rPr>
              <a:t>Đáp án đúng</a:t>
            </a:r>
          </a:p>
        </p:txBody>
      </p:sp>
      <p:sp>
        <p:nvSpPr>
          <p:cNvPr id="106509" name="Rectangle 13"/>
          <p:cNvSpPr>
            <a:spLocks noChangeArrowheads="1"/>
          </p:cNvSpPr>
          <p:nvPr/>
        </p:nvSpPr>
        <p:spPr bwMode="auto">
          <a:xfrm>
            <a:off x="5791200" y="2057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0033CC"/>
                </a:solidFill>
                <a:latin typeface=".VnAvant" pitchFamily="34" charset="0"/>
                <a:cs typeface="+mn-cs"/>
              </a:rPr>
              <a:t>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127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65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650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9" grpId="0" animBg="1"/>
      <p:bldP spid="106509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28784"/>
            <a:ext cx="7901014" cy="4214842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b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br>
              <a:rPr lang="vi-VN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</a:br>
            <a:r>
              <a:rPr lang="en-US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br>
              <a:rPr lang="vi-VN" sz="57600" dirty="0"/>
            </a:br>
            <a:r>
              <a:rPr lang="en-US" sz="4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40000" dirty="0"/>
            </a:br>
            <a:endParaRPr lang="vi-VN" sz="40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Times New Roman" pitchFamily="18" charset="0"/>
            </a:endParaRPr>
          </a:p>
        </p:txBody>
      </p:sp>
      <p:sp>
        <p:nvSpPr>
          <p:cNvPr id="3" name="Pie 2"/>
          <p:cNvSpPr/>
          <p:nvPr/>
        </p:nvSpPr>
        <p:spPr>
          <a:xfrm rot="12910865">
            <a:off x="5605463" y="2098675"/>
            <a:ext cx="504825" cy="522288"/>
          </a:xfrm>
          <a:prstGeom prst="pi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7563" y="0"/>
            <a:ext cx="2643187" cy="5715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5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endParaRPr lang="vi-VN" sz="2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282" y="1428736"/>
            <a:ext cx="3071834" cy="4668839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Ơ</a:t>
            </a:r>
            <a:endParaRPr lang="vi-VN" sz="3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3688" y="2428875"/>
            <a:ext cx="2043112" cy="36972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endParaRPr lang="vi-VN" sz="2000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57430"/>
            <a:ext cx="8329642" cy="3768733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1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1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vi-VN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0" y="0"/>
            <a:ext cx="4191000" cy="2100263"/>
          </a:xfrm>
          <a:prstGeom prst="cloudCallout">
            <a:avLst>
              <a:gd name="adj1" fmla="val 58561"/>
              <a:gd name="adj2" fmla="val 64414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3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Ơ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50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KHÁC NHAU</a:t>
            </a:r>
            <a:endParaRPr lang="vi-VN" sz="5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Pie 4"/>
          <p:cNvSpPr/>
          <p:nvPr/>
        </p:nvSpPr>
        <p:spPr>
          <a:xfrm rot="12910865">
            <a:off x="7177088" y="2163763"/>
            <a:ext cx="504825" cy="522287"/>
          </a:xfrm>
          <a:prstGeom prst="pi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8926" y="2071678"/>
            <a:ext cx="2928958" cy="314327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2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br>
              <a:rPr lang="vi-VN" sz="15000" dirty="0"/>
            </a:b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15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8802"/>
            <a:ext cx="2328850" cy="4197361"/>
          </a:xfrm>
        </p:spPr>
        <p:txBody>
          <a:bodyPr rtlCol="0">
            <a:normAutofit fontScale="77500" lnSpcReduction="200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198" y="2000240"/>
            <a:ext cx="2614602" cy="4125923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16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vi-VN" sz="15000" dirty="0"/>
          </a:p>
        </p:txBody>
      </p:sp>
      <p:sp>
        <p:nvSpPr>
          <p:cNvPr id="5" name="L-Shape 4"/>
          <p:cNvSpPr/>
          <p:nvPr/>
        </p:nvSpPr>
        <p:spPr>
          <a:xfrm rot="8244864">
            <a:off x="4013200" y="1171575"/>
            <a:ext cx="688975" cy="728663"/>
          </a:xfrm>
          <a:prstGeom prst="corner">
            <a:avLst>
              <a:gd name="adj1" fmla="val 50000"/>
              <a:gd name="adj2" fmla="val 4908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6" name="Pie 5"/>
          <p:cNvSpPr/>
          <p:nvPr/>
        </p:nvSpPr>
        <p:spPr>
          <a:xfrm rot="12910865">
            <a:off x="7605713" y="1812925"/>
            <a:ext cx="504825" cy="522288"/>
          </a:xfrm>
          <a:prstGeom prst="pi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500594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vi-VN" sz="1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Times New Roman" pitchFamily="18" charset="0"/>
              </a:rPr>
              <a:t>     Ô    Ơ</a:t>
            </a:r>
            <a:br>
              <a:rPr lang="vi-VN" sz="9600" dirty="0"/>
            </a:br>
            <a:endParaRPr lang="vi-VN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unched Tape 4"/>
          <p:cNvSpPr/>
          <p:nvPr/>
        </p:nvSpPr>
        <p:spPr>
          <a:xfrm>
            <a:off x="1000100" y="1785926"/>
            <a:ext cx="7643866" cy="2000264"/>
          </a:xfrm>
          <a:prstGeom prst="flowChartPunchedTap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endParaRPr lang="vi-VN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"/>
          <p:cNvGrpSpPr>
            <a:grpSpLocks/>
          </p:cNvGrpSpPr>
          <p:nvPr/>
        </p:nvGrpSpPr>
        <p:grpSpPr bwMode="auto">
          <a:xfrm rot="-957775">
            <a:off x="1676400" y="457200"/>
            <a:ext cx="6781800" cy="6400800"/>
            <a:chOff x="912" y="144"/>
            <a:chExt cx="4272" cy="4032"/>
          </a:xfrm>
        </p:grpSpPr>
        <p:pic>
          <p:nvPicPr>
            <p:cNvPr id="33795" name="Picture 3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4"/>
              <a:ext cx="4272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796" name="Group 25"/>
            <p:cNvGrpSpPr>
              <a:grpSpLocks/>
            </p:cNvGrpSpPr>
            <p:nvPr/>
          </p:nvGrpSpPr>
          <p:grpSpPr bwMode="auto">
            <a:xfrm>
              <a:off x="1141" y="534"/>
              <a:ext cx="3369" cy="3336"/>
              <a:chOff x="1141" y="534"/>
              <a:chExt cx="3369" cy="3336"/>
            </a:xfrm>
          </p:grpSpPr>
          <p:sp>
            <p:nvSpPr>
              <p:cNvPr id="33797" name="Text Box 4"/>
              <p:cNvSpPr txBox="1">
                <a:spLocks noChangeArrowheads="1"/>
              </p:cNvSpPr>
              <p:nvPr/>
            </p:nvSpPr>
            <p:spPr bwMode="auto">
              <a:xfrm rot="-1776431">
                <a:off x="2048" y="583"/>
                <a:ext cx="718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9600" b="1">
                    <a:solidFill>
                      <a:srgbClr val="00CC00"/>
                    </a:solidFill>
                    <a:cs typeface="+mn-cs"/>
                  </a:rPr>
                  <a:t>ê</a:t>
                </a:r>
              </a:p>
            </p:txBody>
          </p:sp>
          <p:sp>
            <p:nvSpPr>
              <p:cNvPr id="33798" name="Text Box 5"/>
              <p:cNvSpPr txBox="1">
                <a:spLocks noChangeArrowheads="1"/>
              </p:cNvSpPr>
              <p:nvPr/>
            </p:nvSpPr>
            <p:spPr bwMode="auto">
              <a:xfrm rot="-3863932">
                <a:off x="1392" y="1297"/>
                <a:ext cx="65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9600" b="1">
                    <a:solidFill>
                      <a:srgbClr val="6600CC"/>
                    </a:solidFill>
                    <a:latin typeface=".VnAvant" pitchFamily="34" charset="0"/>
                    <a:cs typeface="+mn-cs"/>
                  </a:rPr>
                  <a:t>o</a:t>
                </a:r>
              </a:p>
            </p:txBody>
          </p:sp>
          <p:sp>
            <p:nvSpPr>
              <p:cNvPr id="33799" name="Text Box 6"/>
              <p:cNvSpPr txBox="1">
                <a:spLocks noChangeArrowheads="1"/>
              </p:cNvSpPr>
              <p:nvPr/>
            </p:nvSpPr>
            <p:spPr bwMode="auto">
              <a:xfrm rot="-6489223">
                <a:off x="1189" y="207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9600" b="1">
                    <a:solidFill>
                      <a:srgbClr val="FFFF00"/>
                    </a:solidFill>
                    <a:cs typeface="+mn-cs"/>
                  </a:rPr>
                  <a:t>e</a:t>
                </a:r>
                <a:endParaRPr lang="vi-VN" sz="9600" b="1">
                  <a:solidFill>
                    <a:srgbClr val="FFFF00"/>
                  </a:solidFill>
                  <a:cs typeface="+mn-cs"/>
                </a:endParaRPr>
              </a:p>
            </p:txBody>
          </p:sp>
          <p:sp>
            <p:nvSpPr>
              <p:cNvPr id="33800" name="Text Box 7"/>
              <p:cNvSpPr txBox="1">
                <a:spLocks noChangeArrowheads="1"/>
              </p:cNvSpPr>
              <p:nvPr/>
            </p:nvSpPr>
            <p:spPr bwMode="auto">
              <a:xfrm rot="-10561735">
                <a:off x="1870" y="2788"/>
                <a:ext cx="884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9600" b="1">
                    <a:solidFill>
                      <a:srgbClr val="00CC00"/>
                    </a:solidFill>
                    <a:latin typeface=".VnAvant" pitchFamily="34" charset="0"/>
                    <a:cs typeface="+mn-cs"/>
                  </a:rPr>
                  <a:t>«</a:t>
                </a:r>
              </a:p>
            </p:txBody>
          </p:sp>
          <p:sp>
            <p:nvSpPr>
              <p:cNvPr id="33801" name="Text Box 8"/>
              <p:cNvSpPr txBox="1">
                <a:spLocks noChangeArrowheads="1"/>
              </p:cNvSpPr>
              <p:nvPr/>
            </p:nvSpPr>
            <p:spPr bwMode="auto">
              <a:xfrm rot="3928943">
                <a:off x="3700" y="1202"/>
                <a:ext cx="717" cy="9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8800" b="1">
                    <a:solidFill>
                      <a:srgbClr val="0066FF"/>
                    </a:solidFill>
                    <a:latin typeface=".VnAvant" pitchFamily="34" charset="0"/>
                    <a:cs typeface="+mn-cs"/>
                  </a:rPr>
                  <a:t>«</a:t>
                </a:r>
              </a:p>
            </p:txBody>
          </p:sp>
          <p:sp>
            <p:nvSpPr>
              <p:cNvPr id="33802" name="Text Box 9"/>
              <p:cNvSpPr txBox="1">
                <a:spLocks noChangeArrowheads="1"/>
              </p:cNvSpPr>
              <p:nvPr/>
            </p:nvSpPr>
            <p:spPr bwMode="auto">
              <a:xfrm rot="6998128">
                <a:off x="3444" y="2416"/>
                <a:ext cx="1007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9600" b="1">
                    <a:solidFill>
                      <a:srgbClr val="FFFF00"/>
                    </a:solidFill>
                    <a:cs typeface="+mn-cs"/>
                  </a:rPr>
                  <a:t>ơ</a:t>
                </a:r>
                <a:endParaRPr lang="vi-VN" sz="9600" b="1">
                  <a:solidFill>
                    <a:srgbClr val="FFFF00"/>
                  </a:solidFill>
                  <a:cs typeface="+mn-cs"/>
                </a:endParaRPr>
              </a:p>
            </p:txBody>
          </p:sp>
          <p:sp>
            <p:nvSpPr>
              <p:cNvPr id="33803" name="Text Box 10"/>
              <p:cNvSpPr txBox="1">
                <a:spLocks noChangeArrowheads="1"/>
              </p:cNvSpPr>
              <p:nvPr/>
            </p:nvSpPr>
            <p:spPr bwMode="auto">
              <a:xfrm rot="1955264">
                <a:off x="2935" y="534"/>
                <a:ext cx="711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en-US" sz="9600" b="1">
                    <a:solidFill>
                      <a:srgbClr val="FFFF00"/>
                    </a:solidFill>
                    <a:latin typeface=".VnAvant" pitchFamily="34" charset="0"/>
                    <a:cs typeface="+mn-cs"/>
                  </a:rPr>
                  <a:t>¬</a:t>
                </a:r>
                <a:endParaRPr lang="vi-VN" sz="9600" b="1">
                  <a:solidFill>
                    <a:srgbClr val="FFFF00"/>
                  </a:solidFill>
                  <a:latin typeface=".VnAvant" pitchFamily="34" charset="0"/>
                  <a:cs typeface="+mn-cs"/>
                </a:endParaRPr>
              </a:p>
            </p:txBody>
          </p:sp>
          <p:sp>
            <p:nvSpPr>
              <p:cNvPr id="33804" name="Text Box 11"/>
              <p:cNvSpPr txBox="1">
                <a:spLocks noChangeArrowheads="1"/>
              </p:cNvSpPr>
              <p:nvPr/>
            </p:nvSpPr>
            <p:spPr bwMode="auto">
              <a:xfrm rot="10347071">
                <a:off x="2828" y="2890"/>
                <a:ext cx="769" cy="9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9600" b="1">
                    <a:solidFill>
                      <a:srgbClr val="FF3300"/>
                    </a:solidFill>
                    <a:cs typeface="+mn-cs"/>
                  </a:rPr>
                  <a:t>ê</a:t>
                </a:r>
              </a:p>
            </p:txBody>
          </p:sp>
        </p:grpSp>
      </p:grpSp>
      <p:sp>
        <p:nvSpPr>
          <p:cNvPr id="33805" name="AutoShape 12"/>
          <p:cNvSpPr>
            <a:spLocks noChangeArrowheads="1"/>
          </p:cNvSpPr>
          <p:nvPr/>
        </p:nvSpPr>
        <p:spPr bwMode="auto">
          <a:xfrm rot="-5400000">
            <a:off x="4095750" y="247650"/>
            <a:ext cx="762000" cy="723900"/>
          </a:xfrm>
          <a:prstGeom prst="leftArrow">
            <a:avLst>
              <a:gd name="adj1" fmla="val 50000"/>
              <a:gd name="adj2" fmla="val 31579"/>
            </a:avLst>
          </a:prstGeom>
          <a:solidFill>
            <a:srgbClr val="0033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/>
            <a:endParaRPr lang="vi-VN">
              <a:solidFill>
                <a:srgbClr val="0033CC"/>
              </a:solidFill>
              <a:latin typeface=".VnTime" pitchFamily="34" charset="0"/>
              <a:cs typeface="+mn-cs"/>
            </a:endParaRPr>
          </a:p>
        </p:txBody>
      </p:sp>
      <p:sp>
        <p:nvSpPr>
          <p:cNvPr id="33806" name="WordArt 14"/>
          <p:cNvSpPr>
            <a:spLocks noChangeArrowheads="1" noChangeShapeType="1" noTextEdit="1"/>
          </p:cNvSpPr>
          <p:nvPr/>
        </p:nvSpPr>
        <p:spPr bwMode="auto">
          <a:xfrm>
            <a:off x="304800" y="6324600"/>
            <a:ext cx="228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+mn-cs"/>
              </a:rPr>
              <a:t>1</a:t>
            </a:r>
          </a:p>
        </p:txBody>
      </p:sp>
      <p:sp>
        <p:nvSpPr>
          <p:cNvPr id="33807" name="WordArt 15"/>
          <p:cNvSpPr>
            <a:spLocks noChangeArrowheads="1" noChangeShapeType="1" noTextEdit="1"/>
          </p:cNvSpPr>
          <p:nvPr/>
        </p:nvSpPr>
        <p:spPr bwMode="auto">
          <a:xfrm>
            <a:off x="1219200" y="6324600"/>
            <a:ext cx="3048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cs typeface="+mn-cs"/>
              </a:rPr>
              <a:t>2</a:t>
            </a:r>
          </a:p>
        </p:txBody>
      </p:sp>
      <p:sp>
        <p:nvSpPr>
          <p:cNvPr id="33808" name="AutoShape 1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610600" y="4419600"/>
            <a:ext cx="533400" cy="762000"/>
          </a:xfrm>
          <a:prstGeom prst="actionButtonForwardNex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  <a:cs typeface="+mn-cs"/>
            </a:endParaRPr>
          </a:p>
        </p:txBody>
      </p:sp>
      <p:sp>
        <p:nvSpPr>
          <p:cNvPr id="33809" name="AutoShape 3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" y="6248400"/>
            <a:ext cx="5334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  <a:cs typeface="+mn-cs"/>
            </a:endParaRPr>
          </a:p>
        </p:txBody>
      </p:sp>
      <p:sp>
        <p:nvSpPr>
          <p:cNvPr id="33810" name="AutoShape 3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143000" y="6248400"/>
            <a:ext cx="457200" cy="609600"/>
          </a:xfrm>
          <a:prstGeom prst="actionButtonBlank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  <a:cs typeface="+mn-cs"/>
            </a:endParaRPr>
          </a:p>
        </p:txBody>
      </p:sp>
      <p:pic>
        <p:nvPicPr>
          <p:cNvPr id="33811" name="Picture 19" descr="J012403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81000" y="4419600"/>
            <a:ext cx="28194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12" name="Picture 19" descr="J012403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922117">
            <a:off x="6738937" y="280988"/>
            <a:ext cx="2819401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13" name="AutoShape 21"/>
          <p:cNvSpPr>
            <a:spLocks noChangeArrowheads="1"/>
          </p:cNvSpPr>
          <p:nvPr/>
        </p:nvSpPr>
        <p:spPr bwMode="auto">
          <a:xfrm>
            <a:off x="0" y="609600"/>
            <a:ext cx="2590800" cy="1295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Vòng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quay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kì</a:t>
            </a:r>
            <a:r>
              <a:rPr lang="en-US" sz="2400" b="1" dirty="0">
                <a:solidFill>
                  <a:srgbClr val="000000"/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Times New Roman" pitchFamily="18" charset="0"/>
                <a:cs typeface="+mn-cs"/>
              </a:rPr>
              <a:t>diệu</a:t>
            </a:r>
            <a:endParaRPr lang="en-US" sz="2400" b="1" dirty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title" idx="4294967295"/>
          </p:nvPr>
        </p:nvSpPr>
        <p:spPr>
          <a:xfrm>
            <a:off x="-609600" y="228600"/>
            <a:ext cx="8229600" cy="1143000"/>
          </a:xfrm>
        </p:spPr>
        <p:txBody>
          <a:bodyPr/>
          <a:lstStyle/>
          <a:p>
            <a:r>
              <a:rPr lang="en-US" sz="800">
                <a:solidFill>
                  <a:srgbClr val="00FFFF"/>
                </a:solidFill>
                <a:latin typeface="Times New Roman" pitchFamily="18" charset="0"/>
              </a:rPr>
              <a:t>Bé chơi trò chơi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6760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0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200000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66000000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843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5844" name="Picture 2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0" y="5429250"/>
            <a:ext cx="13906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3" descr="Picture9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16670" flipV="1">
            <a:off x="7924800" y="5429250"/>
            <a:ext cx="16954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4" descr="Picture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04800" y="0"/>
            <a:ext cx="2362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5" descr="Picture1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7543800" y="0"/>
            <a:ext cx="1981200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09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400" b="1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35849" name="Line 7"/>
          <p:cNvSpPr>
            <a:spLocks noChangeShapeType="1"/>
          </p:cNvSpPr>
          <p:nvPr/>
        </p:nvSpPr>
        <p:spPr bwMode="auto">
          <a:xfrm flipV="1">
            <a:off x="3886200" y="20574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850" name="Line 8"/>
          <p:cNvSpPr>
            <a:spLocks noChangeShapeType="1"/>
          </p:cNvSpPr>
          <p:nvPr/>
        </p:nvSpPr>
        <p:spPr bwMode="auto">
          <a:xfrm flipV="1">
            <a:off x="39624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5851" name="Picture 10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84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2" name="Picture 12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954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152400" y="296863"/>
            <a:ext cx="8839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800000"/>
                </a:solidFill>
                <a:latin typeface="Calibri" pitchFamily="34" charset="0"/>
              </a:rPr>
              <a:t>HOẠT ĐỘNG 3: </a:t>
            </a:r>
          </a:p>
          <a:p>
            <a:pPr algn="ctr">
              <a:spcBef>
                <a:spcPct val="50000"/>
              </a:spcBef>
            </a:pPr>
            <a:r>
              <a:rPr lang="en-US" sz="3200" b="1" i="1">
                <a:solidFill>
                  <a:srgbClr val="800000"/>
                </a:solidFill>
                <a:latin typeface="Calibri" pitchFamily="34" charset="0"/>
              </a:rPr>
              <a:t>LUYỆN TẬP TRÒ CHƠI VỚI CHỮ CÁI</a:t>
            </a: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533400" y="3810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 pitchFamily="34" charset="0"/>
            </a:endParaRPr>
          </a:p>
        </p:txBody>
      </p:sp>
      <p:sp>
        <p:nvSpPr>
          <p:cNvPr id="35855" name="WordArt 7"/>
          <p:cNvSpPr>
            <a:spLocks noChangeArrowheads="1" noChangeShapeType="1" noTextEdit="1"/>
          </p:cNvSpPr>
          <p:nvPr/>
        </p:nvSpPr>
        <p:spPr bwMode="auto">
          <a:xfrm>
            <a:off x="1600200" y="1828800"/>
            <a:ext cx="5867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rung chuông vàng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5856" name="Picture 16" descr="C:\Documents and Settings\VU HUONG DUONG\My Documents\My Pictures\33033-Clipart-Illustration-Of-A-Ringing-Golden-Bell-With-A-Red-Bow-Over-Colorful-Flowers-On-A-Blue-Circl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81400" y="3048000"/>
            <a:ext cx="1868488" cy="183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18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53200" y="35052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8" name="Picture 19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3600" y="4495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21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22" descr="Picture35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7338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 descr="images (1)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03" name="Rectangle 3"/>
          <p:cNvSpPr>
            <a:spLocks noChangeArrowheads="1"/>
          </p:cNvSpPr>
          <p:nvPr/>
        </p:nvSpPr>
        <p:spPr bwMode="auto">
          <a:xfrm>
            <a:off x="1676400" y="2286000"/>
            <a:ext cx="9144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>
                <a:solidFill>
                  <a:srgbClr val="FF0000"/>
                </a:solidFill>
                <a:cs typeface="+mn-cs"/>
              </a:rPr>
              <a:t>k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2590800" y="2286000"/>
            <a:ext cx="9144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>
                <a:solidFill>
                  <a:srgbClr val="FF0000"/>
                </a:solidFill>
                <a:cs typeface="+mn-cs"/>
              </a:rPr>
              <a:t>e</a:t>
            </a: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3505200" y="2286000"/>
            <a:ext cx="9144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>
                <a:solidFill>
                  <a:srgbClr val="FF0000"/>
                </a:solidFill>
                <a:cs typeface="+mn-cs"/>
              </a:rPr>
              <a:t>o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5181600" y="2286000"/>
            <a:ext cx="9906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>
                <a:solidFill>
                  <a:srgbClr val="FF0000"/>
                </a:solidFill>
                <a:cs typeface="+mn-cs"/>
              </a:rPr>
              <a:t>c</a:t>
            </a: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6172200" y="2286000"/>
            <a:ext cx="9906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>
                <a:solidFill>
                  <a:srgbClr val="FF0000"/>
                </a:solidFill>
                <a:cs typeface="+mn-cs"/>
              </a:rPr>
              <a:t>o</a:t>
            </a:r>
          </a:p>
        </p:txBody>
      </p:sp>
      <p:sp>
        <p:nvSpPr>
          <p:cNvPr id="102408" name="AutoShape 8"/>
          <p:cNvSpPr>
            <a:spLocks noChangeArrowheads="1"/>
          </p:cNvSpPr>
          <p:nvPr/>
        </p:nvSpPr>
        <p:spPr bwMode="auto">
          <a:xfrm>
            <a:off x="2895600" y="2514600"/>
            <a:ext cx="334963" cy="228600"/>
          </a:xfrm>
          <a:prstGeom prst="parallelogram">
            <a:avLst>
              <a:gd name="adj" fmla="val 9615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  <a:cs typeface="+mn-cs"/>
            </a:endParaRPr>
          </a:p>
        </p:txBody>
      </p:sp>
      <p:sp>
        <p:nvSpPr>
          <p:cNvPr id="102409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>
                <a:solidFill>
                  <a:srgbClr val="0066FF"/>
                </a:solidFill>
                <a:latin typeface="Times New Roman" pitchFamily="18" charset="0"/>
              </a:rPr>
              <a:t>Đáp án sai</a:t>
            </a:r>
          </a:p>
        </p:txBody>
      </p:sp>
      <p:pic>
        <p:nvPicPr>
          <p:cNvPr id="102410" name="Picture 10" descr="70564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762000"/>
            <a:ext cx="1300163" cy="13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85030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6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6867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614488"/>
            <a:ext cx="4038600" cy="45259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447800" y="2057400"/>
            <a:ext cx="7010400" cy="1981200"/>
          </a:xfrm>
          <a:prstGeom prst="rect">
            <a:avLst/>
          </a:prstGeom>
        </p:spPr>
        <p:txBody>
          <a:bodyPr anchor="ctr">
            <a:normAutofit fontScale="975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Nét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cong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tròn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khép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kín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( </a:t>
            </a:r>
            <a:r>
              <a:rPr lang="en-US" sz="5600" b="1" dirty="0">
                <a:solidFill>
                  <a:srgbClr val="000099"/>
                </a:solidFill>
                <a:latin typeface="Times New Roman" pitchFamily="18" charset="0"/>
                <a:ea typeface="+mj-ea"/>
                <a:cs typeface="+mj-cs"/>
              </a:rPr>
              <a:t>o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 )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đó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là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chữ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</a:t>
            </a:r>
            <a:r>
              <a:rPr lang="en-US" sz="3600" b="1" dirty="0" err="1">
                <a:latin typeface="Times New Roman" pitchFamily="18" charset="0"/>
                <a:ea typeface="+mj-ea"/>
                <a:cs typeface="+mj-cs"/>
              </a:rPr>
              <a:t>gì</a:t>
            </a:r>
            <a:r>
              <a:rPr lang="en-US" sz="3600" b="1" dirty="0">
                <a:latin typeface="Times New Roman" pitchFamily="18" charset="0"/>
                <a:ea typeface="+mj-ea"/>
                <a:cs typeface="+mj-cs"/>
              </a:rPr>
              <a:t> ? </a:t>
            </a:r>
            <a:br>
              <a:rPr lang="en-US" sz="3600" b="1" dirty="0">
                <a:latin typeface="Times New Roman" pitchFamily="18" charset="0"/>
                <a:ea typeface="+mj-ea"/>
                <a:cs typeface="+mj-cs"/>
              </a:rPr>
            </a:br>
            <a:endParaRPr lang="en-US" sz="3600" b="1" dirty="0"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36869" name="Text Box 7"/>
          <p:cNvSpPr txBox="1">
            <a:spLocks noChangeArrowheads="1"/>
          </p:cNvSpPr>
          <p:nvPr/>
        </p:nvSpPr>
        <p:spPr bwMode="auto">
          <a:xfrm>
            <a:off x="4175125" y="3608388"/>
            <a:ext cx="1841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/>
            <a:endParaRPr lang="en-US" sz="2400" b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448050" y="3119438"/>
            <a:ext cx="1585913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 algn="ctr">
              <a:buFontTx/>
              <a:buAutoNum type="arabicPeriod"/>
            </a:pPr>
            <a:r>
              <a:rPr lang="en-US" sz="6000" b="1">
                <a:solidFill>
                  <a:srgbClr val="0000FF"/>
                </a:solidFill>
                <a:latin typeface="Calibri" pitchFamily="34" charset="0"/>
              </a:rPr>
              <a:t> o</a:t>
            </a:r>
          </a:p>
          <a:p>
            <a:pPr marL="342900" indent="-342900" algn="ctr"/>
            <a:r>
              <a:rPr lang="en-US" sz="6000" b="1">
                <a:solidFill>
                  <a:srgbClr val="0000FF"/>
                </a:solidFill>
                <a:latin typeface="Calibri" pitchFamily="34" charset="0"/>
              </a:rPr>
              <a:t>2. ơ</a:t>
            </a:r>
          </a:p>
          <a:p>
            <a:pPr marL="342900" indent="-342900" algn="ctr"/>
            <a:r>
              <a:rPr lang="en-US" sz="6000" b="1">
                <a:solidFill>
                  <a:srgbClr val="0000FF"/>
                </a:solidFill>
                <a:latin typeface="Calibri" pitchFamily="34" charset="0"/>
              </a:rPr>
              <a:t>3. ô</a:t>
            </a:r>
          </a:p>
        </p:txBody>
      </p:sp>
      <p:sp>
        <p:nvSpPr>
          <p:cNvPr id="36871" name="AutoShape 12"/>
          <p:cNvSpPr>
            <a:spLocks noChangeArrowheads="1"/>
          </p:cNvSpPr>
          <p:nvPr/>
        </p:nvSpPr>
        <p:spPr bwMode="auto">
          <a:xfrm>
            <a:off x="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Calibri" pitchFamily="34" charset="0"/>
            </a:endParaRPr>
          </a:p>
        </p:txBody>
      </p:sp>
      <p:pic>
        <p:nvPicPr>
          <p:cNvPr id="36872" name="Picture 8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40386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267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5" name="Picture 11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9144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6" name="Picture 12" descr="Picture35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56388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7" name="Picture 13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8" name="Picture 15" descr="Picture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1600200" y="609600"/>
            <a:ext cx="5791200" cy="1066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Text Box 6"/>
          <p:cNvSpPr txBox="1">
            <a:spLocks noChangeArrowheads="1"/>
          </p:cNvSpPr>
          <p:nvPr/>
        </p:nvSpPr>
        <p:spPr bwMode="auto">
          <a:xfrm>
            <a:off x="2514600" y="685800"/>
            <a:ext cx="38100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FFFF00"/>
                </a:solidFill>
                <a:latin typeface="Calibri" pitchFamily="34" charset="0"/>
              </a:rPr>
              <a:t>Câu hỏi 1:</a:t>
            </a:r>
          </a:p>
        </p:txBody>
      </p:sp>
      <p:pic>
        <p:nvPicPr>
          <p:cNvPr id="25" name="Picture 31" descr="Bellcoll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0"/>
          <p:cNvSpPr>
            <a:spLocks noChangeArrowheads="1"/>
          </p:cNvSpPr>
          <p:nvPr/>
        </p:nvSpPr>
        <p:spPr bwMode="auto">
          <a:xfrm>
            <a:off x="3143250" y="3357563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" name="Action Button: Sound 21">
            <a:hlinkClick r:id="" action="ppaction://noaction" highlightClick="1">
              <a:snd r:embed="rId7" name="applause.wav"/>
            </a:hlinkClick>
          </p:cNvPr>
          <p:cNvSpPr/>
          <p:nvPr/>
        </p:nvSpPr>
        <p:spPr>
          <a:xfrm>
            <a:off x="1643063" y="6286500"/>
            <a:ext cx="714375" cy="5715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61" dur="1230" decel="100000"/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62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6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64" dur="1230" decel="10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6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5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6" grpId="0" animBg="1"/>
      <p:bldP spid="2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0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7891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19600" y="3786188"/>
            <a:ext cx="838200" cy="1108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>
                <a:solidFill>
                  <a:srgbClr val="FF3300"/>
                </a:solidFill>
                <a:latin typeface="VNI-Avo" pitchFamily="2" charset="0"/>
              </a:rPr>
              <a:t>o</a:t>
            </a:r>
            <a:endParaRPr lang="en-US" sz="6600" b="1">
              <a:solidFill>
                <a:srgbClr val="FF3300"/>
              </a:solidFill>
              <a:latin typeface="VNI-Avo" pitchFamily="2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495800" y="4572000"/>
            <a:ext cx="762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8000" b="1">
                <a:solidFill>
                  <a:srgbClr val="FF3300"/>
                </a:solidFill>
                <a:latin typeface="Tw Cen MT"/>
              </a:rPr>
              <a:t>ô</a:t>
            </a:r>
            <a:endParaRPr lang="en-US" sz="8000" b="1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4864100"/>
            <a:ext cx="609600" cy="523875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400">
                <a:solidFill>
                  <a:srgbClr val="FF3300"/>
                </a:solidFill>
                <a:latin typeface=".VnCooperH" pitchFamily="34" charset="0"/>
              </a:rPr>
              <a:t>2</a:t>
            </a:r>
          </a:p>
        </p:txBody>
      </p:sp>
      <p:sp>
        <p:nvSpPr>
          <p:cNvPr id="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52850" y="4102100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>
                <a:solidFill>
                  <a:srgbClr val="FF3300"/>
                </a:solidFill>
                <a:latin typeface=".VnCooperH" pitchFamily="34" charset="0"/>
              </a:rPr>
              <a:t>1</a:t>
            </a: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1524000" y="4214813"/>
            <a:ext cx="6934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>
                <a:latin typeface="Calibri" pitchFamily="34" charset="0"/>
              </a:rPr>
              <a:t> </a:t>
            </a:r>
            <a:endParaRPr lang="en-US">
              <a:latin typeface="Calibri" pitchFamily="34" charset="0"/>
            </a:endParaRPr>
          </a:p>
        </p:txBody>
      </p:sp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228600" y="3041650"/>
            <a:ext cx="8686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000" b="1">
                <a:solidFill>
                  <a:srgbClr val="000099"/>
                </a:solidFill>
                <a:latin typeface="Calibri" pitchFamily="34" charset="0"/>
              </a:rPr>
              <a:t>Trong từ  </a:t>
            </a:r>
            <a:r>
              <a:rPr lang="vi-VN" sz="4800" b="1">
                <a:solidFill>
                  <a:srgbClr val="FF0000"/>
                </a:solidFill>
                <a:latin typeface="Century Gothic" pitchFamily="34" charset="0"/>
              </a:rPr>
              <a:t>c... giáo  </a:t>
            </a:r>
            <a:r>
              <a:rPr lang="en-US" sz="3000" b="1">
                <a:solidFill>
                  <a:srgbClr val="000099"/>
                </a:solidFill>
                <a:latin typeface="Calibri" pitchFamily="34" charset="0"/>
              </a:rPr>
              <a:t>còn thiếu chữ cái gì?</a:t>
            </a:r>
          </a:p>
        </p:txBody>
      </p:sp>
      <p:pic>
        <p:nvPicPr>
          <p:cNvPr id="11" name="Picture 31" descr="Bellcoll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0"/>
            <a:ext cx="10287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32"/>
          <p:cNvSpPr>
            <a:spLocks noChangeArrowheads="1"/>
          </p:cNvSpPr>
          <p:nvPr/>
        </p:nvSpPr>
        <p:spPr bwMode="auto">
          <a:xfrm>
            <a:off x="152400" y="214313"/>
            <a:ext cx="990600" cy="685800"/>
          </a:xfrm>
          <a:prstGeom prst="irregularSeal1">
            <a:avLst/>
          </a:prstGeom>
          <a:gradFill rotWithShape="1">
            <a:gsLst>
              <a:gs pos="0">
                <a:schemeClr val="tx1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400">
              <a:latin typeface="Calibri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495800" y="5357813"/>
            <a:ext cx="704850" cy="1098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vi-VN" sz="6600" b="1">
                <a:solidFill>
                  <a:srgbClr val="FF3300"/>
                </a:solidFill>
                <a:latin typeface="Century Gothic" pitchFamily="34" charset="0"/>
              </a:rPr>
              <a:t>ơ</a:t>
            </a:r>
            <a:endParaRPr lang="en-US" sz="6600" b="1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1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733800" y="5673725"/>
            <a:ext cx="590550" cy="528638"/>
          </a:xfrm>
          <a:prstGeom prst="actionButtonBlank">
            <a:avLst/>
          </a:prstGeom>
          <a:solidFill>
            <a:srgbClr val="FFFFFF"/>
          </a:solidFill>
          <a:ln w="9525">
            <a:solidFill>
              <a:srgbClr val="9933FF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>
                <a:solidFill>
                  <a:srgbClr val="FF3300"/>
                </a:solidFill>
                <a:latin typeface=".VnCooperH" pitchFamily="34" charset="0"/>
              </a:rPr>
              <a:t>3</a:t>
            </a:r>
          </a:p>
        </p:txBody>
      </p:sp>
      <p:pic>
        <p:nvPicPr>
          <p:cNvPr id="37902" name="Picture 15" descr="Picture3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953000"/>
            <a:ext cx="1676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3" name="Picture 16" descr="Picture3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5029200"/>
            <a:ext cx="10668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7" descr="Picture3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143000"/>
            <a:ext cx="1600200" cy="141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5" name="Picture 18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2800" y="51816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6" name="Picture 19" descr="Picture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86400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3276600" y="4724400"/>
            <a:ext cx="2209800" cy="838200"/>
          </a:xfrm>
          <a:prstGeom prst="ellips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37908" name="AutoShape 2"/>
          <p:cNvSpPr>
            <a:spLocks noChangeArrowheads="1"/>
          </p:cNvSpPr>
          <p:nvPr/>
        </p:nvSpPr>
        <p:spPr bwMode="auto">
          <a:xfrm>
            <a:off x="6019800" y="1447800"/>
            <a:ext cx="2819400" cy="762000"/>
          </a:xfrm>
          <a:prstGeom prst="flowChartPunchedTape">
            <a:avLst/>
          </a:prstGeom>
          <a:solidFill>
            <a:srgbClr val="FFFF00"/>
          </a:solidFill>
          <a:ln w="5715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1">
                <a:solidFill>
                  <a:srgbClr val="9900CC"/>
                </a:solidFill>
                <a:latin typeface=".VnArialH" pitchFamily="34" charset="0"/>
              </a:rPr>
              <a:t>C</a:t>
            </a:r>
            <a:r>
              <a:rPr lang="en-US" sz="4000" b="1">
                <a:solidFill>
                  <a:srgbClr val="9900CC"/>
                </a:solidFill>
                <a:latin typeface="Calibri" pitchFamily="34" charset="0"/>
              </a:rPr>
              <a:t>ÂU HỎI 2:</a:t>
            </a:r>
          </a:p>
        </p:txBody>
      </p:sp>
      <p:pic>
        <p:nvPicPr>
          <p:cNvPr id="37909" name="Picture 20" descr="D:\HÌNH LỚP LỚN\IMG_279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90600" y="0"/>
            <a:ext cx="5029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Action Button: Sound 26">
            <a:hlinkClick r:id="" action="ppaction://noaction" highlightClick="1">
              <a:snd r:embed="rId8" name="applause.wav"/>
            </a:hlinkClick>
          </p:cNvPr>
          <p:cNvSpPr/>
          <p:nvPr/>
        </p:nvSpPr>
        <p:spPr>
          <a:xfrm>
            <a:off x="1643063" y="6286500"/>
            <a:ext cx="714375" cy="571500"/>
          </a:xfrm>
          <a:prstGeom prst="actionButtonSou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54" dur="123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55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5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57" dur="123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58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uong Dong Ho=conver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667 0.0937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19444E-6 L 0.27917 0.64801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00" y="3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3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 animBg="1"/>
      <p:bldP spid="8" grpId="0" animBg="1"/>
      <p:bldP spid="9" grpId="0"/>
      <p:bldP spid="10" grpId="0"/>
      <p:bldP spid="12" grpId="0" animBg="1"/>
      <p:bldP spid="13" grpId="0"/>
      <p:bldP spid="14" grpId="0" animBg="1"/>
      <p:bldP spid="20" grpId="0" animBg="1"/>
      <p:bldP spid="20" grpId="1" animBg="1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3" y="76200"/>
            <a:ext cx="9005887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26"/>
          <p:cNvSpPr txBox="1">
            <a:spLocks noChangeArrowheads="1"/>
          </p:cNvSpPr>
          <p:nvPr/>
        </p:nvSpPr>
        <p:spPr bwMode="auto">
          <a:xfrm>
            <a:off x="639763" y="381000"/>
            <a:ext cx="85312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vi-VN" sz="4000" b="1" u="sng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 hỏi 3</a:t>
            </a:r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Lúc trẻ mình đen mượt mà</a:t>
            </a:r>
          </a:p>
          <a:p>
            <a:pPr algn="ctr"/>
            <a:r>
              <a:rPr lang="vi-VN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 già mình trắng chính là tôi đây.</a:t>
            </a:r>
          </a:p>
          <a:p>
            <a:pPr algn="ctr"/>
            <a:r>
              <a:rPr lang="vi-VN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Là gì?</a:t>
            </a:r>
          </a:p>
          <a:p>
            <a:pPr algn="ctr"/>
            <a:endParaRPr lang="en-US" sz="4000" b="1" u="sng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429000" y="2928938"/>
            <a:ext cx="2571750" cy="16430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4800" b="1" dirty="0">
                <a:solidFill>
                  <a:srgbClr val="C00000"/>
                </a:solidFill>
                <a:latin typeface="+mj-lt"/>
              </a:rPr>
              <a:t>Sợi tóc</a:t>
            </a:r>
            <a:endParaRPr lang="en-US" sz="4800" b="1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images (1)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3427" name="Rectangle 3"/>
          <p:cNvSpPr>
            <a:spLocks noChangeArrowheads="1"/>
          </p:cNvSpPr>
          <p:nvPr/>
        </p:nvSpPr>
        <p:spPr bwMode="auto">
          <a:xfrm>
            <a:off x="2057400" y="1981200"/>
            <a:ext cx="8382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>
                <a:solidFill>
                  <a:srgbClr val="FF0000"/>
                </a:solidFill>
                <a:cs typeface="+mn-cs"/>
              </a:rPr>
              <a:t>k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2895600" y="1981200"/>
            <a:ext cx="8382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>
                <a:solidFill>
                  <a:srgbClr val="FF0000"/>
                </a:solidFill>
                <a:cs typeface="+mn-cs"/>
              </a:rPr>
              <a:t>e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3733800" y="1981200"/>
            <a:ext cx="8382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>
                <a:solidFill>
                  <a:srgbClr val="0033CC"/>
                </a:solidFill>
                <a:cs typeface="+mn-cs"/>
              </a:rPr>
              <a:t>o</a:t>
            </a: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4953000" y="1981200"/>
            <a:ext cx="9906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>
                <a:solidFill>
                  <a:srgbClr val="FF0000"/>
                </a:solidFill>
                <a:cs typeface="+mn-cs"/>
              </a:rPr>
              <a:t>c</a:t>
            </a:r>
          </a:p>
        </p:txBody>
      </p:sp>
      <p:sp>
        <p:nvSpPr>
          <p:cNvPr id="103431" name="Rectangle 7"/>
          <p:cNvSpPr>
            <a:spLocks noChangeArrowheads="1"/>
          </p:cNvSpPr>
          <p:nvPr/>
        </p:nvSpPr>
        <p:spPr bwMode="auto">
          <a:xfrm>
            <a:off x="5867400" y="1981200"/>
            <a:ext cx="838200" cy="1600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0600" b="1">
                <a:solidFill>
                  <a:srgbClr val="0033CC"/>
                </a:solidFill>
                <a:cs typeface="+mn-cs"/>
              </a:rPr>
              <a:t>o</a:t>
            </a:r>
          </a:p>
        </p:txBody>
      </p:sp>
      <p:sp>
        <p:nvSpPr>
          <p:cNvPr id="103432" name="AutoShape 8"/>
          <p:cNvSpPr>
            <a:spLocks noChangeArrowheads="1"/>
          </p:cNvSpPr>
          <p:nvPr/>
        </p:nvSpPr>
        <p:spPr bwMode="auto">
          <a:xfrm>
            <a:off x="3200400" y="2286000"/>
            <a:ext cx="334963" cy="228600"/>
          </a:xfrm>
          <a:prstGeom prst="parallelogram">
            <a:avLst>
              <a:gd name="adj" fmla="val 96159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>
              <a:solidFill>
                <a:srgbClr val="000000"/>
              </a:solidFill>
              <a:cs typeface="+mn-cs"/>
            </a:endParaRPr>
          </a:p>
        </p:txBody>
      </p:sp>
      <p:sp>
        <p:nvSpPr>
          <p:cNvPr id="103433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>
                <a:solidFill>
                  <a:srgbClr val="0066FF"/>
                </a:solidFill>
                <a:latin typeface="Times New Roman" pitchFamily="18" charset="0"/>
              </a:rPr>
              <a:t>Đáp án đúng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2981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40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40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2" y="2500306"/>
            <a:ext cx="2857520" cy="257176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5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O</a:t>
            </a:r>
            <a:endParaRPr lang="vi-VN" sz="25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85860"/>
            <a:ext cx="2400288" cy="484030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0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300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43702" y="2428868"/>
            <a:ext cx="2043098" cy="421484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0" b="1" dirty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endParaRPr lang="vi-VN" sz="20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vi-VN" dirty="0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urkwaa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2286000" y="1447800"/>
            <a:ext cx="4005263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+mn-cs"/>
              </a:rPr>
              <a:t>Ai dạy bé hát</a:t>
            </a:r>
            <a:br>
              <a:rPr lang="en-US" sz="3200" b="1">
                <a:solidFill>
                  <a:srgbClr val="FF0000"/>
                </a:solidFill>
                <a:latin typeface="Times New Roman" pitchFamily="18" charset="0"/>
                <a:cs typeface="+mn-cs"/>
              </a:rPr>
            </a:b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+mn-cs"/>
              </a:rPr>
              <a:t>Chải tóc hàng ngày</a:t>
            </a:r>
            <a:br>
              <a:rPr lang="en-US" sz="3200" b="1">
                <a:solidFill>
                  <a:srgbClr val="FF0000"/>
                </a:solidFill>
                <a:latin typeface="Times New Roman" pitchFamily="18" charset="0"/>
                <a:cs typeface="+mn-cs"/>
              </a:rPr>
            </a:b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+mn-cs"/>
              </a:rPr>
              <a:t>Ai kể chuyện hay</a:t>
            </a:r>
            <a:br>
              <a:rPr lang="en-US" sz="3200" b="1">
                <a:solidFill>
                  <a:srgbClr val="FF0000"/>
                </a:solidFill>
                <a:latin typeface="Times New Roman" pitchFamily="18" charset="0"/>
                <a:cs typeface="+mn-cs"/>
              </a:rPr>
            </a:b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+mn-cs"/>
              </a:rPr>
              <a:t>Khuyên bé đừng khóc</a:t>
            </a:r>
          </a:p>
          <a:p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+mn-cs"/>
              </a:rPr>
              <a:t>          Đó là ai??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+mn-cs"/>
              </a:rPr>
              <a:t> </a:t>
            </a:r>
          </a:p>
        </p:txBody>
      </p:sp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3657600" y="4419600"/>
            <a:ext cx="2209800" cy="1219200"/>
            <a:chOff x="1392" y="1200"/>
            <a:chExt cx="3120" cy="2016"/>
          </a:xfrm>
        </p:grpSpPr>
        <p:sp>
          <p:nvSpPr>
            <p:cNvPr id="12293" name="AutoShape 5"/>
            <p:cNvSpPr>
              <a:spLocks noChangeArrowheads="1"/>
            </p:cNvSpPr>
            <p:nvPr/>
          </p:nvSpPr>
          <p:spPr bwMode="auto">
            <a:xfrm>
              <a:off x="1392" y="1200"/>
              <a:ext cx="3120" cy="2016"/>
            </a:xfrm>
            <a:prstGeom prst="cube">
              <a:avLst>
                <a:gd name="adj" fmla="val 25000"/>
              </a:avLst>
            </a:prstGeom>
            <a:solidFill>
              <a:srgbClr val="FF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vi-VN" sz="18900" b="1">
                <a:solidFill>
                  <a:srgbClr val="000000"/>
                </a:solidFill>
                <a:latin typeface=".VnAvant" pitchFamily="34" charset="0"/>
                <a:cs typeface="+mn-cs"/>
              </a:endParaRPr>
            </a:p>
          </p:txBody>
        </p:sp>
        <p:grpSp>
          <p:nvGrpSpPr>
            <p:cNvPr id="12294" name="Group 6"/>
            <p:cNvGrpSpPr>
              <a:grpSpLocks/>
            </p:cNvGrpSpPr>
            <p:nvPr/>
          </p:nvGrpSpPr>
          <p:grpSpPr bwMode="auto">
            <a:xfrm>
              <a:off x="1920" y="1296"/>
              <a:ext cx="1563" cy="1585"/>
              <a:chOff x="2163" y="791"/>
              <a:chExt cx="1563" cy="1585"/>
            </a:xfrm>
          </p:grpSpPr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>
                <a:off x="2163" y="808"/>
                <a:ext cx="1563" cy="1335"/>
              </a:xfrm>
              <a:custGeom>
                <a:avLst/>
                <a:gdLst>
                  <a:gd name="T0" fmla="*/ 691 w 1563"/>
                  <a:gd name="T1" fmla="*/ 473 h 1335"/>
                  <a:gd name="T2" fmla="*/ 588 w 1563"/>
                  <a:gd name="T3" fmla="*/ 404 h 1335"/>
                  <a:gd name="T4" fmla="*/ 236 w 1563"/>
                  <a:gd name="T5" fmla="*/ 310 h 1335"/>
                  <a:gd name="T6" fmla="*/ 141 w 1563"/>
                  <a:gd name="T7" fmla="*/ 267 h 1335"/>
                  <a:gd name="T8" fmla="*/ 89 w 1563"/>
                  <a:gd name="T9" fmla="*/ 232 h 1335"/>
                  <a:gd name="T10" fmla="*/ 64 w 1563"/>
                  <a:gd name="T11" fmla="*/ 215 h 1335"/>
                  <a:gd name="T12" fmla="*/ 46 w 1563"/>
                  <a:gd name="T13" fmla="*/ 189 h 1335"/>
                  <a:gd name="T14" fmla="*/ 21 w 1563"/>
                  <a:gd name="T15" fmla="*/ 172 h 1335"/>
                  <a:gd name="T16" fmla="*/ 3 w 1563"/>
                  <a:gd name="T17" fmla="*/ 120 h 1335"/>
                  <a:gd name="T18" fmla="*/ 46 w 1563"/>
                  <a:gd name="T19" fmla="*/ 0 h 1335"/>
                  <a:gd name="T20" fmla="*/ 184 w 1563"/>
                  <a:gd name="T21" fmla="*/ 9 h 1335"/>
                  <a:gd name="T22" fmla="*/ 261 w 1563"/>
                  <a:gd name="T23" fmla="*/ 35 h 1335"/>
                  <a:gd name="T24" fmla="*/ 356 w 1563"/>
                  <a:gd name="T25" fmla="*/ 86 h 1335"/>
                  <a:gd name="T26" fmla="*/ 425 w 1563"/>
                  <a:gd name="T27" fmla="*/ 129 h 1335"/>
                  <a:gd name="T28" fmla="*/ 519 w 1563"/>
                  <a:gd name="T29" fmla="*/ 215 h 1335"/>
                  <a:gd name="T30" fmla="*/ 597 w 1563"/>
                  <a:gd name="T31" fmla="*/ 292 h 1335"/>
                  <a:gd name="T32" fmla="*/ 640 w 1563"/>
                  <a:gd name="T33" fmla="*/ 327 h 1335"/>
                  <a:gd name="T34" fmla="*/ 683 w 1563"/>
                  <a:gd name="T35" fmla="*/ 370 h 1335"/>
                  <a:gd name="T36" fmla="*/ 691 w 1563"/>
                  <a:gd name="T37" fmla="*/ 396 h 1335"/>
                  <a:gd name="T38" fmla="*/ 700 w 1563"/>
                  <a:gd name="T39" fmla="*/ 430 h 1335"/>
                  <a:gd name="T40" fmla="*/ 751 w 1563"/>
                  <a:gd name="T41" fmla="*/ 378 h 1335"/>
                  <a:gd name="T42" fmla="*/ 812 w 1563"/>
                  <a:gd name="T43" fmla="*/ 318 h 1335"/>
                  <a:gd name="T44" fmla="*/ 855 w 1563"/>
                  <a:gd name="T45" fmla="*/ 267 h 1335"/>
                  <a:gd name="T46" fmla="*/ 923 w 1563"/>
                  <a:gd name="T47" fmla="*/ 232 h 1335"/>
                  <a:gd name="T48" fmla="*/ 941 w 1563"/>
                  <a:gd name="T49" fmla="*/ 215 h 1335"/>
                  <a:gd name="T50" fmla="*/ 1009 w 1563"/>
                  <a:gd name="T51" fmla="*/ 198 h 1335"/>
                  <a:gd name="T52" fmla="*/ 1173 w 1563"/>
                  <a:gd name="T53" fmla="*/ 155 h 1335"/>
                  <a:gd name="T54" fmla="*/ 1517 w 1563"/>
                  <a:gd name="T55" fmla="*/ 189 h 1335"/>
                  <a:gd name="T56" fmla="*/ 1560 w 1563"/>
                  <a:gd name="T57" fmla="*/ 224 h 1335"/>
                  <a:gd name="T58" fmla="*/ 1534 w 1563"/>
                  <a:gd name="T59" fmla="*/ 267 h 1335"/>
                  <a:gd name="T60" fmla="*/ 1448 w 1563"/>
                  <a:gd name="T61" fmla="*/ 318 h 1335"/>
                  <a:gd name="T62" fmla="*/ 1310 w 1563"/>
                  <a:gd name="T63" fmla="*/ 361 h 1335"/>
                  <a:gd name="T64" fmla="*/ 786 w 1563"/>
                  <a:gd name="T65" fmla="*/ 361 h 1335"/>
                  <a:gd name="T66" fmla="*/ 640 w 1563"/>
                  <a:gd name="T67" fmla="*/ 413 h 1335"/>
                  <a:gd name="T68" fmla="*/ 536 w 1563"/>
                  <a:gd name="T69" fmla="*/ 490 h 1335"/>
                  <a:gd name="T70" fmla="*/ 493 w 1563"/>
                  <a:gd name="T71" fmla="*/ 533 h 1335"/>
                  <a:gd name="T72" fmla="*/ 408 w 1563"/>
                  <a:gd name="T73" fmla="*/ 645 h 1335"/>
                  <a:gd name="T74" fmla="*/ 347 w 1563"/>
                  <a:gd name="T75" fmla="*/ 800 h 1335"/>
                  <a:gd name="T76" fmla="*/ 347 w 1563"/>
                  <a:gd name="T77" fmla="*/ 1066 h 1335"/>
                  <a:gd name="T78" fmla="*/ 390 w 1563"/>
                  <a:gd name="T79" fmla="*/ 1144 h 1335"/>
                  <a:gd name="T80" fmla="*/ 648 w 1563"/>
                  <a:gd name="T81" fmla="*/ 1333 h 1335"/>
                  <a:gd name="T82" fmla="*/ 812 w 1563"/>
                  <a:gd name="T83" fmla="*/ 1324 h 1335"/>
                  <a:gd name="T84" fmla="*/ 889 w 1563"/>
                  <a:gd name="T85" fmla="*/ 1272 h 1335"/>
                  <a:gd name="T86" fmla="*/ 915 w 1563"/>
                  <a:gd name="T87" fmla="*/ 1255 h 1335"/>
                  <a:gd name="T88" fmla="*/ 932 w 1563"/>
                  <a:gd name="T89" fmla="*/ 1229 h 1335"/>
                  <a:gd name="T90" fmla="*/ 958 w 1563"/>
                  <a:gd name="T91" fmla="*/ 1204 h 1335"/>
                  <a:gd name="T92" fmla="*/ 966 w 1563"/>
                  <a:gd name="T93" fmla="*/ 1178 h 1335"/>
                  <a:gd name="T94" fmla="*/ 1001 w 1563"/>
                  <a:gd name="T95" fmla="*/ 1126 h 1335"/>
                  <a:gd name="T96" fmla="*/ 1044 w 1563"/>
                  <a:gd name="T97" fmla="*/ 1006 h 1335"/>
                  <a:gd name="T98" fmla="*/ 984 w 1563"/>
                  <a:gd name="T99" fmla="*/ 834 h 1335"/>
                  <a:gd name="T100" fmla="*/ 923 w 1563"/>
                  <a:gd name="T101" fmla="*/ 1109 h 1335"/>
                  <a:gd name="T102" fmla="*/ 863 w 1563"/>
                  <a:gd name="T103" fmla="*/ 1178 h 1335"/>
                  <a:gd name="T104" fmla="*/ 726 w 1563"/>
                  <a:gd name="T105" fmla="*/ 1169 h 1335"/>
                  <a:gd name="T106" fmla="*/ 674 w 1563"/>
                  <a:gd name="T107" fmla="*/ 1135 h 1335"/>
                  <a:gd name="T108" fmla="*/ 631 w 1563"/>
                  <a:gd name="T109" fmla="*/ 1083 h 1335"/>
                  <a:gd name="T110" fmla="*/ 579 w 1563"/>
                  <a:gd name="T111" fmla="*/ 1015 h 1335"/>
                  <a:gd name="T112" fmla="*/ 545 w 1563"/>
                  <a:gd name="T113" fmla="*/ 911 h 1335"/>
                  <a:gd name="T114" fmla="*/ 579 w 1563"/>
                  <a:gd name="T115" fmla="*/ 602 h 1335"/>
                  <a:gd name="T116" fmla="*/ 614 w 1563"/>
                  <a:gd name="T117" fmla="*/ 525 h 1335"/>
                  <a:gd name="T118" fmla="*/ 674 w 1563"/>
                  <a:gd name="T119" fmla="*/ 464 h 1335"/>
                  <a:gd name="T120" fmla="*/ 674 w 1563"/>
                  <a:gd name="T121" fmla="*/ 404 h 1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63" h="1335">
                    <a:moveTo>
                      <a:pt x="691" y="473"/>
                    </a:moveTo>
                    <a:cubicBezTo>
                      <a:pt x="675" y="421"/>
                      <a:pt x="637" y="416"/>
                      <a:pt x="588" y="404"/>
                    </a:cubicBezTo>
                    <a:cubicBezTo>
                      <a:pt x="470" y="375"/>
                      <a:pt x="355" y="332"/>
                      <a:pt x="236" y="310"/>
                    </a:cubicBezTo>
                    <a:cubicBezTo>
                      <a:pt x="159" y="271"/>
                      <a:pt x="192" y="283"/>
                      <a:pt x="141" y="267"/>
                    </a:cubicBezTo>
                    <a:cubicBezTo>
                      <a:pt x="124" y="255"/>
                      <a:pt x="106" y="244"/>
                      <a:pt x="89" y="232"/>
                    </a:cubicBezTo>
                    <a:cubicBezTo>
                      <a:pt x="81" y="226"/>
                      <a:pt x="64" y="215"/>
                      <a:pt x="64" y="215"/>
                    </a:cubicBezTo>
                    <a:cubicBezTo>
                      <a:pt x="58" y="206"/>
                      <a:pt x="53" y="196"/>
                      <a:pt x="46" y="189"/>
                    </a:cubicBezTo>
                    <a:cubicBezTo>
                      <a:pt x="39" y="182"/>
                      <a:pt x="26" y="181"/>
                      <a:pt x="21" y="172"/>
                    </a:cubicBezTo>
                    <a:cubicBezTo>
                      <a:pt x="11" y="156"/>
                      <a:pt x="3" y="120"/>
                      <a:pt x="3" y="120"/>
                    </a:cubicBezTo>
                    <a:cubicBezTo>
                      <a:pt x="10" y="61"/>
                      <a:pt x="0" y="31"/>
                      <a:pt x="46" y="0"/>
                    </a:cubicBezTo>
                    <a:cubicBezTo>
                      <a:pt x="92" y="3"/>
                      <a:pt x="138" y="4"/>
                      <a:pt x="184" y="9"/>
                    </a:cubicBezTo>
                    <a:cubicBezTo>
                      <a:pt x="211" y="12"/>
                      <a:pt x="261" y="35"/>
                      <a:pt x="261" y="35"/>
                    </a:cubicBezTo>
                    <a:cubicBezTo>
                      <a:pt x="286" y="59"/>
                      <a:pt x="323" y="75"/>
                      <a:pt x="356" y="86"/>
                    </a:cubicBezTo>
                    <a:cubicBezTo>
                      <a:pt x="377" y="118"/>
                      <a:pt x="390" y="117"/>
                      <a:pt x="425" y="129"/>
                    </a:cubicBezTo>
                    <a:cubicBezTo>
                      <a:pt x="455" y="159"/>
                      <a:pt x="483" y="191"/>
                      <a:pt x="519" y="215"/>
                    </a:cubicBezTo>
                    <a:cubicBezTo>
                      <a:pt x="540" y="246"/>
                      <a:pt x="561" y="281"/>
                      <a:pt x="597" y="292"/>
                    </a:cubicBezTo>
                    <a:cubicBezTo>
                      <a:pt x="651" y="349"/>
                      <a:pt x="570" y="266"/>
                      <a:pt x="640" y="327"/>
                    </a:cubicBezTo>
                    <a:cubicBezTo>
                      <a:pt x="655" y="340"/>
                      <a:pt x="683" y="370"/>
                      <a:pt x="683" y="370"/>
                    </a:cubicBezTo>
                    <a:cubicBezTo>
                      <a:pt x="686" y="379"/>
                      <a:pt x="689" y="387"/>
                      <a:pt x="691" y="396"/>
                    </a:cubicBezTo>
                    <a:cubicBezTo>
                      <a:pt x="694" y="407"/>
                      <a:pt x="689" y="433"/>
                      <a:pt x="700" y="430"/>
                    </a:cubicBezTo>
                    <a:cubicBezTo>
                      <a:pt x="723" y="423"/>
                      <a:pt x="734" y="395"/>
                      <a:pt x="751" y="378"/>
                    </a:cubicBezTo>
                    <a:cubicBezTo>
                      <a:pt x="770" y="359"/>
                      <a:pt x="795" y="339"/>
                      <a:pt x="812" y="318"/>
                    </a:cubicBezTo>
                    <a:cubicBezTo>
                      <a:pt x="832" y="294"/>
                      <a:pt x="826" y="286"/>
                      <a:pt x="855" y="267"/>
                    </a:cubicBezTo>
                    <a:cubicBezTo>
                      <a:pt x="876" y="253"/>
                      <a:pt x="900" y="244"/>
                      <a:pt x="923" y="232"/>
                    </a:cubicBezTo>
                    <a:cubicBezTo>
                      <a:pt x="930" y="228"/>
                      <a:pt x="934" y="219"/>
                      <a:pt x="941" y="215"/>
                    </a:cubicBezTo>
                    <a:cubicBezTo>
                      <a:pt x="947" y="212"/>
                      <a:pt x="1002" y="200"/>
                      <a:pt x="1009" y="198"/>
                    </a:cubicBezTo>
                    <a:cubicBezTo>
                      <a:pt x="1064" y="182"/>
                      <a:pt x="1117" y="165"/>
                      <a:pt x="1173" y="155"/>
                    </a:cubicBezTo>
                    <a:cubicBezTo>
                      <a:pt x="1432" y="163"/>
                      <a:pt x="1374" y="145"/>
                      <a:pt x="1517" y="189"/>
                    </a:cubicBezTo>
                    <a:cubicBezTo>
                      <a:pt x="1522" y="192"/>
                      <a:pt x="1558" y="215"/>
                      <a:pt x="1560" y="224"/>
                    </a:cubicBezTo>
                    <a:cubicBezTo>
                      <a:pt x="1563" y="239"/>
                      <a:pt x="1543" y="259"/>
                      <a:pt x="1534" y="267"/>
                    </a:cubicBezTo>
                    <a:cubicBezTo>
                      <a:pt x="1503" y="292"/>
                      <a:pt x="1486" y="309"/>
                      <a:pt x="1448" y="318"/>
                    </a:cubicBezTo>
                    <a:cubicBezTo>
                      <a:pt x="1404" y="340"/>
                      <a:pt x="1358" y="352"/>
                      <a:pt x="1310" y="361"/>
                    </a:cubicBezTo>
                    <a:cubicBezTo>
                      <a:pt x="1108" y="356"/>
                      <a:pt x="975" y="345"/>
                      <a:pt x="786" y="361"/>
                    </a:cubicBezTo>
                    <a:cubicBezTo>
                      <a:pt x="764" y="363"/>
                      <a:pt x="673" y="404"/>
                      <a:pt x="640" y="413"/>
                    </a:cubicBezTo>
                    <a:cubicBezTo>
                      <a:pt x="608" y="443"/>
                      <a:pt x="569" y="461"/>
                      <a:pt x="536" y="490"/>
                    </a:cubicBezTo>
                    <a:cubicBezTo>
                      <a:pt x="521" y="503"/>
                      <a:pt x="493" y="533"/>
                      <a:pt x="493" y="533"/>
                    </a:cubicBezTo>
                    <a:cubicBezTo>
                      <a:pt x="472" y="577"/>
                      <a:pt x="437" y="606"/>
                      <a:pt x="408" y="645"/>
                    </a:cubicBezTo>
                    <a:cubicBezTo>
                      <a:pt x="390" y="698"/>
                      <a:pt x="365" y="747"/>
                      <a:pt x="347" y="800"/>
                    </a:cubicBezTo>
                    <a:cubicBezTo>
                      <a:pt x="331" y="917"/>
                      <a:pt x="333" y="878"/>
                      <a:pt x="347" y="1066"/>
                    </a:cubicBezTo>
                    <a:cubicBezTo>
                      <a:pt x="349" y="1092"/>
                      <a:pt x="382" y="1130"/>
                      <a:pt x="390" y="1144"/>
                    </a:cubicBezTo>
                    <a:cubicBezTo>
                      <a:pt x="441" y="1241"/>
                      <a:pt x="548" y="1298"/>
                      <a:pt x="648" y="1333"/>
                    </a:cubicBezTo>
                    <a:cubicBezTo>
                      <a:pt x="703" y="1330"/>
                      <a:pt x="758" y="1335"/>
                      <a:pt x="812" y="1324"/>
                    </a:cubicBezTo>
                    <a:cubicBezTo>
                      <a:pt x="816" y="1323"/>
                      <a:pt x="875" y="1282"/>
                      <a:pt x="889" y="1272"/>
                    </a:cubicBezTo>
                    <a:cubicBezTo>
                      <a:pt x="898" y="1266"/>
                      <a:pt x="915" y="1255"/>
                      <a:pt x="915" y="1255"/>
                    </a:cubicBezTo>
                    <a:cubicBezTo>
                      <a:pt x="921" y="1246"/>
                      <a:pt x="925" y="1237"/>
                      <a:pt x="932" y="1229"/>
                    </a:cubicBezTo>
                    <a:cubicBezTo>
                      <a:pt x="940" y="1220"/>
                      <a:pt x="951" y="1214"/>
                      <a:pt x="958" y="1204"/>
                    </a:cubicBezTo>
                    <a:cubicBezTo>
                      <a:pt x="963" y="1196"/>
                      <a:pt x="962" y="1186"/>
                      <a:pt x="966" y="1178"/>
                    </a:cubicBezTo>
                    <a:cubicBezTo>
                      <a:pt x="976" y="1160"/>
                      <a:pt x="1001" y="1126"/>
                      <a:pt x="1001" y="1126"/>
                    </a:cubicBezTo>
                    <a:cubicBezTo>
                      <a:pt x="1011" y="1084"/>
                      <a:pt x="1033" y="1049"/>
                      <a:pt x="1044" y="1006"/>
                    </a:cubicBezTo>
                    <a:cubicBezTo>
                      <a:pt x="1036" y="880"/>
                      <a:pt x="1071" y="865"/>
                      <a:pt x="984" y="834"/>
                    </a:cubicBezTo>
                    <a:cubicBezTo>
                      <a:pt x="869" y="864"/>
                      <a:pt x="930" y="995"/>
                      <a:pt x="923" y="1109"/>
                    </a:cubicBezTo>
                    <a:cubicBezTo>
                      <a:pt x="921" y="1142"/>
                      <a:pt x="884" y="1157"/>
                      <a:pt x="863" y="1178"/>
                    </a:cubicBezTo>
                    <a:cubicBezTo>
                      <a:pt x="817" y="1175"/>
                      <a:pt x="771" y="1179"/>
                      <a:pt x="726" y="1169"/>
                    </a:cubicBezTo>
                    <a:cubicBezTo>
                      <a:pt x="706" y="1164"/>
                      <a:pt x="674" y="1135"/>
                      <a:pt x="674" y="1135"/>
                    </a:cubicBezTo>
                    <a:cubicBezTo>
                      <a:pt x="618" y="1049"/>
                      <a:pt x="703" y="1175"/>
                      <a:pt x="631" y="1083"/>
                    </a:cubicBezTo>
                    <a:cubicBezTo>
                      <a:pt x="568" y="1002"/>
                      <a:pt x="622" y="1055"/>
                      <a:pt x="579" y="1015"/>
                    </a:cubicBezTo>
                    <a:cubicBezTo>
                      <a:pt x="568" y="980"/>
                      <a:pt x="557" y="945"/>
                      <a:pt x="545" y="911"/>
                    </a:cubicBezTo>
                    <a:cubicBezTo>
                      <a:pt x="550" y="775"/>
                      <a:pt x="543" y="711"/>
                      <a:pt x="579" y="602"/>
                    </a:cubicBezTo>
                    <a:cubicBezTo>
                      <a:pt x="590" y="569"/>
                      <a:pt x="592" y="550"/>
                      <a:pt x="614" y="525"/>
                    </a:cubicBezTo>
                    <a:cubicBezTo>
                      <a:pt x="633" y="504"/>
                      <a:pt x="668" y="492"/>
                      <a:pt x="674" y="464"/>
                    </a:cubicBezTo>
                    <a:cubicBezTo>
                      <a:pt x="678" y="444"/>
                      <a:pt x="674" y="424"/>
                      <a:pt x="674" y="404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>
                <a:off x="2837" y="791"/>
                <a:ext cx="888" cy="1585"/>
              </a:xfrm>
              <a:custGeom>
                <a:avLst/>
                <a:gdLst>
                  <a:gd name="T0" fmla="*/ 17 w 888"/>
                  <a:gd name="T1" fmla="*/ 413 h 1585"/>
                  <a:gd name="T2" fmla="*/ 26 w 888"/>
                  <a:gd name="T3" fmla="*/ 198 h 1585"/>
                  <a:gd name="T4" fmla="*/ 69 w 888"/>
                  <a:gd name="T5" fmla="*/ 0 h 1585"/>
                  <a:gd name="T6" fmla="*/ 198 w 888"/>
                  <a:gd name="T7" fmla="*/ 52 h 1585"/>
                  <a:gd name="T8" fmla="*/ 163 w 888"/>
                  <a:gd name="T9" fmla="*/ 241 h 1585"/>
                  <a:gd name="T10" fmla="*/ 120 w 888"/>
                  <a:gd name="T11" fmla="*/ 335 h 1585"/>
                  <a:gd name="T12" fmla="*/ 112 w 888"/>
                  <a:gd name="T13" fmla="*/ 361 h 1585"/>
                  <a:gd name="T14" fmla="*/ 86 w 888"/>
                  <a:gd name="T15" fmla="*/ 370 h 1585"/>
                  <a:gd name="T16" fmla="*/ 9 w 888"/>
                  <a:gd name="T17" fmla="*/ 404 h 1585"/>
                  <a:gd name="T18" fmla="*/ 206 w 888"/>
                  <a:gd name="T19" fmla="*/ 490 h 1585"/>
                  <a:gd name="T20" fmla="*/ 258 w 888"/>
                  <a:gd name="T21" fmla="*/ 516 h 1585"/>
                  <a:gd name="T22" fmla="*/ 301 w 888"/>
                  <a:gd name="T23" fmla="*/ 550 h 1585"/>
                  <a:gd name="T24" fmla="*/ 310 w 888"/>
                  <a:gd name="T25" fmla="*/ 679 h 1585"/>
                  <a:gd name="T26" fmla="*/ 275 w 888"/>
                  <a:gd name="T27" fmla="*/ 722 h 1585"/>
                  <a:gd name="T28" fmla="*/ 95 w 888"/>
                  <a:gd name="T29" fmla="*/ 679 h 1585"/>
                  <a:gd name="T30" fmla="*/ 34 w 888"/>
                  <a:gd name="T31" fmla="*/ 585 h 1585"/>
                  <a:gd name="T32" fmla="*/ 0 w 888"/>
                  <a:gd name="T33" fmla="*/ 430 h 1585"/>
                  <a:gd name="T34" fmla="*/ 172 w 888"/>
                  <a:gd name="T35" fmla="*/ 413 h 1585"/>
                  <a:gd name="T36" fmla="*/ 335 w 888"/>
                  <a:gd name="T37" fmla="*/ 490 h 1585"/>
                  <a:gd name="T38" fmla="*/ 645 w 888"/>
                  <a:gd name="T39" fmla="*/ 653 h 1585"/>
                  <a:gd name="T40" fmla="*/ 653 w 888"/>
                  <a:gd name="T41" fmla="*/ 679 h 1585"/>
                  <a:gd name="T42" fmla="*/ 671 w 888"/>
                  <a:gd name="T43" fmla="*/ 696 h 1585"/>
                  <a:gd name="T44" fmla="*/ 714 w 888"/>
                  <a:gd name="T45" fmla="*/ 817 h 1585"/>
                  <a:gd name="T46" fmla="*/ 714 w 888"/>
                  <a:gd name="T47" fmla="*/ 1358 h 1585"/>
                  <a:gd name="T48" fmla="*/ 602 w 888"/>
                  <a:gd name="T49" fmla="*/ 1513 h 1585"/>
                  <a:gd name="T50" fmla="*/ 524 w 888"/>
                  <a:gd name="T51" fmla="*/ 1582 h 1585"/>
                  <a:gd name="T52" fmla="*/ 619 w 888"/>
                  <a:gd name="T53" fmla="*/ 1573 h 1585"/>
                  <a:gd name="T54" fmla="*/ 636 w 888"/>
                  <a:gd name="T55" fmla="*/ 1547 h 1585"/>
                  <a:gd name="T56" fmla="*/ 662 w 888"/>
                  <a:gd name="T57" fmla="*/ 1530 h 1585"/>
                  <a:gd name="T58" fmla="*/ 714 w 888"/>
                  <a:gd name="T59" fmla="*/ 1410 h 1585"/>
                  <a:gd name="T60" fmla="*/ 791 w 888"/>
                  <a:gd name="T61" fmla="*/ 1186 h 1585"/>
                  <a:gd name="T62" fmla="*/ 817 w 888"/>
                  <a:gd name="T63" fmla="*/ 1143 h 1585"/>
                  <a:gd name="T64" fmla="*/ 748 w 888"/>
                  <a:gd name="T65" fmla="*/ 585 h 1585"/>
                  <a:gd name="T66" fmla="*/ 662 w 888"/>
                  <a:gd name="T67" fmla="*/ 516 h 1585"/>
                  <a:gd name="T68" fmla="*/ 284 w 888"/>
                  <a:gd name="T69" fmla="*/ 421 h 1585"/>
                  <a:gd name="T70" fmla="*/ 77 w 888"/>
                  <a:gd name="T71" fmla="*/ 404 h 1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8" h="1585">
                    <a:moveTo>
                      <a:pt x="17" y="413"/>
                    </a:moveTo>
                    <a:cubicBezTo>
                      <a:pt x="97" y="385"/>
                      <a:pt x="37" y="266"/>
                      <a:pt x="26" y="198"/>
                    </a:cubicBezTo>
                    <a:cubicBezTo>
                      <a:pt x="36" y="6"/>
                      <a:pt x="12" y="87"/>
                      <a:pt x="69" y="0"/>
                    </a:cubicBezTo>
                    <a:cubicBezTo>
                      <a:pt x="137" y="8"/>
                      <a:pt x="154" y="6"/>
                      <a:pt x="198" y="52"/>
                    </a:cubicBezTo>
                    <a:cubicBezTo>
                      <a:pt x="194" y="124"/>
                      <a:pt x="213" y="191"/>
                      <a:pt x="163" y="241"/>
                    </a:cubicBezTo>
                    <a:cubicBezTo>
                      <a:pt x="151" y="276"/>
                      <a:pt x="147" y="310"/>
                      <a:pt x="120" y="335"/>
                    </a:cubicBezTo>
                    <a:cubicBezTo>
                      <a:pt x="117" y="344"/>
                      <a:pt x="118" y="354"/>
                      <a:pt x="112" y="361"/>
                    </a:cubicBezTo>
                    <a:cubicBezTo>
                      <a:pt x="106" y="368"/>
                      <a:pt x="94" y="366"/>
                      <a:pt x="86" y="370"/>
                    </a:cubicBezTo>
                    <a:cubicBezTo>
                      <a:pt x="59" y="383"/>
                      <a:pt x="37" y="394"/>
                      <a:pt x="9" y="404"/>
                    </a:cubicBezTo>
                    <a:cubicBezTo>
                      <a:pt x="47" y="462"/>
                      <a:pt x="142" y="480"/>
                      <a:pt x="206" y="490"/>
                    </a:cubicBezTo>
                    <a:cubicBezTo>
                      <a:pt x="222" y="501"/>
                      <a:pt x="243" y="504"/>
                      <a:pt x="258" y="516"/>
                    </a:cubicBezTo>
                    <a:cubicBezTo>
                      <a:pt x="311" y="559"/>
                      <a:pt x="238" y="531"/>
                      <a:pt x="301" y="550"/>
                    </a:cubicBezTo>
                    <a:cubicBezTo>
                      <a:pt x="318" y="599"/>
                      <a:pt x="326" y="620"/>
                      <a:pt x="310" y="679"/>
                    </a:cubicBezTo>
                    <a:cubicBezTo>
                      <a:pt x="305" y="697"/>
                      <a:pt x="285" y="707"/>
                      <a:pt x="275" y="722"/>
                    </a:cubicBezTo>
                    <a:cubicBezTo>
                      <a:pt x="119" y="712"/>
                      <a:pt x="172" y="731"/>
                      <a:pt x="95" y="679"/>
                    </a:cubicBezTo>
                    <a:cubicBezTo>
                      <a:pt x="77" y="653"/>
                      <a:pt x="57" y="606"/>
                      <a:pt x="34" y="585"/>
                    </a:cubicBezTo>
                    <a:cubicBezTo>
                      <a:pt x="18" y="534"/>
                      <a:pt x="14" y="481"/>
                      <a:pt x="0" y="430"/>
                    </a:cubicBezTo>
                    <a:cubicBezTo>
                      <a:pt x="26" y="353"/>
                      <a:pt x="2" y="398"/>
                      <a:pt x="172" y="413"/>
                    </a:cubicBezTo>
                    <a:cubicBezTo>
                      <a:pt x="233" y="418"/>
                      <a:pt x="283" y="463"/>
                      <a:pt x="335" y="490"/>
                    </a:cubicBezTo>
                    <a:cubicBezTo>
                      <a:pt x="437" y="542"/>
                      <a:pt x="577" y="553"/>
                      <a:pt x="645" y="653"/>
                    </a:cubicBezTo>
                    <a:cubicBezTo>
                      <a:pt x="648" y="662"/>
                      <a:pt x="648" y="671"/>
                      <a:pt x="653" y="679"/>
                    </a:cubicBezTo>
                    <a:cubicBezTo>
                      <a:pt x="657" y="686"/>
                      <a:pt x="668" y="688"/>
                      <a:pt x="671" y="696"/>
                    </a:cubicBezTo>
                    <a:cubicBezTo>
                      <a:pt x="691" y="742"/>
                      <a:pt x="681" y="770"/>
                      <a:pt x="714" y="817"/>
                    </a:cubicBezTo>
                    <a:cubicBezTo>
                      <a:pt x="767" y="984"/>
                      <a:pt x="780" y="1204"/>
                      <a:pt x="714" y="1358"/>
                    </a:cubicBezTo>
                    <a:cubicBezTo>
                      <a:pt x="690" y="1413"/>
                      <a:pt x="654" y="1479"/>
                      <a:pt x="602" y="1513"/>
                    </a:cubicBezTo>
                    <a:cubicBezTo>
                      <a:pt x="596" y="1517"/>
                      <a:pt x="487" y="1585"/>
                      <a:pt x="524" y="1582"/>
                    </a:cubicBezTo>
                    <a:cubicBezTo>
                      <a:pt x="556" y="1579"/>
                      <a:pt x="587" y="1576"/>
                      <a:pt x="619" y="1573"/>
                    </a:cubicBezTo>
                    <a:cubicBezTo>
                      <a:pt x="625" y="1564"/>
                      <a:pt x="629" y="1554"/>
                      <a:pt x="636" y="1547"/>
                    </a:cubicBezTo>
                    <a:cubicBezTo>
                      <a:pt x="643" y="1540"/>
                      <a:pt x="656" y="1539"/>
                      <a:pt x="662" y="1530"/>
                    </a:cubicBezTo>
                    <a:cubicBezTo>
                      <a:pt x="688" y="1489"/>
                      <a:pt x="679" y="1443"/>
                      <a:pt x="714" y="1410"/>
                    </a:cubicBezTo>
                    <a:cubicBezTo>
                      <a:pt x="729" y="1327"/>
                      <a:pt x="745" y="1257"/>
                      <a:pt x="791" y="1186"/>
                    </a:cubicBezTo>
                    <a:cubicBezTo>
                      <a:pt x="834" y="1120"/>
                      <a:pt x="765" y="1198"/>
                      <a:pt x="817" y="1143"/>
                    </a:cubicBezTo>
                    <a:cubicBezTo>
                      <a:pt x="880" y="945"/>
                      <a:pt x="888" y="725"/>
                      <a:pt x="748" y="585"/>
                    </a:cubicBezTo>
                    <a:cubicBezTo>
                      <a:pt x="719" y="556"/>
                      <a:pt x="700" y="528"/>
                      <a:pt x="662" y="516"/>
                    </a:cubicBezTo>
                    <a:cubicBezTo>
                      <a:pt x="551" y="405"/>
                      <a:pt x="448" y="427"/>
                      <a:pt x="284" y="421"/>
                    </a:cubicBezTo>
                    <a:cubicBezTo>
                      <a:pt x="141" y="399"/>
                      <a:pt x="210" y="404"/>
                      <a:pt x="77" y="404"/>
                    </a:cubicBezTo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12297" name="Group 2"/>
          <p:cNvGrpSpPr>
            <a:grpSpLocks/>
          </p:cNvGrpSpPr>
          <p:nvPr/>
        </p:nvGrpSpPr>
        <p:grpSpPr bwMode="auto">
          <a:xfrm>
            <a:off x="5943600" y="3048000"/>
            <a:ext cx="2743200" cy="3319463"/>
            <a:chOff x="0" y="480"/>
            <a:chExt cx="1087" cy="1955"/>
          </a:xfrm>
        </p:grpSpPr>
        <p:pic>
          <p:nvPicPr>
            <p:cNvPr id="12298" name="Picture 3" descr="Dauhoi2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0" y="480"/>
              <a:ext cx="1008" cy="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9" name="Picture 4" descr="ag00317_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16"/>
              <a:ext cx="1087" cy="16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0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">
                <a:solidFill>
                  <a:srgbClr val="00FFFF"/>
                </a:solidFill>
                <a:latin typeface="Times New Roman" pitchFamily="18" charset="0"/>
              </a:rPr>
              <a:t>Câu đố về cô giáo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48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94912E-6 L -0.0375 -0.3108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5" y="-155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s (1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1447800" y="3733800"/>
            <a:ext cx="5867400" cy="1100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8600" b="1">
                <a:solidFill>
                  <a:srgbClr val="FF0000"/>
                </a:solidFill>
                <a:latin typeface="VNI-Avo" pitchFamily="2" charset="0"/>
                <a:cs typeface="+mn-cs"/>
              </a:rPr>
              <a:t>coâ giaùo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15240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c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146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«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41910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g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1816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i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1722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¸</a:t>
            </a: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7162800" y="51054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o</a:t>
            </a:r>
          </a:p>
        </p:txBody>
      </p:sp>
      <p:sp>
        <p:nvSpPr>
          <p:cNvPr id="13328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  <a:latin typeface="Times New Roman" pitchFamily="18" charset="0"/>
              </a:rPr>
              <a:t>Giới thiệu từ “Cô giáo”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F04327-0C7A-46A8-8D8F-483326C865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503" y="1137196"/>
            <a:ext cx="4581993" cy="22918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0569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33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33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133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33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133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133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33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5" grpId="1" animBg="1"/>
      <p:bldP spid="13316" grpId="0" animBg="1"/>
      <p:bldP spid="13316" grpId="1" animBg="1"/>
      <p:bldP spid="13317" grpId="0" animBg="1"/>
      <p:bldP spid="13317" grpId="1" animBg="1"/>
      <p:bldP spid="13318" grpId="0" animBg="1"/>
      <p:bldP spid="13318" grpId="1" animBg="1"/>
      <p:bldP spid="13319" grpId="0" animBg="1"/>
      <p:bldP spid="13319" grpId="1" animBg="1"/>
      <p:bldP spid="13320" grpId="0" animBg="1"/>
      <p:bldP spid="13320" grpId="1" animBg="1"/>
      <p:bldP spid="13321" grpId="0" animBg="1"/>
      <p:bldP spid="133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images (1)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1066800" y="22860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c</a:t>
            </a:r>
          </a:p>
        </p:txBody>
      </p:sp>
      <p:sp>
        <p:nvSpPr>
          <p:cNvPr id="10752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57400" y="22860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«</a:t>
            </a:r>
          </a:p>
        </p:txBody>
      </p:sp>
      <p:sp>
        <p:nvSpPr>
          <p:cNvPr id="107525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733800" y="22860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g</a:t>
            </a:r>
          </a:p>
        </p:txBody>
      </p:sp>
      <p:sp>
        <p:nvSpPr>
          <p:cNvPr id="107526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724400" y="22860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i</a:t>
            </a:r>
          </a:p>
        </p:txBody>
      </p:sp>
      <p:sp>
        <p:nvSpPr>
          <p:cNvPr id="107527" name="Rectangle 7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715000" y="22860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¸</a:t>
            </a:r>
          </a:p>
        </p:txBody>
      </p:sp>
      <p:sp>
        <p:nvSpPr>
          <p:cNvPr id="107528" name="Rectangle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705600" y="2286000"/>
            <a:ext cx="990600" cy="1752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9600" b="1">
                <a:solidFill>
                  <a:srgbClr val="FF0000"/>
                </a:solidFill>
                <a:latin typeface=".VnAvant" pitchFamily="34" charset="0"/>
                <a:cs typeface="+mn-cs"/>
              </a:rPr>
              <a:t>o</a:t>
            </a:r>
          </a:p>
        </p:txBody>
      </p:sp>
      <p:sp>
        <p:nvSpPr>
          <p:cNvPr id="107529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800">
                <a:solidFill>
                  <a:schemeClr val="bg1"/>
                </a:solidFill>
                <a:latin typeface="Times New Roman" pitchFamily="18" charset="0"/>
              </a:rPr>
              <a:t>Tìm chữ o từ “Cô giáo”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5817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774139008,D:\CHỮ CÁI O, Ô,Ơ\bai giang\Media.ppcx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8,1774139008,D:\CHỮ CÁI O, Ô,Ơ\bai giang\Media.ppc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4,1774139008,D:\CHỮ CÁI O, Ô,Ơ\bai giang\Media.ppc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5,1774139008,D:\CHỮ CÁI O, Ô,Ơ\bai giang\Media.ppc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6,1774139008,D:\CHỮ CÁI O, Ô,Ơ\bai giang\Media.ppcx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8,1774139008,D:\CHỮ CÁI O, Ô,Ơ\bai giang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4,1774139008,D:\CHỮ CÁI O, Ô,Ơ\bai giang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5,1774139008,D:\CHỮ CÁI O, Ô,Ơ\bai giang\Media.ppc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9,1774139008,D:\CHỮ CÁI O, Ô,Ơ\bai giang\Media.ppc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0,1774139008,D:\CHỮ CÁI O, Ô,Ơ\bai giang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5,1774139008,D:\CHỮ CÁI O, Ô,Ơ\bai giang\Media.ppc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6,1774139008,D:\CHỮ CÁI O, Ô,Ơ\bai giang\Media.ppc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7,1774139008,D:\CHỮ CÁI O, Ô,Ơ\bai giang\Media.ppc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8,1774139008,D:\CHỮ CÁI O, Ô,Ơ\bai giang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363</Words>
  <Application>Microsoft Office PowerPoint</Application>
  <PresentationFormat>Trình chiếu Trên màn hình (4:3)</PresentationFormat>
  <Paragraphs>154</Paragraphs>
  <Slides>32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15</vt:i4>
      </vt:variant>
      <vt:variant>
        <vt:lpstr>Tiêu đề Bản chiếu</vt:lpstr>
      </vt:variant>
      <vt:variant>
        <vt:i4>32</vt:i4>
      </vt:variant>
    </vt:vector>
  </HeadingPairs>
  <TitlesOfParts>
    <vt:vector size="57" baseType="lpstr">
      <vt:lpstr>.VnArialH</vt:lpstr>
      <vt:lpstr>.VnAvant</vt:lpstr>
      <vt:lpstr>.VnCooperH</vt:lpstr>
      <vt:lpstr>.VnTime</vt:lpstr>
      <vt:lpstr>Arial</vt:lpstr>
      <vt:lpstr>Calibri</vt:lpstr>
      <vt:lpstr>Century Gothic</vt:lpstr>
      <vt:lpstr>Times New Roman</vt:lpstr>
      <vt:lpstr>Tw Cen MT</vt:lpstr>
      <vt:lpstr>VNI-Avo</vt:lpstr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11_Default Design</vt:lpstr>
      <vt:lpstr>13_Default Design</vt:lpstr>
      <vt:lpstr>14_Default Design</vt:lpstr>
      <vt:lpstr>15_Default Design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O</vt:lpstr>
      <vt:lpstr>Câu đố về cô giáo</vt:lpstr>
      <vt:lpstr>Giới thiệu từ “Cô giáo”</vt:lpstr>
      <vt:lpstr>Tìm chữ o từ “Cô giáo”</vt:lpstr>
      <vt:lpstr>Đáp án sai</vt:lpstr>
      <vt:lpstr>Đáp án đúng</vt:lpstr>
      <vt:lpstr>Chữ ô trong từ cô giáo</vt:lpstr>
      <vt:lpstr>Bản trình bày PowerPoint</vt:lpstr>
      <vt:lpstr>  Ô</vt:lpstr>
      <vt:lpstr>Bản trình bày PowerPoint</vt:lpstr>
      <vt:lpstr>Khác nhau</vt:lpstr>
      <vt:lpstr>Chữ o trong từ “Lớp học”</vt:lpstr>
      <vt:lpstr>Tìm chữ o trong từ lớp học</vt:lpstr>
      <vt:lpstr>Đáp án sai</vt:lpstr>
      <vt:lpstr>Đáp án đúng</vt:lpstr>
      <vt:lpstr>    O   </vt:lpstr>
      <vt:lpstr> Ơ</vt:lpstr>
      <vt:lpstr>Bản trình bày PowerPoint</vt:lpstr>
      <vt:lpstr>KHÁC NHAU</vt:lpstr>
      <vt:lpstr>O  </vt:lpstr>
      <vt:lpstr>O     Ô    Ơ </vt:lpstr>
      <vt:lpstr>Bản trình bày PowerPoint</vt:lpstr>
      <vt:lpstr>Bé chơi trò chơi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HOẠT ĐỘNG KHÁM PHÁ KHOA HỌC</dc:title>
  <dc:creator>Admin</dc:creator>
  <cp:lastModifiedBy>Dung My</cp:lastModifiedBy>
  <cp:revision>49</cp:revision>
  <dcterms:created xsi:type="dcterms:W3CDTF">2019-04-10T00:24:44Z</dcterms:created>
  <dcterms:modified xsi:type="dcterms:W3CDTF">2022-10-07T16:20:59Z</dcterms:modified>
</cp:coreProperties>
</file>