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7" r:id="rId3"/>
    <p:sldId id="285" r:id="rId4"/>
    <p:sldId id="264" r:id="rId5"/>
    <p:sldId id="272" r:id="rId6"/>
    <p:sldId id="274" r:id="rId7"/>
    <p:sldId id="273" r:id="rId8"/>
    <p:sldId id="276" r:id="rId9"/>
    <p:sldId id="275" r:id="rId10"/>
    <p:sldId id="278" r:id="rId11"/>
    <p:sldId id="277" r:id="rId12"/>
    <p:sldId id="282" r:id="rId13"/>
  </p:sldIdLst>
  <p:sldSz cx="9144000" cy="6858000" type="screen4x3"/>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003300"/>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76"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a:defRPr/>
            </a:pPr>
            <a:endParaRPr lang="en-US"/>
          </a:p>
        </p:txBody>
      </p:sp>
      <p:sp>
        <p:nvSpPr>
          <p:cNvPr id="5" name="Footer Placeholder 4"/>
          <p:cNvSpPr>
            <a:spLocks noGrp="1"/>
          </p:cNvSpPr>
          <p:nvPr>
            <p:ph type="ftr" sz="quarter" idx="11"/>
          </p:nvPr>
        </p:nvSpPr>
        <p:spPr>
          <a:xfrm>
            <a:off x="1921934" y="5054602"/>
            <a:ext cx="4064860" cy="279400"/>
          </a:xfrm>
        </p:spPr>
        <p:txBody>
          <a:bodyPr/>
          <a:lstStyle/>
          <a:p>
            <a:pPr>
              <a:defRPr/>
            </a:pPr>
            <a:endParaRPr lang="en-US"/>
          </a:p>
        </p:txBody>
      </p:sp>
      <p:sp>
        <p:nvSpPr>
          <p:cNvPr id="6" name="Slide Number Placeholder 5"/>
          <p:cNvSpPr>
            <a:spLocks noGrp="1"/>
          </p:cNvSpPr>
          <p:nvPr>
            <p:ph type="sldNum" sz="quarter" idx="12"/>
          </p:nvPr>
        </p:nvSpPr>
        <p:spPr>
          <a:xfrm>
            <a:off x="6817317" y="5054602"/>
            <a:ext cx="413483" cy="279400"/>
          </a:xfrm>
        </p:spPr>
        <p:txBody>
          <a:bodyPr/>
          <a:lstStyle/>
          <a:p>
            <a:pPr>
              <a:defRPr/>
            </a:pPr>
            <a:fld id="{5B763A63-D220-49A1-857C-9017E8C8B542}" type="slidenum">
              <a:rPr lang="en-US" smtClean="0"/>
              <a:pPr>
                <a:defRPr/>
              </a:pPr>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6603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CB157E1-6579-400C-B883-CC7D83FE68F7}" type="slidenum">
              <a:rPr lang="en-US" smtClean="0"/>
              <a:pPr>
                <a:defRPr/>
              </a:pPr>
              <a:t>‹#›</a:t>
            </a:fld>
            <a:endParaRPr lang="en-US"/>
          </a:p>
        </p:txBody>
      </p:sp>
    </p:spTree>
    <p:extLst>
      <p:ext uri="{BB962C8B-B14F-4D97-AF65-F5344CB8AC3E}">
        <p14:creationId xmlns:p14="http://schemas.microsoft.com/office/powerpoint/2010/main" val="1256337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CB157E1-6579-400C-B883-CC7D83FE68F7}" type="slidenum">
              <a:rPr lang="en-US" smtClean="0"/>
              <a:pPr>
                <a:defRPr/>
              </a:pPr>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5782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CB157E1-6579-400C-B883-CC7D83FE68F7}" type="slidenum">
              <a:rPr lang="en-US" smtClean="0"/>
              <a:pPr>
                <a:defRPr/>
              </a:pPr>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0097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CB157E1-6579-400C-B883-CC7D83FE68F7}" type="slidenum">
              <a:rPr lang="en-US" smtClean="0"/>
              <a:pPr>
                <a:defRPr/>
              </a:pPr>
              <a:t>‹#›</a:t>
            </a:fld>
            <a:endParaRPr lang="en-US"/>
          </a:p>
        </p:txBody>
      </p:sp>
    </p:spTree>
    <p:extLst>
      <p:ext uri="{BB962C8B-B14F-4D97-AF65-F5344CB8AC3E}">
        <p14:creationId xmlns:p14="http://schemas.microsoft.com/office/powerpoint/2010/main" val="3020676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CB157E1-6579-400C-B883-CC7D83FE68F7}" type="slidenum">
              <a:rPr lang="en-US" smtClean="0"/>
              <a:pPr>
                <a:defRPr/>
              </a:pPr>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7605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CB157E1-6579-400C-B883-CC7D83FE68F7}" type="slidenum">
              <a:rPr lang="en-US" smtClean="0"/>
              <a:pPr>
                <a:defRPr/>
              </a:pPr>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2269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18D9C65-E1CD-4250-BF93-02BCDF7C2F8A}" type="slidenum">
              <a:rPr lang="en-US" smtClean="0"/>
              <a:pPr>
                <a:defRPr/>
              </a:pPr>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2749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C78A347-1358-471F-9A9E-21EB8FD1828F}" type="slidenum">
              <a:rPr lang="en-US" smtClean="0"/>
              <a:pPr>
                <a:defRPr/>
              </a:pPr>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9310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7BCA260-3500-4B8A-B644-DAFD4045609A}" type="slidenum">
              <a:rPr lang="en-US" smtClean="0"/>
              <a:pPr>
                <a:defRPr/>
              </a:pPr>
              <a:t>‹#›</a:t>
            </a:fld>
            <a:endParaRPr lang="en-US"/>
          </a:p>
        </p:txBody>
      </p:sp>
    </p:spTree>
    <p:extLst>
      <p:ext uri="{BB962C8B-B14F-4D97-AF65-F5344CB8AC3E}">
        <p14:creationId xmlns:p14="http://schemas.microsoft.com/office/powerpoint/2010/main" val="484307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EE742B-9D3E-4A4E-A5D7-3E011E0A915D}" type="slidenum">
              <a:rPr lang="en-US" smtClean="0"/>
              <a:pPr>
                <a:defRPr/>
              </a:pPr>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657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217BF97-A0FE-4599-B912-0F79E2E9FAB6}" type="slidenum">
              <a:rPr lang="en-US" smtClean="0"/>
              <a:pPr>
                <a:defRPr/>
              </a:pPr>
              <a:t>‹#›</a:t>
            </a:fld>
            <a:endParaRPr lang="en-US"/>
          </a:p>
        </p:txBody>
      </p:sp>
    </p:spTree>
    <p:extLst>
      <p:ext uri="{BB962C8B-B14F-4D97-AF65-F5344CB8AC3E}">
        <p14:creationId xmlns:p14="http://schemas.microsoft.com/office/powerpoint/2010/main" val="3747107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5419F46-E341-4D87-92CC-993A393BE95E}" type="slidenum">
              <a:rPr lang="en-US" smtClean="0"/>
              <a:pPr>
                <a:defRPr/>
              </a:pPr>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05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A2CA9FD-81BB-44F5-B4E3-5429307E25A2}" type="slidenum">
              <a:rPr lang="en-US" smtClean="0"/>
              <a:pPr>
                <a:defRPr/>
              </a:pPr>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3409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F447B8B-BD21-4498-99A1-9F6533004E95}" type="slidenum">
              <a:rPr lang="en-US" smtClean="0"/>
              <a:pPr>
                <a:defRPr/>
              </a:pPr>
              <a:t>‹#›</a:t>
            </a:fld>
            <a:endParaRPr lang="en-US"/>
          </a:p>
        </p:txBody>
      </p:sp>
    </p:spTree>
    <p:extLst>
      <p:ext uri="{BB962C8B-B14F-4D97-AF65-F5344CB8AC3E}">
        <p14:creationId xmlns:p14="http://schemas.microsoft.com/office/powerpoint/2010/main" val="721212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6AF086C-0A88-4492-9649-5EE03DCAE1E2}" type="slidenum">
              <a:rPr lang="en-US" smtClean="0"/>
              <a:pPr>
                <a:defRPr/>
              </a:pPr>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367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193CA8A-ED71-4425-8323-CF3A26A5F103}" type="slidenum">
              <a:rPr lang="en-US" smtClean="0"/>
              <a:pPr>
                <a:defRPr/>
              </a:pPr>
              <a:t>‹#›</a:t>
            </a:fld>
            <a:endParaRPr lang="en-US"/>
          </a:p>
        </p:txBody>
      </p:sp>
    </p:spTree>
    <p:extLst>
      <p:ext uri="{BB962C8B-B14F-4D97-AF65-F5344CB8AC3E}">
        <p14:creationId xmlns:p14="http://schemas.microsoft.com/office/powerpoint/2010/main" val="4284958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CCB157E1-6579-400C-B883-CC7D83FE68F7}" type="slidenum">
              <a:rPr lang="en-US" smtClean="0"/>
              <a:pPr>
                <a:defRPr/>
              </a:pPr>
              <a:t>‹#›</a:t>
            </a:fld>
            <a:endParaRPr lang="en-US"/>
          </a:p>
        </p:txBody>
      </p:sp>
    </p:spTree>
    <p:extLst>
      <p:ext uri="{BB962C8B-B14F-4D97-AF65-F5344CB8AC3E}">
        <p14:creationId xmlns:p14="http://schemas.microsoft.com/office/powerpoint/2010/main" val="20260633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audio" Target="file:///C:\Documents%20and%20Settings\ANGEL\Desktop\NHA&#803;C%20BA&#768;I%20TH&#416;%20B&#258;&#769;P%20CA&#777;I%20XANH\ta%20cung%20tr&#244;&#777;%20ta&#768;i%20&#273;o&#803;c%20th&#417;.mp3" TargetMode="Externa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file:///C:\Documents%20and%20Settings\ANGEL\Desktop\NHA&#803;C%20BA&#768;I%20TH&#416;%20B&#258;&#769;P%20CA&#777;I%20XANH\Audio_033.mp3"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56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WordArt 5"/>
          <p:cNvSpPr>
            <a:spLocks noChangeArrowheads="1" noChangeShapeType="1" noTextEdit="1"/>
          </p:cNvSpPr>
          <p:nvPr/>
        </p:nvSpPr>
        <p:spPr bwMode="auto">
          <a:xfrm>
            <a:off x="381000" y="381000"/>
            <a:ext cx="8458200" cy="4648200"/>
          </a:xfrm>
          <a:prstGeom prst="rect">
            <a:avLst/>
          </a:prstGeom>
        </p:spPr>
        <p:txBody>
          <a:bodyPr spcFirstLastPara="1" wrap="none" fromWordArt="1">
            <a:prstTxWarp prst="textArchUp">
              <a:avLst>
                <a:gd name="adj" fmla="val 10800000"/>
              </a:avLst>
            </a:prstTxWarp>
          </a:bodyPr>
          <a:lstStyle/>
          <a:p>
            <a:pPr algn="ctr"/>
            <a:endParaRPr lang="en-US" sz="3600" b="1" kern="10">
              <a:ln w="9525">
                <a:solidFill>
                  <a:srgbClr val="0000FF"/>
                </a:solidFill>
                <a:round/>
                <a:headEnd/>
                <a:tailEnd/>
              </a:ln>
              <a:solidFill>
                <a:srgbClr val="000000"/>
              </a:solidFill>
              <a:cs typeface="Arial" panose="020B0604020202020204" pitchFamily="34" charset="0"/>
            </a:endParaRPr>
          </a:p>
        </p:txBody>
      </p:sp>
      <p:sp>
        <p:nvSpPr>
          <p:cNvPr id="2057" name="WordArt 9"/>
          <p:cNvSpPr>
            <a:spLocks noChangeArrowheads="1" noChangeShapeType="1" noTextEdit="1"/>
          </p:cNvSpPr>
          <p:nvPr/>
        </p:nvSpPr>
        <p:spPr bwMode="auto">
          <a:xfrm>
            <a:off x="1295400" y="2667000"/>
            <a:ext cx="6867525" cy="533400"/>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headEnd/>
                  <a:tailEnd/>
                </a:ln>
                <a:solidFill>
                  <a:srgbClr val="0066CC"/>
                </a:solidFill>
                <a:effectLst>
                  <a:outerShdw dist="35921" dir="2700000" algn="ctr" rotWithShape="0">
                    <a:srgbClr val="990000"/>
                  </a:outerShdw>
                </a:effectLst>
                <a:cs typeface="Arial" panose="020B0604020202020204" pitchFamily="34" charset="0"/>
              </a:rPr>
              <a:t>ĐỀ TÀI: THƠ " BẮP CẢI XANH "</a:t>
            </a: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Arial" panose="020B0604020202020204" pitchFamily="34" charset="0"/>
            </a:endParaRPr>
          </a:p>
        </p:txBody>
      </p:sp>
      <p:sp>
        <p:nvSpPr>
          <p:cNvPr id="2059" name="WordArt 11"/>
          <p:cNvSpPr>
            <a:spLocks noChangeArrowheads="1" noChangeShapeType="1" noTextEdit="1"/>
          </p:cNvSpPr>
          <p:nvPr/>
        </p:nvSpPr>
        <p:spPr bwMode="auto">
          <a:xfrm>
            <a:off x="1143000" y="5257800"/>
            <a:ext cx="6953250" cy="612775"/>
          </a:xfrm>
          <a:prstGeom prst="rect">
            <a:avLst/>
          </a:prstGeom>
        </p:spPr>
        <p:txBody>
          <a:bodyPr wrap="none" fromWordArt="1">
            <a:prstTxWarp prst="textDoubleWave1">
              <a:avLst>
                <a:gd name="adj1" fmla="val 6500"/>
                <a:gd name="adj2" fmla="val 0"/>
              </a:avLst>
            </a:prstTxWarp>
          </a:bodyPr>
          <a:lstStyle/>
          <a:p>
            <a:pPr algn="ctr"/>
            <a:endParaRPr lang="en-US" sz="3600" b="1" kern="10" spc="-360">
              <a:ln w="12700">
                <a:solidFill>
                  <a:srgbClr val="000099"/>
                </a:solidFill>
                <a:round/>
                <a:headEnd/>
                <a:tailEnd/>
              </a:ln>
              <a:solidFill>
                <a:srgbClr val="33CCFF"/>
              </a:solidFill>
              <a:effectLst>
                <a:outerShdw dist="125724" dir="18900000" algn="ctr" rotWithShape="0">
                  <a:srgbClr val="000099"/>
                </a:outerShdw>
              </a:effectLst>
              <a:cs typeface="Arial" panose="020B0604020202020204" pitchFamily="34" charset="0"/>
            </a:endParaRPr>
          </a:p>
        </p:txBody>
      </p:sp>
      <p:sp>
        <p:nvSpPr>
          <p:cNvPr id="2054" name="TextBox 1"/>
          <p:cNvSpPr txBox="1">
            <a:spLocks noChangeArrowheads="1"/>
          </p:cNvSpPr>
          <p:nvPr/>
        </p:nvSpPr>
        <p:spPr bwMode="auto">
          <a:xfrm>
            <a:off x="2133600" y="1828800"/>
            <a:ext cx="50371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a:latin typeface="Times New Roman" panose="02020603050405020304" pitchFamily="18" charset="0"/>
                <a:cs typeface="Times New Roman" panose="02020603050405020304" pitchFamily="18" charset="0"/>
              </a:rPr>
              <a:t>Lĩnh vực phát triển ngôn ngữ</a:t>
            </a:r>
          </a:p>
        </p:txBody>
      </p:sp>
      <p:sp>
        <p:nvSpPr>
          <p:cNvPr id="5" name="Rectangle 4"/>
          <p:cNvSpPr/>
          <p:nvPr/>
        </p:nvSpPr>
        <p:spPr>
          <a:xfrm>
            <a:off x="1341716" y="3549134"/>
            <a:ext cx="66207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Lứa</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tuổi</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24-36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tháng</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ndParaRPr>
          </a:p>
        </p:txBody>
      </p:sp>
      <p:sp>
        <p:nvSpPr>
          <p:cNvPr id="2056" name="TextBox 5"/>
          <p:cNvSpPr txBox="1">
            <a:spLocks noChangeArrowheads="1"/>
          </p:cNvSpPr>
          <p:nvPr/>
        </p:nvSpPr>
        <p:spPr bwMode="auto">
          <a:xfrm>
            <a:off x="2375201" y="1143000"/>
            <a:ext cx="455394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dirty="0">
                <a:latin typeface="Times New Roman" panose="02020603050405020304" pitchFamily="18" charset="0"/>
                <a:cs typeface="Times New Roman" panose="02020603050405020304" pitchFamily="18" charset="0"/>
              </a:rPr>
              <a:t>TRƯỜNG MN </a:t>
            </a:r>
            <a:r>
              <a:rPr lang="en-US" altLang="en-US" sz="3000" b="1" dirty="0" err="1" smtClean="0">
                <a:latin typeface="Times New Roman" panose="02020603050405020304" pitchFamily="18" charset="0"/>
                <a:cs typeface="Times New Roman" panose="02020603050405020304" pitchFamily="18" charset="0"/>
              </a:rPr>
              <a:t>Thạch</a:t>
            </a:r>
            <a:r>
              <a:rPr lang="en-US" altLang="en-US" sz="3000" b="1" dirty="0" smtClean="0">
                <a:latin typeface="Times New Roman" panose="02020603050405020304" pitchFamily="18" charset="0"/>
                <a:cs typeface="Times New Roman" panose="02020603050405020304" pitchFamily="18" charset="0"/>
              </a:rPr>
              <a:t> </a:t>
            </a:r>
            <a:r>
              <a:rPr lang="en-US" altLang="en-US" sz="3000" b="1" dirty="0" err="1" smtClean="0">
                <a:latin typeface="Times New Roman" panose="02020603050405020304" pitchFamily="18" charset="0"/>
                <a:cs typeface="Times New Roman" panose="02020603050405020304" pitchFamily="18" charset="0"/>
              </a:rPr>
              <a:t>Cầu</a:t>
            </a:r>
            <a:endParaRPr lang="en-US" altLang="en-US" sz="3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heel(4)">
                                      <p:cBhvr>
                                        <p:cTn id="7" dur="2000"/>
                                        <p:tgtEl>
                                          <p:spTgt spid="2052"/>
                                        </p:tgtEl>
                                      </p:cBhvr>
                                    </p:animEffect>
                                  </p:childTnLst>
                                </p:cTn>
                              </p:par>
                            </p:childTnLst>
                          </p:cTn>
                        </p:par>
                        <p:par>
                          <p:cTn id="8" fill="hold" nodeType="afterGroup">
                            <p:stCondLst>
                              <p:cond delay="2000"/>
                            </p:stCondLst>
                            <p:childTnLst>
                              <p:par>
                                <p:cTn id="9" presetID="20" presetClass="entr" presetSubtype="0" fill="hold"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wedge">
                                      <p:cBhvr>
                                        <p:cTn id="11" dur="1000"/>
                                        <p:tgtEl>
                                          <p:spTgt spid="2053"/>
                                        </p:tgtEl>
                                      </p:cBhvr>
                                    </p:animEffect>
                                  </p:childTnLst>
                                </p:cTn>
                              </p:par>
                            </p:childTnLst>
                          </p:cTn>
                        </p:par>
                        <p:par>
                          <p:cTn id="12" fill="hold" nodeType="afterGroup">
                            <p:stCondLst>
                              <p:cond delay="3000"/>
                            </p:stCondLst>
                            <p:childTnLst>
                              <p:par>
                                <p:cTn id="13" presetID="6" presetClass="entr" presetSubtype="16" fill="hold" nodeType="afterEffect">
                                  <p:stCondLst>
                                    <p:cond delay="0"/>
                                  </p:stCondLst>
                                  <p:childTnLst>
                                    <p:set>
                                      <p:cBhvr>
                                        <p:cTn id="14" dur="1" fill="hold">
                                          <p:stCondLst>
                                            <p:cond delay="0"/>
                                          </p:stCondLst>
                                        </p:cTn>
                                        <p:tgtEl>
                                          <p:spTgt spid="2057"/>
                                        </p:tgtEl>
                                        <p:attrNameLst>
                                          <p:attrName>style.visibility</p:attrName>
                                        </p:attrNameLst>
                                      </p:cBhvr>
                                      <p:to>
                                        <p:strVal val="visible"/>
                                      </p:to>
                                    </p:set>
                                    <p:animEffect transition="in" filter="circle(in)">
                                      <p:cBhvr>
                                        <p:cTn id="15" dur="1000"/>
                                        <p:tgtEl>
                                          <p:spTgt spid="2057"/>
                                        </p:tgtEl>
                                      </p:cBhvr>
                                    </p:animEffect>
                                  </p:childTnLst>
                                </p:cTn>
                              </p:par>
                            </p:childTnLst>
                          </p:cTn>
                        </p:par>
                        <p:par>
                          <p:cTn id="16" fill="hold" nodeType="afterGroup">
                            <p:stCondLst>
                              <p:cond delay="4000"/>
                            </p:stCondLst>
                            <p:childTnLst>
                              <p:par>
                                <p:cTn id="17" presetID="29" presetClass="entr" presetSubtype="0" fill="hold" nodeType="afterEffect">
                                  <p:stCondLst>
                                    <p:cond delay="0"/>
                                  </p:stCondLst>
                                  <p:childTnLst>
                                    <p:set>
                                      <p:cBhvr>
                                        <p:cTn id="18" dur="1" fill="hold">
                                          <p:stCondLst>
                                            <p:cond delay="0"/>
                                          </p:stCondLst>
                                        </p:cTn>
                                        <p:tgtEl>
                                          <p:spTgt spid="2059"/>
                                        </p:tgtEl>
                                        <p:attrNameLst>
                                          <p:attrName>style.visibility</p:attrName>
                                        </p:attrNameLst>
                                      </p:cBhvr>
                                      <p:to>
                                        <p:strVal val="visible"/>
                                      </p:to>
                                    </p:set>
                                    <p:anim calcmode="lin" valueType="num">
                                      <p:cBhvr>
                                        <p:cTn id="19" dur="1000" fill="hold"/>
                                        <p:tgtEl>
                                          <p:spTgt spid="2059"/>
                                        </p:tgtEl>
                                        <p:attrNameLst>
                                          <p:attrName>ppt_x</p:attrName>
                                        </p:attrNameLst>
                                      </p:cBhvr>
                                      <p:tavLst>
                                        <p:tav tm="0">
                                          <p:val>
                                            <p:strVal val="#ppt_x-.2"/>
                                          </p:val>
                                        </p:tav>
                                        <p:tav tm="100000">
                                          <p:val>
                                            <p:strVal val="#ppt_x"/>
                                          </p:val>
                                        </p:tav>
                                      </p:tavLst>
                                    </p:anim>
                                    <p:anim calcmode="lin" valueType="num">
                                      <p:cBhvr>
                                        <p:cTn id="20" dur="1000" fill="hold"/>
                                        <p:tgtEl>
                                          <p:spTgt spid="205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 Box 3"/>
          <p:cNvSpPr txBox="1">
            <a:spLocks noChangeArrowheads="1"/>
          </p:cNvSpPr>
          <p:nvPr/>
        </p:nvSpPr>
        <p:spPr bwMode="auto">
          <a:xfrm>
            <a:off x="304800" y="4724400"/>
            <a:ext cx="4529138"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a:solidFill>
                  <a:srgbClr val="0000FF"/>
                </a:solidFill>
              </a:rPr>
              <a:t>Búp cải non</a:t>
            </a:r>
          </a:p>
          <a:p>
            <a:pPr eaLnBrk="1" hangingPunct="1">
              <a:spcBef>
                <a:spcPct val="0"/>
              </a:spcBef>
              <a:buFontTx/>
              <a:buNone/>
            </a:pPr>
            <a:r>
              <a:rPr lang="en-US" altLang="en-US" sz="5400">
                <a:solidFill>
                  <a:srgbClr val="0000FF"/>
                </a:solidFill>
              </a:rPr>
              <a:t>Nằm ngủ giữa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 to="" calcmode="lin" valueType="num">
                                      <p:cBhvr>
                                        <p:cTn id="7" dur="1" fill="hold"/>
                                        <p:tgtEl>
                                          <p:spTgt spid="24578"/>
                                        </p:tgtEl>
                                        <p:attrNameLst>
                                          <p:attrName/>
                                        </p:attrNameLst>
                                      </p:cBhvr>
                                    </p:anim>
                                  </p:childTnLst>
                                </p:cTn>
                              </p:par>
                            </p:childTnLst>
                          </p:cTn>
                        </p:par>
                        <p:par>
                          <p:cTn id="8" fill="hold" nodeType="afterGroup">
                            <p:stCondLst>
                              <p:cond delay="0"/>
                            </p:stCondLst>
                            <p:childTnLst>
                              <p:par>
                                <p:cTn id="9" presetID="20" presetClass="entr" presetSubtype="0" fill="hold" grpId="0" nodeType="afterEffect">
                                  <p:stCondLst>
                                    <p:cond delay="0"/>
                                  </p:stCondLst>
                                  <p:childTnLst>
                                    <p:set>
                                      <p:cBhvr>
                                        <p:cTn id="10" dur="1" fill="hold">
                                          <p:stCondLst>
                                            <p:cond delay="0"/>
                                          </p:stCondLst>
                                        </p:cTn>
                                        <p:tgtEl>
                                          <p:spTgt spid="24579"/>
                                        </p:tgtEl>
                                        <p:attrNameLst>
                                          <p:attrName>style.visibility</p:attrName>
                                        </p:attrNameLst>
                                      </p:cBhvr>
                                      <p:to>
                                        <p:strVal val="visible"/>
                                      </p:to>
                                    </p:set>
                                    <p:animEffect transition="in" filter="wedge">
                                      <p:cBhvr>
                                        <p:cTn id="11" dur="3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12949220512059867599_574_5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685800" y="1447800"/>
            <a:ext cx="75438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en-US">
                <a:solidFill>
                  <a:srgbClr val="0000FF"/>
                </a:solidFill>
              </a:rPr>
              <a:t>Giáo dục: Trong cây rau bắp cải và các loại rau đều chứa rất nhiều vitamin, ăn vào giúp cơ thể khỏe mạnh hơn, lớn nhanh hơn. Vì vậy chúng mình nhớ phải thường xuyên ăn rau nhé!</a:t>
            </a:r>
            <a:endParaRPr lang="en-US" altLang="en-US">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arn(inHorizontal)">
                                      <p:cBhvr>
                                        <p:cTn id="7" dur="1000"/>
                                        <p:tgtEl>
                                          <p:spTgt spid="23556"/>
                                        </p:tgtEl>
                                      </p:cBhvr>
                                    </p:animEffect>
                                  </p:childTnLst>
                                </p:cTn>
                              </p:par>
                            </p:childTnLst>
                          </p:cTn>
                        </p:par>
                        <p:par>
                          <p:cTn id="8" fill="hold" nodeType="afterGroup">
                            <p:stCondLst>
                              <p:cond delay="1000"/>
                            </p:stCondLst>
                            <p:childTnLst>
                              <p:par>
                                <p:cTn id="9" presetID="5" presetClass="entr" presetSubtype="10" fill="hold" nodeType="afterEffect">
                                  <p:stCondLst>
                                    <p:cond delay="0"/>
                                  </p:stCondLst>
                                  <p:childTnLst>
                                    <p:set>
                                      <p:cBhvr>
                                        <p:cTn id="10" dur="1" fill="hold">
                                          <p:stCondLst>
                                            <p:cond delay="0"/>
                                          </p:stCondLst>
                                        </p:cTn>
                                        <p:tgtEl>
                                          <p:spTgt spid="23557">
                                            <p:txEl>
                                              <p:pRg st="0" end="0"/>
                                            </p:txEl>
                                          </p:spTgt>
                                        </p:tgtEl>
                                        <p:attrNameLst>
                                          <p:attrName>style.visibility</p:attrName>
                                        </p:attrNameLst>
                                      </p:cBhvr>
                                      <p:to>
                                        <p:strVal val="visible"/>
                                      </p:to>
                                    </p:set>
                                    <p:animEffect transition="in" filter="checkerboard(across)">
                                      <p:cBhvr>
                                        <p:cTn id="11" dur="1000"/>
                                        <p:tgtEl>
                                          <p:spTgt spid="235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ta cung trổ tài đọc thơ.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7620000" y="5029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9413" fill="hold"/>
                                        <p:tgtEl>
                                          <p:spTgt spid="2867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867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1" name="Text Box 9"/>
          <p:cNvSpPr txBox="1">
            <a:spLocks noChangeArrowheads="1"/>
          </p:cNvSpPr>
          <p:nvPr/>
        </p:nvSpPr>
        <p:spPr bwMode="auto">
          <a:xfrm>
            <a:off x="304800" y="914400"/>
            <a:ext cx="8374063"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FF0000"/>
                </a:solidFill>
              </a:rPr>
              <a:t>Thơ: Bắp cải xanh</a:t>
            </a:r>
          </a:p>
          <a:p>
            <a:pPr algn="ctr" eaLnBrk="1" hangingPunct="1">
              <a:spcBef>
                <a:spcPct val="0"/>
              </a:spcBef>
              <a:buFontTx/>
              <a:buNone/>
            </a:pPr>
            <a:r>
              <a:rPr lang="en-US" altLang="en-US" sz="2400" b="1" i="1">
                <a:solidFill>
                  <a:srgbClr val="FF0000"/>
                </a:solidFill>
                <a:latin typeface="Times New Roman" panose="02020603050405020304" pitchFamily="18" charset="0"/>
                <a:cs typeface="Times New Roman" panose="02020603050405020304" pitchFamily="18" charset="0"/>
              </a:rPr>
              <a:t>			Tác giả: Phạm Hổ</a:t>
            </a:r>
          </a:p>
        </p:txBody>
      </p:sp>
      <p:pic>
        <p:nvPicPr>
          <p:cNvPr id="3082" name="Audio_033.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7315200" y="5486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edge">
                                      <p:cBhvr>
                                        <p:cTn id="7" dur="2000"/>
                                        <p:tgtEl>
                                          <p:spTgt spid="3076"/>
                                        </p:tgtEl>
                                      </p:cBhvr>
                                    </p:animEffect>
                                  </p:childTnLst>
                                </p:cTn>
                              </p:par>
                            </p:childTnLst>
                          </p:cTn>
                        </p:par>
                        <p:par>
                          <p:cTn id="8" fill="hold" nodeType="afterGroup">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3081"/>
                                        </p:tgtEl>
                                        <p:attrNameLst>
                                          <p:attrName>style.visibility</p:attrName>
                                        </p:attrNameLst>
                                      </p:cBhvr>
                                      <p:to>
                                        <p:strVal val="visible"/>
                                      </p:to>
                                    </p:set>
                                    <p:anim calcmode="discrete" valueType="clr">
                                      <p:cBhvr override="childStyle">
                                        <p:cTn id="11" dur="80"/>
                                        <p:tgtEl>
                                          <p:spTgt spid="308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3081"/>
                                        </p:tgtEl>
                                        <p:attrNameLst>
                                          <p:attrName>fillcolor</p:attrName>
                                        </p:attrNameLst>
                                      </p:cBhvr>
                                      <p:tavLst>
                                        <p:tav tm="0">
                                          <p:val>
                                            <p:clrVal>
                                              <a:schemeClr val="accent2"/>
                                            </p:clrVal>
                                          </p:val>
                                        </p:tav>
                                        <p:tav tm="50000">
                                          <p:val>
                                            <p:clrVal>
                                              <a:schemeClr val="hlink"/>
                                            </p:clrVal>
                                          </p:val>
                                        </p:tav>
                                      </p:tavLst>
                                    </p:anim>
                                    <p:set>
                                      <p:cBhvr>
                                        <p:cTn id="13" dur="80"/>
                                        <p:tgtEl>
                                          <p:spTgt spid="3081"/>
                                        </p:tgtEl>
                                        <p:attrNameLst>
                                          <p:attrName>fill.type</p:attrName>
                                        </p:attrNameLst>
                                      </p:cBhvr>
                                      <p:to>
                                        <p:strVal val="solid"/>
                                      </p:to>
                                    </p:set>
                                  </p:childTnLst>
                                </p:cTn>
                              </p:par>
                            </p:childTnLst>
                          </p:cTn>
                        </p:par>
                        <p:par>
                          <p:cTn id="14" fill="hold" nodeType="afterGroup">
                            <p:stCondLst>
                              <p:cond delay="3120"/>
                            </p:stCondLst>
                            <p:childTnLst>
                              <p:par>
                                <p:cTn id="15" presetID="1" presetClass="mediacall" presetSubtype="0" fill="hold" nodeType="afterEffect">
                                  <p:stCondLst>
                                    <p:cond delay="0"/>
                                  </p:stCondLst>
                                  <p:childTnLst>
                                    <p:cmd type="call" cmd="playFrom(0.0)">
                                      <p:cBhvr>
                                        <p:cTn id="16" dur="78577" fill="hold"/>
                                        <p:tgtEl>
                                          <p:spTgt spid="308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3082"/>
                </p:tgtEl>
              </p:cMediaNode>
            </p:audio>
          </p:childTnLst>
        </p:cTn>
      </p:par>
    </p:tnLst>
    <p:bldLst>
      <p:bldP spid="308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457200"/>
            <a:ext cx="6400800" cy="5078313"/>
          </a:xfrm>
          <a:prstGeom prst="rect">
            <a:avLst/>
          </a:prstGeom>
        </p:spPr>
        <p:txBody>
          <a:bodyPr>
            <a:spAutoFit/>
          </a:bodyPr>
          <a:lstStyle/>
          <a:p>
            <a:pPr algn="ctr" eaLnBrk="1" hangingPunct="1">
              <a:defRPr/>
            </a:pP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Bài thơ: Bắp cải xanh</a:t>
            </a:r>
          </a:p>
          <a:p>
            <a:pPr lvl="6">
              <a:defRPr/>
            </a:pPr>
            <a:endParaRPr lang="en-US" sz="3200" b="1" i="1" dirty="0">
              <a:latin typeface="Times New Roman" pitchFamily="18" charset="0"/>
              <a:cs typeface="Times New Roman" pitchFamily="18" charset="0"/>
            </a:endParaRPr>
          </a:p>
          <a:p>
            <a:pPr lvl="6">
              <a:defRPr/>
            </a:pPr>
            <a:r>
              <a:rPr lang="vi-VN" sz="3200" b="1" i="1" dirty="0">
                <a:latin typeface="Times New Roman" pitchFamily="18" charset="0"/>
                <a:cs typeface="Times New Roman" pitchFamily="18" charset="0"/>
              </a:rPr>
              <a:t>Bắp cải xanh</a:t>
            </a:r>
            <a:endParaRPr lang="vi-VN" sz="3200" b="1" dirty="0">
              <a:latin typeface="Times New Roman" pitchFamily="18" charset="0"/>
              <a:cs typeface="Times New Roman" pitchFamily="18" charset="0"/>
            </a:endParaRPr>
          </a:p>
          <a:p>
            <a:pPr lvl="6">
              <a:defRPr/>
            </a:pPr>
            <a:r>
              <a:rPr lang="vi-VN" sz="3200" b="1" i="1" dirty="0">
                <a:latin typeface="Times New Roman" pitchFamily="18" charset="0"/>
                <a:cs typeface="Times New Roman" pitchFamily="18" charset="0"/>
              </a:rPr>
              <a:t>Xanh man mát</a:t>
            </a:r>
            <a:endParaRPr lang="vi-VN" sz="3200" b="1" dirty="0">
              <a:latin typeface="Times New Roman" pitchFamily="18" charset="0"/>
              <a:cs typeface="Times New Roman" pitchFamily="18" charset="0"/>
            </a:endParaRPr>
          </a:p>
          <a:p>
            <a:pPr lvl="6">
              <a:defRPr/>
            </a:pPr>
            <a:r>
              <a:rPr lang="vi-VN" sz="3200" b="1" i="1" dirty="0">
                <a:latin typeface="Times New Roman" pitchFamily="18" charset="0"/>
                <a:cs typeface="Times New Roman" pitchFamily="18" charset="0"/>
              </a:rPr>
              <a:t>Lá cải sắp</a:t>
            </a:r>
            <a:endParaRPr lang="vi-VN" sz="3200" b="1" dirty="0">
              <a:latin typeface="Times New Roman" pitchFamily="18" charset="0"/>
              <a:cs typeface="Times New Roman" pitchFamily="18" charset="0"/>
            </a:endParaRPr>
          </a:p>
          <a:p>
            <a:pPr lvl="6">
              <a:defRPr/>
            </a:pPr>
            <a:r>
              <a:rPr lang="vi-VN" sz="3200" b="1" i="1" dirty="0">
                <a:latin typeface="Times New Roman" pitchFamily="18" charset="0"/>
                <a:cs typeface="Times New Roman" pitchFamily="18" charset="0"/>
              </a:rPr>
              <a:t>Sắp vòng tròn</a:t>
            </a:r>
            <a:endParaRPr lang="vi-VN" sz="3200" b="1" dirty="0">
              <a:latin typeface="Times New Roman" pitchFamily="18" charset="0"/>
              <a:cs typeface="Times New Roman" pitchFamily="18" charset="0"/>
            </a:endParaRPr>
          </a:p>
          <a:p>
            <a:pPr lvl="6">
              <a:defRPr/>
            </a:pPr>
            <a:r>
              <a:rPr lang="vi-VN" sz="3200" b="1" i="1" dirty="0">
                <a:latin typeface="Times New Roman" pitchFamily="18" charset="0"/>
                <a:cs typeface="Times New Roman" pitchFamily="18" charset="0"/>
              </a:rPr>
              <a:t>Búp cải non</a:t>
            </a:r>
            <a:endParaRPr lang="vi-VN" sz="3200" b="1" dirty="0">
              <a:latin typeface="Times New Roman" pitchFamily="18" charset="0"/>
              <a:cs typeface="Times New Roman" pitchFamily="18" charset="0"/>
            </a:endParaRPr>
          </a:p>
          <a:p>
            <a:pPr lvl="6">
              <a:defRPr/>
            </a:pPr>
            <a:r>
              <a:rPr lang="vi-VN" sz="3200" b="1" i="1" dirty="0">
                <a:latin typeface="Times New Roman" pitchFamily="18" charset="0"/>
                <a:cs typeface="Times New Roman" pitchFamily="18" charset="0"/>
              </a:rPr>
              <a:t>Nằm ngủ giữa</a:t>
            </a:r>
            <a:endParaRPr lang="en-US" sz="3200" b="1" i="1" dirty="0">
              <a:latin typeface="Times New Roman" pitchFamily="18" charset="0"/>
              <a:cs typeface="Times New Roman" pitchFamily="18" charset="0"/>
            </a:endParaRPr>
          </a:p>
          <a:p>
            <a:pPr lvl="6">
              <a:defRPr/>
            </a:pPr>
            <a:endParaRPr lang="vi-VN" sz="3200" b="1" dirty="0">
              <a:latin typeface="Times New Roman" pitchFamily="18" charset="0"/>
              <a:cs typeface="Times New Roman" pitchFamily="18" charset="0"/>
            </a:endParaRPr>
          </a:p>
          <a:p>
            <a:pPr lvl="6">
              <a:defRPr/>
            </a:pPr>
            <a:r>
              <a:rPr lang="vi-VN" sz="3200" b="1" dirty="0">
                <a:latin typeface="Times New Roman" pitchFamily="18" charset="0"/>
                <a:cs typeface="Times New Roman" pitchFamily="18" charset="0"/>
              </a:rPr>
              <a:t>(Phạm Hổ)</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429000"/>
            <a:ext cx="4343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7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14400" y="1290450"/>
            <a:ext cx="6896439" cy="1754326"/>
          </a:xfrm>
          <a:prstGeom prst="rect">
            <a:avLst/>
          </a:prstGeom>
          <a:noFill/>
        </p:spPr>
        <p:txBody>
          <a:bodyPr wrap="none">
            <a:spAutoFit/>
          </a:bodyPr>
          <a:lstStyle/>
          <a:p>
            <a:pPr algn="ctr" eaLnBrk="1" hangingPunct="1">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GV </a:t>
            </a:r>
            <a:r>
              <a:rPr lang="en-US" sz="54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giúp</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 con</a:t>
            </a:r>
          </a:p>
          <a:p>
            <a:pPr algn="ctr" eaLnBrk="1" hangingPunct="1">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 </a:t>
            </a:r>
            <a:r>
              <a:rPr lang="en-US" sz="54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hiểu</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 </a:t>
            </a:r>
            <a:r>
              <a:rPr lang="en-US" sz="54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nội</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 dung </a:t>
            </a:r>
            <a:r>
              <a:rPr lang="en-US" sz="54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bài</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 </a:t>
            </a:r>
            <a:r>
              <a:rPr lang="en-US" sz="54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thơ</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a:t>
            </a: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wedge">
                                      <p:cBhvr>
                                        <p:cTn id="7"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0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8" name="Text Box 6"/>
          <p:cNvSpPr txBox="1">
            <a:spLocks noChangeArrowheads="1"/>
          </p:cNvSpPr>
          <p:nvPr/>
        </p:nvSpPr>
        <p:spPr bwMode="auto">
          <a:xfrm>
            <a:off x="304800" y="2133600"/>
            <a:ext cx="780573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solidFill>
                  <a:srgbClr val="0000FF"/>
                </a:solidFill>
              </a:rPr>
              <a:t>Các con vừa nghe bài thơ gì?</a:t>
            </a:r>
          </a:p>
          <a:p>
            <a:pPr eaLnBrk="1" hangingPunct="1">
              <a:spcBef>
                <a:spcPct val="0"/>
              </a:spcBef>
              <a:buFontTx/>
              <a:buNone/>
            </a:pPr>
            <a:r>
              <a:rPr lang="en-US" altLang="en-US" sz="3600">
                <a:solidFill>
                  <a:srgbClr val="0000FF"/>
                </a:solidFill>
              </a:rPr>
              <a:t>Trong bài thơ cây bắp cải có màu gì?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wedge">
                                      <p:cBhvr>
                                        <p:cTn id="7" dur="1000"/>
                                        <p:tgtEl>
                                          <p:spTgt spid="18437"/>
                                        </p:tgtEl>
                                      </p:cBhvr>
                                    </p:animEffect>
                                  </p:childTnLst>
                                </p:cTn>
                              </p:par>
                            </p:childTnLst>
                          </p:cTn>
                        </p:par>
                        <p:par>
                          <p:cTn id="8" fill="hold" nodeType="afterGroup">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18438"/>
                                        </p:tgtEl>
                                        <p:attrNameLst>
                                          <p:attrName>style.visibility</p:attrName>
                                        </p:attrNameLst>
                                      </p:cBhvr>
                                      <p:to>
                                        <p:strVal val="visible"/>
                                      </p:to>
                                    </p:set>
                                    <p:animEffect transition="in" filter="wheel(4)">
                                      <p:cBhvr>
                                        <p:cTn id="11" dur="10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3"/>
          <p:cNvSpPr txBox="1">
            <a:spLocks noChangeArrowheads="1"/>
          </p:cNvSpPr>
          <p:nvPr/>
        </p:nvSpPr>
        <p:spPr bwMode="auto">
          <a:xfrm>
            <a:off x="990600" y="5181600"/>
            <a:ext cx="382111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FFFF00"/>
                </a:solidFill>
              </a:rPr>
              <a:t>Bắp cải xanh</a:t>
            </a:r>
          </a:p>
          <a:p>
            <a:pPr eaLnBrk="1" hangingPunct="1">
              <a:spcBef>
                <a:spcPct val="0"/>
              </a:spcBef>
              <a:buFontTx/>
              <a:buNone/>
            </a:pPr>
            <a:r>
              <a:rPr lang="en-US" altLang="en-US" sz="4400">
                <a:solidFill>
                  <a:srgbClr val="FFFF00"/>
                </a:solidFill>
              </a:rPr>
              <a:t>Xanh man mát</a:t>
            </a:r>
          </a:p>
        </p:txBody>
      </p:sp>
      <p:sp>
        <p:nvSpPr>
          <p:cNvPr id="7172" name="Text Box 4"/>
          <p:cNvSpPr txBox="1">
            <a:spLocks noChangeArrowheads="1"/>
          </p:cNvSpPr>
          <p:nvPr/>
        </p:nvSpPr>
        <p:spPr bwMode="auto">
          <a:xfrm>
            <a:off x="11271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heel(4)">
                                      <p:cBhvr>
                                        <p:cTn id="7" dur="2000"/>
                                        <p:tgtEl>
                                          <p:spTgt spid="20482"/>
                                        </p:tgtEl>
                                      </p:cBhvr>
                                    </p:animEffect>
                                  </p:childTnLst>
                                </p:cTn>
                              </p:par>
                            </p:childTnLst>
                          </p:cTn>
                        </p:par>
                        <p:par>
                          <p:cTn id="8" fill="hold" nodeType="afterGroup">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20483"/>
                                        </p:tgtEl>
                                        <p:attrNameLst>
                                          <p:attrName>style.visibility</p:attrName>
                                        </p:attrNameLst>
                                      </p:cBhvr>
                                      <p:to>
                                        <p:strVal val="visible"/>
                                      </p:to>
                                    </p:set>
                                    <p:animEffect transition="in" filter="wedge">
                                      <p:cBhvr>
                                        <p:cTn id="11" dur="3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 Box 5"/>
          <p:cNvSpPr txBox="1">
            <a:spLocks noChangeArrowheads="1"/>
          </p:cNvSpPr>
          <p:nvPr/>
        </p:nvSpPr>
        <p:spPr bwMode="auto">
          <a:xfrm>
            <a:off x="762000" y="2590800"/>
            <a:ext cx="757713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a:solidFill>
                  <a:srgbClr val="0000FF"/>
                </a:solidFill>
              </a:rPr>
              <a:t>Lá cải sắp như thế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diamond(in)">
                                      <p:cBhvr>
                                        <p:cTn id="7" dur="1000"/>
                                        <p:tgtEl>
                                          <p:spTgt spid="19460"/>
                                        </p:tgtEl>
                                      </p:cBhvr>
                                    </p:animEffect>
                                  </p:childTnLst>
                                </p:cTn>
                              </p:par>
                            </p:childTnLst>
                          </p:cTn>
                        </p:par>
                        <p:par>
                          <p:cTn id="8" fill="hold" nodeType="afterGroup">
                            <p:stCondLst>
                              <p:cond delay="1000"/>
                            </p:stCondLst>
                            <p:childTnLst>
                              <p:par>
                                <p:cTn id="9" presetID="20" presetClass="entr" presetSubtype="0" fill="hold" grpId="0" nodeType="afterEffect">
                                  <p:stCondLst>
                                    <p:cond delay="0"/>
                                  </p:stCondLst>
                                  <p:childTnLst>
                                    <p:set>
                                      <p:cBhvr>
                                        <p:cTn id="10" dur="1" fill="hold">
                                          <p:stCondLst>
                                            <p:cond delay="0"/>
                                          </p:stCondLst>
                                        </p:cTn>
                                        <p:tgtEl>
                                          <p:spTgt spid="19461"/>
                                        </p:tgtEl>
                                        <p:attrNameLst>
                                          <p:attrName>style.visibility</p:attrName>
                                        </p:attrNameLst>
                                      </p:cBhvr>
                                      <p:to>
                                        <p:strVal val="visible"/>
                                      </p:to>
                                    </p:set>
                                    <p:animEffect transition="in" filter="wedge">
                                      <p:cBhvr>
                                        <p:cTn id="11" dur="10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ext Box 3"/>
          <p:cNvSpPr txBox="1">
            <a:spLocks noChangeArrowheads="1"/>
          </p:cNvSpPr>
          <p:nvPr/>
        </p:nvSpPr>
        <p:spPr bwMode="auto">
          <a:xfrm>
            <a:off x="2117725" y="4303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22532" name="Text Box 4"/>
          <p:cNvSpPr txBox="1">
            <a:spLocks noChangeArrowheads="1"/>
          </p:cNvSpPr>
          <p:nvPr/>
        </p:nvSpPr>
        <p:spPr bwMode="auto">
          <a:xfrm>
            <a:off x="381000" y="5105400"/>
            <a:ext cx="3986213"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a:solidFill>
                  <a:srgbClr val="FF0066"/>
                </a:solidFill>
              </a:rPr>
              <a:t>Lá cải sắp</a:t>
            </a:r>
          </a:p>
          <a:p>
            <a:pPr eaLnBrk="1" hangingPunct="1">
              <a:spcBef>
                <a:spcPct val="0"/>
              </a:spcBef>
              <a:buFontTx/>
              <a:buNone/>
            </a:pPr>
            <a:r>
              <a:rPr lang="en-US" altLang="en-US" sz="4800">
                <a:solidFill>
                  <a:srgbClr val="FF0066"/>
                </a:solidFill>
              </a:rPr>
              <a:t>Sắp vòng tròn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edge">
                                      <p:cBhvr>
                                        <p:cTn id="7" dur="1000"/>
                                        <p:tgtEl>
                                          <p:spTgt spid="22530"/>
                                        </p:tgtEl>
                                      </p:cBhvr>
                                    </p:animEffect>
                                  </p:childTnLst>
                                </p:cTn>
                              </p:par>
                            </p:childTnLst>
                          </p:cTn>
                        </p:par>
                        <p:par>
                          <p:cTn id="8" fill="hold" nodeType="afterGroup">
                            <p:stCondLst>
                              <p:cond delay="1000"/>
                            </p:stCondLst>
                            <p:childTnLst>
                              <p:par>
                                <p:cTn id="9" presetID="20" presetClass="entr" presetSubtype="0" fill="hold" grpId="0" nodeType="afterEffect">
                                  <p:stCondLst>
                                    <p:cond delay="0"/>
                                  </p:stCondLst>
                                  <p:childTnLst>
                                    <p:set>
                                      <p:cBhvr>
                                        <p:cTn id="10" dur="1" fill="hold">
                                          <p:stCondLst>
                                            <p:cond delay="0"/>
                                          </p:stCondLst>
                                        </p:cTn>
                                        <p:tgtEl>
                                          <p:spTgt spid="22532"/>
                                        </p:tgtEl>
                                        <p:attrNameLst>
                                          <p:attrName>style.visibility</p:attrName>
                                        </p:attrNameLst>
                                      </p:cBhvr>
                                      <p:to>
                                        <p:strVal val="visible"/>
                                      </p:to>
                                    </p:set>
                                    <p:animEffect transition="in" filter="wedge">
                                      <p:cBhvr>
                                        <p:cTn id="11" dur="3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Text Box 5"/>
          <p:cNvSpPr txBox="1">
            <a:spLocks noChangeArrowheads="1"/>
          </p:cNvSpPr>
          <p:nvPr/>
        </p:nvSpPr>
        <p:spPr bwMode="auto">
          <a:xfrm>
            <a:off x="1600200" y="2209800"/>
            <a:ext cx="63674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en-US" sz="1800"/>
              <a:t> </a:t>
            </a:r>
            <a:r>
              <a:rPr lang="fr-FR" altLang="en-US" sz="4400">
                <a:solidFill>
                  <a:srgbClr val="0000FF"/>
                </a:solidFill>
              </a:rPr>
              <a:t>Búp cải non nằm ở đâu?</a:t>
            </a:r>
            <a:endParaRPr lang="en-US" altLang="en-US" sz="44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1000" fill="hold"/>
                                        <p:tgtEl>
                                          <p:spTgt spid="21508"/>
                                        </p:tgtEl>
                                        <p:attrNameLst>
                                          <p:attrName>ppt_x</p:attrName>
                                        </p:attrNameLst>
                                      </p:cBhvr>
                                      <p:tavLst>
                                        <p:tav tm="0">
                                          <p:val>
                                            <p:strVal val="#ppt_x-.2"/>
                                          </p:val>
                                        </p:tav>
                                        <p:tav tm="100000">
                                          <p:val>
                                            <p:strVal val="#ppt_x"/>
                                          </p:val>
                                        </p:tav>
                                      </p:tavLst>
                                    </p:anim>
                                    <p:anim calcmode="lin" valueType="num">
                                      <p:cBhvr>
                                        <p:cTn id="8" dur="1000" fill="hold"/>
                                        <p:tgtEl>
                                          <p:spTgt spid="2150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508"/>
                                        </p:tgtEl>
                                      </p:cBhvr>
                                    </p:animEffect>
                                  </p:childTnLst>
                                </p:cTn>
                              </p:par>
                            </p:childTnLst>
                          </p:cTn>
                        </p:par>
                        <p:par>
                          <p:cTn id="10" fill="hold" nodeType="afterGroup">
                            <p:stCondLst>
                              <p:cond delay="1000"/>
                            </p:stCondLst>
                            <p:childTnLst>
                              <p:par>
                                <p:cTn id="11" presetID="20" presetClass="entr" presetSubtype="0" fill="hold" grpId="0" nodeType="afterEffect">
                                  <p:stCondLst>
                                    <p:cond delay="0"/>
                                  </p:stCondLst>
                                  <p:childTnLst>
                                    <p:set>
                                      <p:cBhvr>
                                        <p:cTn id="12" dur="1" fill="hold">
                                          <p:stCondLst>
                                            <p:cond delay="0"/>
                                          </p:stCondLst>
                                        </p:cTn>
                                        <p:tgtEl>
                                          <p:spTgt spid="21509"/>
                                        </p:tgtEl>
                                        <p:attrNameLst>
                                          <p:attrName>style.visibility</p:attrName>
                                        </p:attrNameLst>
                                      </p:cBhvr>
                                      <p:to>
                                        <p:strVal val="visible"/>
                                      </p:to>
                                    </p:set>
                                    <p:animEffect transition="in" filter="wedge">
                                      <p:cBhvr>
                                        <p:cTn id="13" dur="10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quot;/&gt;&lt;property id=&quot;20307&quot; value=&quot;259&quot;/&gt;&lt;/object&gt;&lt;object type=&quot;3&quot; unique_id=&quot;10008&quot;&gt;&lt;property id=&quot;20148&quot; value=&quot;5&quot;/&gt;&lt;property id=&quot;20300&quot; value=&quot;Slide 5&quot;/&gt;&lt;property id=&quot;20307&quot; value=&quot;260&quot;/&gt;&lt;/object&gt;&lt;object type=&quot;3&quot; unique_id=&quot;10030&quot;&gt;&lt;property id=&quot;20148&quot; value=&quot;5&quot;/&gt;&lt;property id=&quot;20300&quot; value=&quot;Slide 6&quot;/&gt;&lt;property id=&quot;20307&quot; value=&quot;261&quot;/&gt;&lt;/object&gt;&lt;object type=&quot;3&quot; unique_id=&quot;10031&quot;&gt;&lt;property id=&quot;20148&quot; value=&quot;5&quot;/&gt;&lt;property id=&quot;20300&quot; value=&quot;Slide 7&quot;/&gt;&lt;property id=&quot;20307&quot; value=&quot;262&quot;/&gt;&lt;/object&gt;&lt;object type=&quot;3&quot; unique_id=&quot;10032&quot;&gt;&lt;property id=&quot;20148&quot; value=&quot;5&quot;/&gt;&lt;property id=&quot;20300&quot; value=&quot;Slide 8&quot;/&gt;&lt;property id=&quot;20307&quot; value=&quot;263&quot;/&gt;&lt;/object&gt;&lt;object type=&quot;3&quot; unique_id=&quot;10243&quot;&gt;&lt;property id=&quot;20148&quot; value=&quot;5&quot;/&gt;&lt;property id=&quot;20300&quot; value=&quot;Slide 9&quot;/&gt;&lt;property id=&quot;20307&quot; value=&quot;264&quot;/&gt;&lt;/object&gt;&lt;object type=&quot;3&quot; unique_id=&quot;10244&quot;&gt;&lt;property id=&quot;20148&quot; value=&quot;5&quot;/&gt;&lt;property id=&quot;20300&quot; value=&quot;Slide 10&quot;/&gt;&lt;property id=&quot;20307&quot; value=&quot;265&quot;/&gt;&lt;/object&gt;&lt;object type=&quot;3&quot; unique_id=&quot;10245&quot;&gt;&lt;property id=&quot;20148&quot; value=&quot;5&quot;/&gt;&lt;property id=&quot;20300&quot; value=&quot;Slide 11&quot;/&gt;&lt;property id=&quot;20307&quot; value=&quot;266&quot;/&gt;&lt;/object&gt;&lt;object type=&quot;3&quot; unique_id=&quot;10246&quot;&gt;&lt;property id=&quot;20148&quot; value=&quot;5&quot;/&gt;&lt;property id=&quot;20300&quot; value=&quot;Slide 12&quot;/&gt;&lt;property id=&quot;20307&quot; value=&quot;268&quot;/&gt;&lt;/object&gt;&lt;object type=&quot;3&quot; unique_id=&quot;10247&quot;&gt;&lt;property id=&quot;20148&quot; value=&quot;5&quot;/&gt;&lt;property id=&quot;20300&quot; value=&quot;Slide 13&quot;/&gt;&lt;property id=&quot;20307&quot; value=&quot;269&quot;/&gt;&lt;/object&gt;&lt;object type=&quot;3&quot; unique_id=&quot;10248&quot;&gt;&lt;property id=&quot;20148&quot; value=&quot;5&quot;/&gt;&lt;property id=&quot;20300&quot; value=&quot;Slide 14&quot;/&gt;&lt;property id=&quot;20307&quot; value=&quot;270&quot;/&gt;&lt;/object&gt;&lt;object type=&quot;3&quot; unique_id=&quot;10249&quot;&gt;&lt;property id=&quot;20148&quot; value=&quot;5&quot;/&gt;&lt;property id=&quot;20300&quot; value=&quot;Slide 15&quot;/&gt;&lt;property id=&quot;20307&quot; value=&quot;271&quot;/&gt;&lt;/object&gt;&lt;object type=&quot;3&quot; unique_id=&quot;10250&quot;&gt;&lt;property id=&quot;20148&quot; value=&quot;5&quot;/&gt;&lt;property id=&quot;20300&quot; value=&quot;Slide 16&quot;/&gt;&lt;property id=&quot;20307&quot; value=&quot;272&quot;/&gt;&lt;/object&gt;&lt;object type=&quot;3&quot; unique_id=&quot;10251&quot;&gt;&lt;property id=&quot;20148&quot; value=&quot;5&quot;/&gt;&lt;property id=&quot;20300&quot; value=&quot;Slide 17&quot;/&gt;&lt;property id=&quot;20307&quot; value=&quot;274&quot;/&gt;&lt;/object&gt;&lt;object type=&quot;3&quot; unique_id=&quot;10252&quot;&gt;&lt;property id=&quot;20148&quot; value=&quot;5&quot;/&gt;&lt;property id=&quot;20300&quot; value=&quot;Slide 18&quot;/&gt;&lt;property id=&quot;20307&quot; value=&quot;273&quot;/&gt;&lt;/object&gt;&lt;object type=&quot;3&quot; unique_id=&quot;10253&quot;&gt;&lt;property id=&quot;20148&quot; value=&quot;5&quot;/&gt;&lt;property id=&quot;20300&quot; value=&quot;Slide 19&quot;/&gt;&lt;property id=&quot;20307&quot; value=&quot;276&quot;/&gt;&lt;/object&gt;&lt;object type=&quot;3&quot; unique_id=&quot;10254&quot;&gt;&lt;property id=&quot;20148&quot; value=&quot;5&quot;/&gt;&lt;property id=&quot;20300&quot; value=&quot;Slide 20&quot;/&gt;&lt;property id=&quot;20307&quot; value=&quot;275&quot;/&gt;&lt;/object&gt;&lt;object type=&quot;3&quot; unique_id=&quot;10255&quot;&gt;&lt;property id=&quot;20148&quot; value=&quot;5&quot;/&gt;&lt;property id=&quot;20300&quot; value=&quot;Slide 21&quot;/&gt;&lt;property id=&quot;20307&quot; value=&quot;278&quot;/&gt;&lt;/object&gt;&lt;object type=&quot;3&quot; unique_id=&quot;10256&quot;&gt;&lt;property id=&quot;20148&quot; value=&quot;5&quot;/&gt;&lt;property id=&quot;20300&quot; value=&quot;Slide 22&quot;/&gt;&lt;property id=&quot;20307&quot; value=&quot;277&quot;/&gt;&lt;/object&gt;&lt;object type=&quot;3&quot; unique_id=&quot;10257&quot;&gt;&lt;property id=&quot;20148&quot; value=&quot;5&quot;/&gt;&lt;property id=&quot;20300&quot; value=&quot;Slide 23&quot;/&gt;&lt;property id=&quot;20307&quot; value=&quot;279&quot;/&gt;&lt;/object&gt;&lt;object type=&quot;3&quot; unique_id=&quot;10259&quot;&gt;&lt;property id=&quot;20148&quot; value=&quot;5&quot;/&gt;&lt;property id=&quot;20300&quot; value=&quot;Slide 27&quot;/&gt;&lt;property id=&quot;20307&quot; value=&quot;282&quot;/&gt;&lt;/object&gt;&lt;object type=&quot;3&quot; unique_id=&quot;10260&quot;&gt;&lt;property id=&quot;20148&quot; value=&quot;5&quot;/&gt;&lt;property id=&quot;20300&quot; value=&quot;Slide 28&quot;/&gt;&lt;property id=&quot;20307&quot; value=&quot;284&quot;/&gt;&lt;/object&gt;&lt;object type=&quot;3&quot; unique_id=&quot;10261&quot;&gt;&lt;property id=&quot;20148&quot; value=&quot;5&quot;/&gt;&lt;property id=&quot;20300&quot; value=&quot;Slide 29&quot;/&gt;&lt;property id=&quot;20307&quot; value=&quot;283&quot;/&gt;&lt;/object&gt;&lt;object type=&quot;3&quot; unique_id=&quot;10262&quot;&gt;&lt;property id=&quot;20148&quot; value=&quot;5&quot;/&gt;&lt;property id=&quot;20300&quot; value=&quot;Slide 24&quot;/&gt;&lt;property id=&quot;20307&quot; value=&quot;286&quot;/&gt;&lt;/object&gt;&lt;object type=&quot;3&quot; unique_id=&quot;10263&quot;&gt;&lt;property id=&quot;20148&quot; value=&quot;5&quot;/&gt;&lt;property id=&quot;20300&quot; value=&quot;Slide 25&quot;/&gt;&lt;property id=&quot;20307&quot; value=&quot;287&quot;/&gt;&lt;/object&gt;&lt;object type=&quot;3&quot; unique_id=&quot;10264&quot;&gt;&lt;property id=&quot;20148&quot; value=&quot;5&quot;/&gt;&lt;property id=&quot;20300&quot; value=&quot;Slide 26&quot;/&gt;&lt;property id=&quot;20307&quot; value=&quot;289&quot;/&gt;&lt;/object&gt;&lt;/object&gt;&lt;/object&gt;&lt;/database&gt;"/>
  <p:tag name="SECTOMILLISECCONVERTED"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316</TotalTime>
  <Words>133</Words>
  <Application>Microsoft Office PowerPoint</Application>
  <PresentationFormat>On-screen Show (4:3)</PresentationFormat>
  <Paragraphs>29</Paragraphs>
  <Slides>12</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Garamond</vt:lpstr>
      <vt:lpstr>Times New Roman</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Anh Huy</dc:creator>
  <cp:lastModifiedBy>AutoBVT</cp:lastModifiedBy>
  <cp:revision>23</cp:revision>
  <dcterms:created xsi:type="dcterms:W3CDTF">2013-01-12T07:50:55Z</dcterms:created>
  <dcterms:modified xsi:type="dcterms:W3CDTF">2021-05-08T05:06:38Z</dcterms:modified>
</cp:coreProperties>
</file>